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0"/>
  </p:notesMasterIdLst>
  <p:sldIdLst>
    <p:sldId id="276" r:id="rId2"/>
    <p:sldId id="277" r:id="rId3"/>
    <p:sldId id="285" r:id="rId4"/>
    <p:sldId id="284" r:id="rId5"/>
    <p:sldId id="319" r:id="rId6"/>
    <p:sldId id="279" r:id="rId7"/>
    <p:sldId id="283" r:id="rId8"/>
    <p:sldId id="256" r:id="rId9"/>
    <p:sldId id="264" r:id="rId10"/>
    <p:sldId id="275" r:id="rId11"/>
    <p:sldId id="262" r:id="rId12"/>
    <p:sldId id="263" r:id="rId13"/>
    <p:sldId id="265" r:id="rId14"/>
    <p:sldId id="266" r:id="rId15"/>
    <p:sldId id="267" r:id="rId16"/>
    <p:sldId id="268" r:id="rId17"/>
    <p:sldId id="269" r:id="rId18"/>
    <p:sldId id="270" r:id="rId19"/>
    <p:sldId id="271" r:id="rId20"/>
    <p:sldId id="272" r:id="rId21"/>
    <p:sldId id="273" r:id="rId22"/>
    <p:sldId id="278" r:id="rId23"/>
    <p:sldId id="257" r:id="rId24"/>
    <p:sldId id="259" r:id="rId25"/>
    <p:sldId id="261" r:id="rId26"/>
    <p:sldId id="258" r:id="rId27"/>
    <p:sldId id="260" r:id="rId28"/>
    <p:sldId id="282" r:id="rId2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22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0"/>
    <p:restoredTop sz="81592" autoAdjust="0"/>
  </p:normalViewPr>
  <p:slideViewPr>
    <p:cSldViewPr snapToGrid="0" snapToObjects="1">
      <p:cViewPr varScale="1">
        <p:scale>
          <a:sx n="49" d="100"/>
          <a:sy n="49" d="100"/>
        </p:scale>
        <p:origin x="1400" y="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9A4DEA-5B60-3F40-9BA3-F50BDE9030C0}" type="doc">
      <dgm:prSet loTypeId="urn:microsoft.com/office/officeart/2005/8/layout/orgChart1" loCatId="" qsTypeId="urn:microsoft.com/office/officeart/2005/8/quickstyle/simple1" qsCatId="simple" csTypeId="urn:microsoft.com/office/officeart/2005/8/colors/colorful3" csCatId="colorful" phldr="1"/>
      <dgm:spPr/>
      <dgm:t>
        <a:bodyPr/>
        <a:lstStyle/>
        <a:p>
          <a:endParaRPr lang="sv-SE"/>
        </a:p>
      </dgm:t>
    </dgm:pt>
    <dgm:pt modelId="{B1B87513-1393-664E-AAD4-FBA7C300B628}">
      <dgm:prSet phldrT="[Text]" custT="1"/>
      <dgm:spPr>
        <a:solidFill>
          <a:schemeClr val="accent4"/>
        </a:solidFill>
      </dgm:spPr>
      <dgm:t>
        <a:bodyPr/>
        <a:lstStyle/>
        <a:p>
          <a:r>
            <a:rPr lang="sv-SE" sz="1200" b="1" dirty="0">
              <a:solidFill>
                <a:schemeClr val="tx1"/>
              </a:solidFill>
            </a:rPr>
            <a:t>CENTRALT SAMVERKANSORGAN</a:t>
          </a:r>
        </a:p>
      </dgm:t>
    </dgm:pt>
    <dgm:pt modelId="{D9CC4694-DE60-C64D-B69D-3C4F905FF3E6}" type="parTrans" cxnId="{13F3FD73-F238-0A46-965C-6D4D686BCF6E}">
      <dgm:prSet/>
      <dgm:spPr/>
      <dgm:t>
        <a:bodyPr/>
        <a:lstStyle/>
        <a:p>
          <a:endParaRPr lang="sv-SE"/>
        </a:p>
      </dgm:t>
    </dgm:pt>
    <dgm:pt modelId="{40B8E986-6B24-114E-8837-C1076793503E}" type="sibTrans" cxnId="{13F3FD73-F238-0A46-965C-6D4D686BCF6E}">
      <dgm:prSet/>
      <dgm:spPr/>
      <dgm:t>
        <a:bodyPr/>
        <a:lstStyle/>
        <a:p>
          <a:endParaRPr lang="sv-SE"/>
        </a:p>
      </dgm:t>
    </dgm:pt>
    <dgm:pt modelId="{9BED9923-0BFB-AA4A-A1CA-397DF3CA5582}" type="asst">
      <dgm:prSet phldrT="[Text]" custT="1"/>
      <dgm:spPr/>
      <dgm:t>
        <a:bodyPr/>
        <a:lstStyle/>
        <a:p>
          <a:r>
            <a:rPr lang="sv-SE" sz="1200" b="1" dirty="0">
              <a:solidFill>
                <a:schemeClr val="tx1"/>
              </a:solidFill>
            </a:rPr>
            <a:t>CENTRAL TJÄNSTEMANNABEREDNING</a:t>
          </a:r>
        </a:p>
      </dgm:t>
    </dgm:pt>
    <dgm:pt modelId="{CE23751D-B70C-054A-87B4-5A51E6BEFB97}" type="parTrans" cxnId="{B1438C62-7C6D-4D41-9D5C-E54C8F41A60F}">
      <dgm:prSet/>
      <dgm:spPr/>
      <dgm:t>
        <a:bodyPr/>
        <a:lstStyle/>
        <a:p>
          <a:endParaRPr lang="sv-SE"/>
        </a:p>
      </dgm:t>
    </dgm:pt>
    <dgm:pt modelId="{9CD9EA14-68F1-B04E-A336-10694EE99A87}" type="sibTrans" cxnId="{B1438C62-7C6D-4D41-9D5C-E54C8F41A60F}">
      <dgm:prSet/>
      <dgm:spPr/>
      <dgm:t>
        <a:bodyPr/>
        <a:lstStyle/>
        <a:p>
          <a:endParaRPr lang="sv-SE"/>
        </a:p>
      </dgm:t>
    </dgm:pt>
    <dgm:pt modelId="{A84E0961-4B52-064A-BFB7-86EB058131F7}">
      <dgm:prSet phldrT="[Text]" custT="1"/>
      <dgm:spPr>
        <a:solidFill>
          <a:srgbClr val="C00000"/>
        </a:solidFill>
      </dgm:spPr>
      <dgm:t>
        <a:bodyPr/>
        <a:lstStyle/>
        <a:p>
          <a:r>
            <a:rPr lang="sv-SE" sz="1200" b="1" dirty="0">
              <a:solidFill>
                <a:schemeClr val="tx1"/>
              </a:solidFill>
            </a:rPr>
            <a:t>NORDVÄST</a:t>
          </a:r>
          <a:endParaRPr lang="sv-SE" sz="700" b="1" dirty="0">
            <a:solidFill>
              <a:schemeClr val="tx1"/>
            </a:solidFill>
          </a:endParaRPr>
        </a:p>
        <a:p>
          <a:r>
            <a:rPr lang="sv-SE" sz="800" dirty="0">
              <a:solidFill>
                <a:schemeClr val="tx1"/>
              </a:solidFill>
            </a:rPr>
            <a:t>Helsingborg</a:t>
          </a:r>
        </a:p>
        <a:p>
          <a:r>
            <a:rPr lang="sv-SE" sz="800" dirty="0">
              <a:solidFill>
                <a:schemeClr val="tx1"/>
              </a:solidFill>
            </a:rPr>
            <a:t>Klippan</a:t>
          </a:r>
        </a:p>
        <a:p>
          <a:r>
            <a:rPr lang="sv-SE" sz="800" dirty="0">
              <a:solidFill>
                <a:schemeClr val="tx1"/>
              </a:solidFill>
            </a:rPr>
            <a:t>Båstad</a:t>
          </a:r>
        </a:p>
        <a:p>
          <a:r>
            <a:rPr lang="sv-SE" sz="800" dirty="0">
              <a:solidFill>
                <a:schemeClr val="tx1"/>
              </a:solidFill>
            </a:rPr>
            <a:t>Bjuv</a:t>
          </a:r>
        </a:p>
        <a:p>
          <a:r>
            <a:rPr lang="sv-SE" sz="800" dirty="0">
              <a:solidFill>
                <a:schemeClr val="tx1"/>
              </a:solidFill>
            </a:rPr>
            <a:t>Höganäs</a:t>
          </a:r>
        </a:p>
        <a:p>
          <a:r>
            <a:rPr lang="sv-SE" sz="800" dirty="0">
              <a:solidFill>
                <a:schemeClr val="tx1"/>
              </a:solidFill>
            </a:rPr>
            <a:t>Åstorp</a:t>
          </a:r>
        </a:p>
        <a:p>
          <a:r>
            <a:rPr lang="sv-SE" sz="800" dirty="0">
              <a:solidFill>
                <a:schemeClr val="tx1"/>
              </a:solidFill>
            </a:rPr>
            <a:t>Ängelholm</a:t>
          </a:r>
        </a:p>
        <a:p>
          <a:r>
            <a:rPr lang="sv-SE" sz="800" dirty="0">
              <a:solidFill>
                <a:schemeClr val="tx1"/>
              </a:solidFill>
            </a:rPr>
            <a:t>Örkelljunga</a:t>
          </a:r>
        </a:p>
        <a:p>
          <a:r>
            <a:rPr lang="sv-SE" sz="800" dirty="0">
              <a:solidFill>
                <a:schemeClr val="tx1"/>
              </a:solidFill>
            </a:rPr>
            <a:t>Landskrona</a:t>
          </a:r>
        </a:p>
        <a:p>
          <a:r>
            <a:rPr lang="sv-SE" sz="800" dirty="0">
              <a:solidFill>
                <a:schemeClr val="tx1"/>
              </a:solidFill>
            </a:rPr>
            <a:t>Svalöv</a:t>
          </a:r>
        </a:p>
      </dgm:t>
    </dgm:pt>
    <dgm:pt modelId="{F7A82050-9462-AD44-A5D6-DDBAC90C5A87}" type="parTrans" cxnId="{85CA4434-F7E1-484E-A6A4-24BB8BA57A01}">
      <dgm:prSet/>
      <dgm:spPr/>
      <dgm:t>
        <a:bodyPr/>
        <a:lstStyle/>
        <a:p>
          <a:endParaRPr lang="sv-SE"/>
        </a:p>
      </dgm:t>
    </dgm:pt>
    <dgm:pt modelId="{C642619A-B5DC-8744-A284-DCAB540D9138}" type="sibTrans" cxnId="{85CA4434-F7E1-484E-A6A4-24BB8BA57A01}">
      <dgm:prSet/>
      <dgm:spPr/>
      <dgm:t>
        <a:bodyPr/>
        <a:lstStyle/>
        <a:p>
          <a:endParaRPr lang="sv-SE"/>
        </a:p>
      </dgm:t>
    </dgm:pt>
    <dgm:pt modelId="{C9BD245A-E85D-2E45-AB56-7BBB94069485}">
      <dgm:prSet phldrT="[Text]" custT="1"/>
      <dgm:spPr>
        <a:solidFill>
          <a:srgbClr val="C00000"/>
        </a:solidFill>
      </dgm:spPr>
      <dgm:t>
        <a:bodyPr/>
        <a:lstStyle/>
        <a:p>
          <a:r>
            <a:rPr lang="sv-SE" sz="1200" b="1" dirty="0">
              <a:solidFill>
                <a:schemeClr val="tx1"/>
              </a:solidFill>
            </a:rPr>
            <a:t>NORDÖST</a:t>
          </a:r>
          <a:endParaRPr lang="sv-SE" sz="1300" b="1" dirty="0">
            <a:solidFill>
              <a:schemeClr val="tx1"/>
            </a:solidFill>
          </a:endParaRPr>
        </a:p>
        <a:p>
          <a:r>
            <a:rPr lang="sv-SE" sz="800" dirty="0">
              <a:solidFill>
                <a:schemeClr val="tx1"/>
              </a:solidFill>
            </a:rPr>
            <a:t>Kristianstad</a:t>
          </a:r>
        </a:p>
        <a:p>
          <a:r>
            <a:rPr lang="sv-SE" sz="800" dirty="0">
              <a:solidFill>
                <a:schemeClr val="tx1"/>
              </a:solidFill>
            </a:rPr>
            <a:t>Bromölla</a:t>
          </a:r>
        </a:p>
        <a:p>
          <a:r>
            <a:rPr lang="sv-SE" sz="800" dirty="0">
              <a:solidFill>
                <a:schemeClr val="tx1"/>
              </a:solidFill>
            </a:rPr>
            <a:t>Osby</a:t>
          </a:r>
        </a:p>
        <a:p>
          <a:r>
            <a:rPr lang="sv-SE" sz="800" dirty="0">
              <a:solidFill>
                <a:schemeClr val="tx1"/>
              </a:solidFill>
            </a:rPr>
            <a:t>Perstorp</a:t>
          </a:r>
        </a:p>
        <a:p>
          <a:r>
            <a:rPr lang="sv-SE" sz="700" dirty="0">
              <a:solidFill>
                <a:schemeClr val="tx1"/>
              </a:solidFill>
            </a:rPr>
            <a:t>Östra Göinge</a:t>
          </a:r>
        </a:p>
      </dgm:t>
    </dgm:pt>
    <dgm:pt modelId="{D4052277-CC0D-9C4C-A3A3-4846B2DB2647}" type="parTrans" cxnId="{795442F1-BBCF-9048-A2F7-6143DE67B444}">
      <dgm:prSet/>
      <dgm:spPr/>
      <dgm:t>
        <a:bodyPr/>
        <a:lstStyle/>
        <a:p>
          <a:endParaRPr lang="sv-SE"/>
        </a:p>
      </dgm:t>
    </dgm:pt>
    <dgm:pt modelId="{7800B41C-3DC3-EF40-A34D-485C02F75CC8}" type="sibTrans" cxnId="{795442F1-BBCF-9048-A2F7-6143DE67B444}">
      <dgm:prSet/>
      <dgm:spPr/>
      <dgm:t>
        <a:bodyPr/>
        <a:lstStyle/>
        <a:p>
          <a:endParaRPr lang="sv-SE"/>
        </a:p>
      </dgm:t>
    </dgm:pt>
    <dgm:pt modelId="{CF9AD687-05FB-0547-9DCB-F34F7D7924A0}">
      <dgm:prSet phldrT="[Text]" custT="1"/>
      <dgm:spPr>
        <a:solidFill>
          <a:srgbClr val="C00000"/>
        </a:solidFill>
      </dgm:spPr>
      <dgm:t>
        <a:bodyPr/>
        <a:lstStyle/>
        <a:p>
          <a:r>
            <a:rPr lang="sv-SE" sz="1200" b="1" dirty="0">
              <a:solidFill>
                <a:schemeClr val="tx1"/>
              </a:solidFill>
            </a:rPr>
            <a:t>MELLERSTA</a:t>
          </a:r>
        </a:p>
        <a:p>
          <a:r>
            <a:rPr lang="sv-SE" sz="800" dirty="0">
              <a:solidFill>
                <a:schemeClr val="tx1"/>
              </a:solidFill>
            </a:rPr>
            <a:t>Lund</a:t>
          </a:r>
        </a:p>
        <a:p>
          <a:r>
            <a:rPr lang="sv-SE" sz="800" dirty="0">
              <a:solidFill>
                <a:schemeClr val="tx1"/>
              </a:solidFill>
            </a:rPr>
            <a:t>Staffanstorp</a:t>
          </a:r>
        </a:p>
        <a:p>
          <a:r>
            <a:rPr lang="sv-SE" sz="800" dirty="0">
              <a:solidFill>
                <a:schemeClr val="tx1"/>
              </a:solidFill>
            </a:rPr>
            <a:t>Eslöv</a:t>
          </a:r>
        </a:p>
        <a:p>
          <a:r>
            <a:rPr lang="sv-SE" sz="800" dirty="0">
              <a:solidFill>
                <a:schemeClr val="tx1"/>
              </a:solidFill>
            </a:rPr>
            <a:t>Hörby</a:t>
          </a:r>
        </a:p>
        <a:p>
          <a:r>
            <a:rPr lang="sv-SE" sz="800" dirty="0">
              <a:solidFill>
                <a:schemeClr val="tx1"/>
              </a:solidFill>
            </a:rPr>
            <a:t>Lomma</a:t>
          </a:r>
        </a:p>
        <a:p>
          <a:r>
            <a:rPr lang="sv-SE" sz="800" dirty="0">
              <a:solidFill>
                <a:schemeClr val="tx1"/>
              </a:solidFill>
            </a:rPr>
            <a:t>Burlöv</a:t>
          </a:r>
        </a:p>
        <a:p>
          <a:r>
            <a:rPr lang="sv-SE" sz="800" dirty="0">
              <a:solidFill>
                <a:schemeClr val="tx1"/>
              </a:solidFill>
            </a:rPr>
            <a:t>Höör</a:t>
          </a:r>
        </a:p>
        <a:p>
          <a:r>
            <a:rPr lang="sv-SE" sz="800" dirty="0">
              <a:solidFill>
                <a:schemeClr val="tx1"/>
              </a:solidFill>
            </a:rPr>
            <a:t>Kävlinge</a:t>
          </a:r>
          <a:endParaRPr lang="sv-SE" sz="1000" dirty="0">
            <a:solidFill>
              <a:schemeClr val="tx1"/>
            </a:solidFill>
          </a:endParaRPr>
        </a:p>
      </dgm:t>
    </dgm:pt>
    <dgm:pt modelId="{42B77587-831C-3644-B031-56237D02ACAD}" type="parTrans" cxnId="{57AF7992-F33F-5141-933D-39A2B7E7709C}">
      <dgm:prSet/>
      <dgm:spPr/>
      <dgm:t>
        <a:bodyPr/>
        <a:lstStyle/>
        <a:p>
          <a:endParaRPr lang="sv-SE"/>
        </a:p>
      </dgm:t>
    </dgm:pt>
    <dgm:pt modelId="{01C6B740-2DE0-C740-B204-BA4B40576324}" type="sibTrans" cxnId="{57AF7992-F33F-5141-933D-39A2B7E7709C}">
      <dgm:prSet/>
      <dgm:spPr/>
      <dgm:t>
        <a:bodyPr/>
        <a:lstStyle/>
        <a:p>
          <a:endParaRPr lang="sv-SE"/>
        </a:p>
      </dgm:t>
    </dgm:pt>
    <dgm:pt modelId="{A427DA0C-E3D9-5F4D-B221-F5F876B35AA6}">
      <dgm:prSet phldrT="[Text]" custT="1"/>
      <dgm:spPr>
        <a:solidFill>
          <a:srgbClr val="C00000"/>
        </a:solidFill>
      </dgm:spPr>
      <dgm:t>
        <a:bodyPr/>
        <a:lstStyle/>
        <a:p>
          <a:r>
            <a:rPr lang="sv-SE" sz="1200" b="1" dirty="0">
              <a:solidFill>
                <a:schemeClr val="tx1"/>
              </a:solidFill>
            </a:rPr>
            <a:t>MALMÖ</a:t>
          </a:r>
        </a:p>
      </dgm:t>
    </dgm:pt>
    <dgm:pt modelId="{9060219F-2780-2845-B2DB-2B77F7F4022A}" type="parTrans" cxnId="{2EA554EF-7659-4D43-9DE4-E3E2B9A722D7}">
      <dgm:prSet/>
      <dgm:spPr/>
      <dgm:t>
        <a:bodyPr/>
        <a:lstStyle/>
        <a:p>
          <a:endParaRPr lang="sv-SE"/>
        </a:p>
      </dgm:t>
    </dgm:pt>
    <dgm:pt modelId="{9F4243E5-75BB-2243-9488-DC5AC97B0603}" type="sibTrans" cxnId="{2EA554EF-7659-4D43-9DE4-E3E2B9A722D7}">
      <dgm:prSet/>
      <dgm:spPr/>
      <dgm:t>
        <a:bodyPr/>
        <a:lstStyle/>
        <a:p>
          <a:endParaRPr lang="sv-SE"/>
        </a:p>
      </dgm:t>
    </dgm:pt>
    <dgm:pt modelId="{B4856BDC-D71E-004F-B714-4728B81379E9}">
      <dgm:prSet phldrT="[Text]" custT="1"/>
      <dgm:spPr>
        <a:solidFill>
          <a:srgbClr val="C00000"/>
        </a:solidFill>
      </dgm:spPr>
      <dgm:t>
        <a:bodyPr/>
        <a:lstStyle/>
        <a:p>
          <a:r>
            <a:rPr lang="sv-SE" sz="1200" b="1" dirty="0">
              <a:solidFill>
                <a:schemeClr val="tx1"/>
              </a:solidFill>
            </a:rPr>
            <a:t>SYDVÄST</a:t>
          </a:r>
        </a:p>
        <a:p>
          <a:r>
            <a:rPr lang="sv-SE" sz="800" dirty="0">
              <a:solidFill>
                <a:schemeClr val="tx1"/>
              </a:solidFill>
            </a:rPr>
            <a:t>Vellinge</a:t>
          </a:r>
        </a:p>
        <a:p>
          <a:r>
            <a:rPr lang="sv-SE" sz="800" dirty="0">
              <a:solidFill>
                <a:schemeClr val="tx1"/>
              </a:solidFill>
            </a:rPr>
            <a:t>Svedala</a:t>
          </a:r>
        </a:p>
        <a:p>
          <a:r>
            <a:rPr lang="sv-SE" sz="800" dirty="0">
              <a:solidFill>
                <a:schemeClr val="tx1"/>
              </a:solidFill>
            </a:rPr>
            <a:t>Trelleborg</a:t>
          </a:r>
        </a:p>
      </dgm:t>
    </dgm:pt>
    <dgm:pt modelId="{CDA59676-14BA-2346-AF97-163E0C35EA36}" type="parTrans" cxnId="{D0F163F7-682B-7A47-B57B-772A0DAF9BBB}">
      <dgm:prSet/>
      <dgm:spPr/>
      <dgm:t>
        <a:bodyPr/>
        <a:lstStyle/>
        <a:p>
          <a:endParaRPr lang="sv-SE"/>
        </a:p>
      </dgm:t>
    </dgm:pt>
    <dgm:pt modelId="{2BBDFFCF-F999-1946-A3AD-09B00C3015D1}" type="sibTrans" cxnId="{D0F163F7-682B-7A47-B57B-772A0DAF9BBB}">
      <dgm:prSet/>
      <dgm:spPr/>
      <dgm:t>
        <a:bodyPr/>
        <a:lstStyle/>
        <a:p>
          <a:endParaRPr lang="sv-SE"/>
        </a:p>
      </dgm:t>
    </dgm:pt>
    <dgm:pt modelId="{B01018AA-A8DD-3545-8255-826200C9E46B}">
      <dgm:prSet phldrT="[Text]" custT="1"/>
      <dgm:spPr>
        <a:solidFill>
          <a:srgbClr val="C00000"/>
        </a:solidFill>
      </dgm:spPr>
      <dgm:t>
        <a:bodyPr/>
        <a:lstStyle/>
        <a:p>
          <a:r>
            <a:rPr lang="sv-SE" sz="1200" b="1" dirty="0">
              <a:solidFill>
                <a:schemeClr val="tx1"/>
              </a:solidFill>
            </a:rPr>
            <a:t>SYDÖST</a:t>
          </a:r>
        </a:p>
        <a:p>
          <a:r>
            <a:rPr lang="sv-SE" sz="800" dirty="0">
              <a:solidFill>
                <a:schemeClr val="tx1"/>
              </a:solidFill>
            </a:rPr>
            <a:t>Ystad</a:t>
          </a:r>
        </a:p>
        <a:p>
          <a:r>
            <a:rPr lang="sv-SE" sz="800" dirty="0">
              <a:solidFill>
                <a:schemeClr val="tx1"/>
              </a:solidFill>
            </a:rPr>
            <a:t>Sjöbo</a:t>
          </a:r>
        </a:p>
        <a:p>
          <a:r>
            <a:rPr lang="sv-SE" sz="800" dirty="0">
              <a:solidFill>
                <a:schemeClr val="tx1"/>
              </a:solidFill>
            </a:rPr>
            <a:t>Tomelilla</a:t>
          </a:r>
        </a:p>
        <a:p>
          <a:r>
            <a:rPr lang="sv-SE" sz="800" dirty="0">
              <a:solidFill>
                <a:schemeClr val="tx1"/>
              </a:solidFill>
            </a:rPr>
            <a:t>Simrishamn</a:t>
          </a:r>
        </a:p>
        <a:p>
          <a:r>
            <a:rPr lang="sv-SE" sz="800" dirty="0">
              <a:solidFill>
                <a:schemeClr val="tx1"/>
              </a:solidFill>
            </a:rPr>
            <a:t>Skurup</a:t>
          </a:r>
        </a:p>
      </dgm:t>
    </dgm:pt>
    <dgm:pt modelId="{C58F5148-A3D6-A34A-A18F-02C72DDA8E46}" type="parTrans" cxnId="{C7279829-356B-E64C-A8FB-638102A66F4B}">
      <dgm:prSet/>
      <dgm:spPr/>
      <dgm:t>
        <a:bodyPr/>
        <a:lstStyle/>
        <a:p>
          <a:endParaRPr lang="sv-SE"/>
        </a:p>
      </dgm:t>
    </dgm:pt>
    <dgm:pt modelId="{AF8FDFE9-EA52-724F-8F70-553289C58EF0}" type="sibTrans" cxnId="{C7279829-356B-E64C-A8FB-638102A66F4B}">
      <dgm:prSet/>
      <dgm:spPr/>
      <dgm:t>
        <a:bodyPr/>
        <a:lstStyle/>
        <a:p>
          <a:endParaRPr lang="sv-SE"/>
        </a:p>
      </dgm:t>
    </dgm:pt>
    <dgm:pt modelId="{8D19ED18-FC64-A04D-B3F0-4E5CF5261770}" type="asst">
      <dgm:prSet phldrT="[Text]" custT="1"/>
      <dgm:spPr>
        <a:solidFill>
          <a:schemeClr val="accent2"/>
        </a:solidFill>
      </dgm:spPr>
      <dgm:t>
        <a:bodyPr/>
        <a:lstStyle/>
        <a:p>
          <a:r>
            <a:rPr lang="sv-SE" sz="1200" b="1" dirty="0">
              <a:solidFill>
                <a:schemeClr val="tx1"/>
              </a:solidFill>
            </a:rPr>
            <a:t>Regionala samverkansgrupper</a:t>
          </a:r>
        </a:p>
      </dgm:t>
    </dgm:pt>
    <dgm:pt modelId="{A3ED4049-4B2C-0A43-B876-DB15C1CE4732}" type="parTrans" cxnId="{0EE700E0-080F-C049-928F-CE8CE4535A44}">
      <dgm:prSet/>
      <dgm:spPr/>
      <dgm:t>
        <a:bodyPr/>
        <a:lstStyle/>
        <a:p>
          <a:endParaRPr lang="sv-SE"/>
        </a:p>
      </dgm:t>
    </dgm:pt>
    <dgm:pt modelId="{614B2607-0031-AC44-B7C2-FE25938E7294}" type="sibTrans" cxnId="{0EE700E0-080F-C049-928F-CE8CE4535A44}">
      <dgm:prSet/>
      <dgm:spPr/>
      <dgm:t>
        <a:bodyPr/>
        <a:lstStyle/>
        <a:p>
          <a:endParaRPr lang="sv-SE"/>
        </a:p>
      </dgm:t>
    </dgm:pt>
    <dgm:pt modelId="{7B28034C-DFF2-7340-ACCF-636126D903FB}" type="asst">
      <dgm:prSet phldrT="[Text]" custT="1"/>
      <dgm:spPr>
        <a:solidFill>
          <a:schemeClr val="accent2"/>
        </a:solidFill>
      </dgm:spPr>
      <dgm:t>
        <a:bodyPr/>
        <a:lstStyle/>
        <a:p>
          <a:r>
            <a:rPr lang="sv-SE" sz="1200" b="1" dirty="0">
              <a:solidFill>
                <a:schemeClr val="tx1"/>
              </a:solidFill>
            </a:rPr>
            <a:t>Tillfälliga arbetsgrupper</a:t>
          </a:r>
        </a:p>
      </dgm:t>
    </dgm:pt>
    <dgm:pt modelId="{6EFC8DBB-5DC2-F04E-BBD8-3AB9B52DE398}" type="parTrans" cxnId="{009FB050-E79F-6A4A-BDC2-465AE52031A3}">
      <dgm:prSet/>
      <dgm:spPr/>
      <dgm:t>
        <a:bodyPr/>
        <a:lstStyle/>
        <a:p>
          <a:endParaRPr lang="sv-SE"/>
        </a:p>
      </dgm:t>
    </dgm:pt>
    <dgm:pt modelId="{30C0C213-299B-1044-8027-A6681799C5A9}" type="sibTrans" cxnId="{009FB050-E79F-6A4A-BDC2-465AE52031A3}">
      <dgm:prSet/>
      <dgm:spPr/>
      <dgm:t>
        <a:bodyPr/>
        <a:lstStyle/>
        <a:p>
          <a:endParaRPr lang="sv-SE"/>
        </a:p>
      </dgm:t>
    </dgm:pt>
    <dgm:pt modelId="{F76CEF8B-14A5-5449-AC14-C0116928FCCC}" type="pres">
      <dgm:prSet presAssocID="{409A4DEA-5B60-3F40-9BA3-F50BDE9030C0}" presName="hierChild1" presStyleCnt="0">
        <dgm:presLayoutVars>
          <dgm:orgChart val="1"/>
          <dgm:chPref val="1"/>
          <dgm:dir/>
          <dgm:animOne val="branch"/>
          <dgm:animLvl val="lvl"/>
          <dgm:resizeHandles/>
        </dgm:presLayoutVars>
      </dgm:prSet>
      <dgm:spPr/>
    </dgm:pt>
    <dgm:pt modelId="{56F4A33D-43E3-824E-A93F-789E6D27590C}" type="pres">
      <dgm:prSet presAssocID="{B1B87513-1393-664E-AAD4-FBA7C300B628}" presName="hierRoot1" presStyleCnt="0">
        <dgm:presLayoutVars>
          <dgm:hierBranch val="init"/>
        </dgm:presLayoutVars>
      </dgm:prSet>
      <dgm:spPr/>
    </dgm:pt>
    <dgm:pt modelId="{F149856F-0B26-634D-8125-C0BB2C982B1D}" type="pres">
      <dgm:prSet presAssocID="{B1B87513-1393-664E-AAD4-FBA7C300B628}" presName="rootComposite1" presStyleCnt="0"/>
      <dgm:spPr/>
    </dgm:pt>
    <dgm:pt modelId="{162B2140-C8E4-D74B-B5B1-15AD27F19C80}" type="pres">
      <dgm:prSet presAssocID="{B1B87513-1393-664E-AAD4-FBA7C300B628}" presName="rootText1" presStyleLbl="node0" presStyleIdx="0" presStyleCnt="2" custScaleX="206021" custScaleY="77887">
        <dgm:presLayoutVars>
          <dgm:chPref val="3"/>
        </dgm:presLayoutVars>
      </dgm:prSet>
      <dgm:spPr/>
    </dgm:pt>
    <dgm:pt modelId="{488F10C8-1B04-E849-B5BB-54E0437E8857}" type="pres">
      <dgm:prSet presAssocID="{B1B87513-1393-664E-AAD4-FBA7C300B628}" presName="rootConnector1" presStyleLbl="node1" presStyleIdx="0" presStyleCnt="0"/>
      <dgm:spPr/>
    </dgm:pt>
    <dgm:pt modelId="{C8097467-B752-134B-8258-D47F54CC6911}" type="pres">
      <dgm:prSet presAssocID="{B1B87513-1393-664E-AAD4-FBA7C300B628}" presName="hierChild2" presStyleCnt="0"/>
      <dgm:spPr/>
    </dgm:pt>
    <dgm:pt modelId="{68962DFA-0E8F-EE43-A1E2-E5807E32555C}" type="pres">
      <dgm:prSet presAssocID="{F7A82050-9462-AD44-A5D6-DDBAC90C5A87}" presName="Name37" presStyleLbl="parChTrans1D2" presStyleIdx="0" presStyleCnt="8"/>
      <dgm:spPr/>
    </dgm:pt>
    <dgm:pt modelId="{CC9E6873-D075-CF4C-BC6E-E391BB3A51D2}" type="pres">
      <dgm:prSet presAssocID="{A84E0961-4B52-064A-BFB7-86EB058131F7}" presName="hierRoot2" presStyleCnt="0">
        <dgm:presLayoutVars>
          <dgm:hierBranch val="init"/>
        </dgm:presLayoutVars>
      </dgm:prSet>
      <dgm:spPr/>
    </dgm:pt>
    <dgm:pt modelId="{7B4228D8-3D9E-644D-88EA-CEE13AB7A453}" type="pres">
      <dgm:prSet presAssocID="{A84E0961-4B52-064A-BFB7-86EB058131F7}" presName="rootComposite" presStyleCnt="0"/>
      <dgm:spPr/>
    </dgm:pt>
    <dgm:pt modelId="{D1292F7B-5331-1744-81AE-B8F71E632F56}" type="pres">
      <dgm:prSet presAssocID="{A84E0961-4B52-064A-BFB7-86EB058131F7}" presName="rootText" presStyleLbl="node2" presStyleIdx="0" presStyleCnt="6" custScaleY="266148">
        <dgm:presLayoutVars>
          <dgm:chPref val="3"/>
        </dgm:presLayoutVars>
      </dgm:prSet>
      <dgm:spPr/>
    </dgm:pt>
    <dgm:pt modelId="{47DFD790-8342-D042-9BB6-7AD1B45E0A3C}" type="pres">
      <dgm:prSet presAssocID="{A84E0961-4B52-064A-BFB7-86EB058131F7}" presName="rootConnector" presStyleLbl="node2" presStyleIdx="0" presStyleCnt="6"/>
      <dgm:spPr/>
    </dgm:pt>
    <dgm:pt modelId="{62AF303E-A05C-F946-AB60-FC4E55989A75}" type="pres">
      <dgm:prSet presAssocID="{A84E0961-4B52-064A-BFB7-86EB058131F7}" presName="hierChild4" presStyleCnt="0"/>
      <dgm:spPr/>
    </dgm:pt>
    <dgm:pt modelId="{CB37A835-18EF-6D4E-8856-8AF8ABFB7249}" type="pres">
      <dgm:prSet presAssocID="{A84E0961-4B52-064A-BFB7-86EB058131F7}" presName="hierChild5" presStyleCnt="0"/>
      <dgm:spPr/>
    </dgm:pt>
    <dgm:pt modelId="{6D730670-DA1F-2F42-967F-F06B9AE3165F}" type="pres">
      <dgm:prSet presAssocID="{D4052277-CC0D-9C4C-A3A3-4846B2DB2647}" presName="Name37" presStyleLbl="parChTrans1D2" presStyleIdx="1" presStyleCnt="8"/>
      <dgm:spPr/>
    </dgm:pt>
    <dgm:pt modelId="{65BA23AC-345A-0844-A1E0-12E88617B738}" type="pres">
      <dgm:prSet presAssocID="{C9BD245A-E85D-2E45-AB56-7BBB94069485}" presName="hierRoot2" presStyleCnt="0">
        <dgm:presLayoutVars>
          <dgm:hierBranch val="init"/>
        </dgm:presLayoutVars>
      </dgm:prSet>
      <dgm:spPr/>
    </dgm:pt>
    <dgm:pt modelId="{85EA99A0-3CD8-7C4D-8605-3AB5C29B4412}" type="pres">
      <dgm:prSet presAssocID="{C9BD245A-E85D-2E45-AB56-7BBB94069485}" presName="rootComposite" presStyleCnt="0"/>
      <dgm:spPr/>
    </dgm:pt>
    <dgm:pt modelId="{AB747682-A489-DA4B-9DA2-7CBF7D18D611}" type="pres">
      <dgm:prSet presAssocID="{C9BD245A-E85D-2E45-AB56-7BBB94069485}" presName="rootText" presStyleLbl="node2" presStyleIdx="1" presStyleCnt="6" custScaleY="170079">
        <dgm:presLayoutVars>
          <dgm:chPref val="3"/>
        </dgm:presLayoutVars>
      </dgm:prSet>
      <dgm:spPr/>
    </dgm:pt>
    <dgm:pt modelId="{C01E32F3-1025-A542-BF4C-1249FA4662C8}" type="pres">
      <dgm:prSet presAssocID="{C9BD245A-E85D-2E45-AB56-7BBB94069485}" presName="rootConnector" presStyleLbl="node2" presStyleIdx="1" presStyleCnt="6"/>
      <dgm:spPr/>
    </dgm:pt>
    <dgm:pt modelId="{9462C292-8DA8-A24F-A9DE-B84B265625CC}" type="pres">
      <dgm:prSet presAssocID="{C9BD245A-E85D-2E45-AB56-7BBB94069485}" presName="hierChild4" presStyleCnt="0"/>
      <dgm:spPr/>
    </dgm:pt>
    <dgm:pt modelId="{7926CE70-3A76-5E4F-8FDB-45CFDA5C1E57}" type="pres">
      <dgm:prSet presAssocID="{C9BD245A-E85D-2E45-AB56-7BBB94069485}" presName="hierChild5" presStyleCnt="0"/>
      <dgm:spPr/>
    </dgm:pt>
    <dgm:pt modelId="{5B30B78F-D3E4-2E4A-8AD5-4219BB3F8F9F}" type="pres">
      <dgm:prSet presAssocID="{42B77587-831C-3644-B031-56237D02ACAD}" presName="Name37" presStyleLbl="parChTrans1D2" presStyleIdx="2" presStyleCnt="8"/>
      <dgm:spPr/>
    </dgm:pt>
    <dgm:pt modelId="{249A6EC1-3CF0-1844-A8E1-12C8B0566DAE}" type="pres">
      <dgm:prSet presAssocID="{CF9AD687-05FB-0547-9DCB-F34F7D7924A0}" presName="hierRoot2" presStyleCnt="0">
        <dgm:presLayoutVars>
          <dgm:hierBranch val="init"/>
        </dgm:presLayoutVars>
      </dgm:prSet>
      <dgm:spPr/>
    </dgm:pt>
    <dgm:pt modelId="{66DE6ABC-1767-374D-AE76-93B473DAAB53}" type="pres">
      <dgm:prSet presAssocID="{CF9AD687-05FB-0547-9DCB-F34F7D7924A0}" presName="rootComposite" presStyleCnt="0"/>
      <dgm:spPr/>
    </dgm:pt>
    <dgm:pt modelId="{F17D5DDA-99B4-7A43-AAD0-BEE7E630C4ED}" type="pres">
      <dgm:prSet presAssocID="{CF9AD687-05FB-0547-9DCB-F34F7D7924A0}" presName="rootText" presStyleLbl="node2" presStyleIdx="2" presStyleCnt="6" custScaleY="227052">
        <dgm:presLayoutVars>
          <dgm:chPref val="3"/>
        </dgm:presLayoutVars>
      </dgm:prSet>
      <dgm:spPr/>
    </dgm:pt>
    <dgm:pt modelId="{CDC8575E-344C-974F-9177-C19C1CD89D05}" type="pres">
      <dgm:prSet presAssocID="{CF9AD687-05FB-0547-9DCB-F34F7D7924A0}" presName="rootConnector" presStyleLbl="node2" presStyleIdx="2" presStyleCnt="6"/>
      <dgm:spPr/>
    </dgm:pt>
    <dgm:pt modelId="{0619DFF6-4527-1C4E-99DB-AFE4086183D4}" type="pres">
      <dgm:prSet presAssocID="{CF9AD687-05FB-0547-9DCB-F34F7D7924A0}" presName="hierChild4" presStyleCnt="0"/>
      <dgm:spPr/>
    </dgm:pt>
    <dgm:pt modelId="{18C1A420-7E15-0443-BFE0-29A692C61D37}" type="pres">
      <dgm:prSet presAssocID="{CF9AD687-05FB-0547-9DCB-F34F7D7924A0}" presName="hierChild5" presStyleCnt="0"/>
      <dgm:spPr/>
    </dgm:pt>
    <dgm:pt modelId="{5BB47B4B-6F22-AB46-BDCC-613E35D809C3}" type="pres">
      <dgm:prSet presAssocID="{9060219F-2780-2845-B2DB-2B77F7F4022A}" presName="Name37" presStyleLbl="parChTrans1D2" presStyleIdx="3" presStyleCnt="8"/>
      <dgm:spPr/>
    </dgm:pt>
    <dgm:pt modelId="{AC8BCCF3-076D-0542-B2F1-38B4BCC1E36F}" type="pres">
      <dgm:prSet presAssocID="{A427DA0C-E3D9-5F4D-B221-F5F876B35AA6}" presName="hierRoot2" presStyleCnt="0">
        <dgm:presLayoutVars>
          <dgm:hierBranch val="init"/>
        </dgm:presLayoutVars>
      </dgm:prSet>
      <dgm:spPr/>
    </dgm:pt>
    <dgm:pt modelId="{F09D9313-FE14-0549-B07B-53C3B47D950A}" type="pres">
      <dgm:prSet presAssocID="{A427DA0C-E3D9-5F4D-B221-F5F876B35AA6}" presName="rootComposite" presStyleCnt="0"/>
      <dgm:spPr/>
    </dgm:pt>
    <dgm:pt modelId="{1D2214B9-C0F6-554F-B09B-43BFD3AE50D2}" type="pres">
      <dgm:prSet presAssocID="{A427DA0C-E3D9-5F4D-B221-F5F876B35AA6}" presName="rootText" presStyleLbl="node2" presStyleIdx="3" presStyleCnt="6" custScaleY="62858">
        <dgm:presLayoutVars>
          <dgm:chPref val="3"/>
        </dgm:presLayoutVars>
      </dgm:prSet>
      <dgm:spPr/>
    </dgm:pt>
    <dgm:pt modelId="{0687F3FB-0B02-3D4F-B4CD-29057E868A02}" type="pres">
      <dgm:prSet presAssocID="{A427DA0C-E3D9-5F4D-B221-F5F876B35AA6}" presName="rootConnector" presStyleLbl="node2" presStyleIdx="3" presStyleCnt="6"/>
      <dgm:spPr/>
    </dgm:pt>
    <dgm:pt modelId="{6BC53C48-7E22-2D4D-A18F-F42B60C9000B}" type="pres">
      <dgm:prSet presAssocID="{A427DA0C-E3D9-5F4D-B221-F5F876B35AA6}" presName="hierChild4" presStyleCnt="0"/>
      <dgm:spPr/>
    </dgm:pt>
    <dgm:pt modelId="{0E5559D4-C256-EF41-8636-9C9DB1800577}" type="pres">
      <dgm:prSet presAssocID="{A427DA0C-E3D9-5F4D-B221-F5F876B35AA6}" presName="hierChild5" presStyleCnt="0"/>
      <dgm:spPr/>
    </dgm:pt>
    <dgm:pt modelId="{021DD4D7-700F-E04E-8B6F-BCC7648BAE4B}" type="pres">
      <dgm:prSet presAssocID="{CDA59676-14BA-2346-AF97-163E0C35EA36}" presName="Name37" presStyleLbl="parChTrans1D2" presStyleIdx="4" presStyleCnt="8"/>
      <dgm:spPr/>
    </dgm:pt>
    <dgm:pt modelId="{55AC56A2-95A2-FD4D-AD94-898BBB1C050A}" type="pres">
      <dgm:prSet presAssocID="{B4856BDC-D71E-004F-B714-4728B81379E9}" presName="hierRoot2" presStyleCnt="0">
        <dgm:presLayoutVars>
          <dgm:hierBranch val="init"/>
        </dgm:presLayoutVars>
      </dgm:prSet>
      <dgm:spPr/>
    </dgm:pt>
    <dgm:pt modelId="{C5CDA138-7C28-4240-BE6D-AACBD49FC51D}" type="pres">
      <dgm:prSet presAssocID="{B4856BDC-D71E-004F-B714-4728B81379E9}" presName="rootComposite" presStyleCnt="0"/>
      <dgm:spPr/>
    </dgm:pt>
    <dgm:pt modelId="{64345BBF-CD7B-9044-B208-8C8EC01FFF76}" type="pres">
      <dgm:prSet presAssocID="{B4856BDC-D71E-004F-B714-4728B81379E9}" presName="rootText" presStyleLbl="node2" presStyleIdx="4" presStyleCnt="6" custScaleY="133760">
        <dgm:presLayoutVars>
          <dgm:chPref val="3"/>
        </dgm:presLayoutVars>
      </dgm:prSet>
      <dgm:spPr/>
    </dgm:pt>
    <dgm:pt modelId="{573AD292-7988-E243-941B-B1C38CF753E9}" type="pres">
      <dgm:prSet presAssocID="{B4856BDC-D71E-004F-B714-4728B81379E9}" presName="rootConnector" presStyleLbl="node2" presStyleIdx="4" presStyleCnt="6"/>
      <dgm:spPr/>
    </dgm:pt>
    <dgm:pt modelId="{AD2CFB2F-039C-D942-87D4-F5F753789922}" type="pres">
      <dgm:prSet presAssocID="{B4856BDC-D71E-004F-B714-4728B81379E9}" presName="hierChild4" presStyleCnt="0"/>
      <dgm:spPr/>
    </dgm:pt>
    <dgm:pt modelId="{0C70280C-6023-3E42-9E8A-1948837E8553}" type="pres">
      <dgm:prSet presAssocID="{B4856BDC-D71E-004F-B714-4728B81379E9}" presName="hierChild5" presStyleCnt="0"/>
      <dgm:spPr/>
    </dgm:pt>
    <dgm:pt modelId="{DB37CCA1-B372-F44E-B19F-20D9F82AD8C4}" type="pres">
      <dgm:prSet presAssocID="{C58F5148-A3D6-A34A-A18F-02C72DDA8E46}" presName="Name37" presStyleLbl="parChTrans1D2" presStyleIdx="5" presStyleCnt="8"/>
      <dgm:spPr/>
    </dgm:pt>
    <dgm:pt modelId="{10D7895B-C226-8843-8A75-D10482AF2BFC}" type="pres">
      <dgm:prSet presAssocID="{B01018AA-A8DD-3545-8255-826200C9E46B}" presName="hierRoot2" presStyleCnt="0">
        <dgm:presLayoutVars>
          <dgm:hierBranch val="init"/>
        </dgm:presLayoutVars>
      </dgm:prSet>
      <dgm:spPr/>
    </dgm:pt>
    <dgm:pt modelId="{CB8E1F0C-3F98-A84F-A5CB-F3A8DD0EE25E}" type="pres">
      <dgm:prSet presAssocID="{B01018AA-A8DD-3545-8255-826200C9E46B}" presName="rootComposite" presStyleCnt="0"/>
      <dgm:spPr/>
    </dgm:pt>
    <dgm:pt modelId="{D35EAA58-80AB-3A42-9F97-9ACEE99F8A53}" type="pres">
      <dgm:prSet presAssocID="{B01018AA-A8DD-3545-8255-826200C9E46B}" presName="rootText" presStyleLbl="node2" presStyleIdx="5" presStyleCnt="6" custScaleY="163614">
        <dgm:presLayoutVars>
          <dgm:chPref val="3"/>
        </dgm:presLayoutVars>
      </dgm:prSet>
      <dgm:spPr/>
    </dgm:pt>
    <dgm:pt modelId="{C34C8C22-2455-3942-904B-E83FF5B5FF8D}" type="pres">
      <dgm:prSet presAssocID="{B01018AA-A8DD-3545-8255-826200C9E46B}" presName="rootConnector" presStyleLbl="node2" presStyleIdx="5" presStyleCnt="6"/>
      <dgm:spPr/>
    </dgm:pt>
    <dgm:pt modelId="{F89B2FF4-B992-EB46-8BA3-42FBB7BE699A}" type="pres">
      <dgm:prSet presAssocID="{B01018AA-A8DD-3545-8255-826200C9E46B}" presName="hierChild4" presStyleCnt="0"/>
      <dgm:spPr/>
    </dgm:pt>
    <dgm:pt modelId="{DEB2E982-0680-B94F-9B07-6AB3C31BAD96}" type="pres">
      <dgm:prSet presAssocID="{B01018AA-A8DD-3545-8255-826200C9E46B}" presName="hierChild5" presStyleCnt="0"/>
      <dgm:spPr/>
    </dgm:pt>
    <dgm:pt modelId="{3E4DE644-7ADA-7549-A169-3F0B66EED412}" type="pres">
      <dgm:prSet presAssocID="{B1B87513-1393-664E-AAD4-FBA7C300B628}" presName="hierChild3" presStyleCnt="0"/>
      <dgm:spPr/>
    </dgm:pt>
    <dgm:pt modelId="{26238DEC-D426-2143-A5F0-BE4C66C4BE85}" type="pres">
      <dgm:prSet presAssocID="{CE23751D-B70C-054A-87B4-5A51E6BEFB97}" presName="Name111" presStyleLbl="parChTrans1D2" presStyleIdx="6" presStyleCnt="8"/>
      <dgm:spPr/>
    </dgm:pt>
    <dgm:pt modelId="{B83B75F3-84CF-BF42-B7C7-75858A365062}" type="pres">
      <dgm:prSet presAssocID="{9BED9923-0BFB-AA4A-A1CA-397DF3CA5582}" presName="hierRoot3" presStyleCnt="0">
        <dgm:presLayoutVars>
          <dgm:hierBranch val="init"/>
        </dgm:presLayoutVars>
      </dgm:prSet>
      <dgm:spPr/>
    </dgm:pt>
    <dgm:pt modelId="{950BBE17-BCCD-3048-A7E8-4E9ABFB7CD35}" type="pres">
      <dgm:prSet presAssocID="{9BED9923-0BFB-AA4A-A1CA-397DF3CA5582}" presName="rootComposite3" presStyleCnt="0"/>
      <dgm:spPr/>
    </dgm:pt>
    <dgm:pt modelId="{996112AF-52D1-2D42-9200-C2294BA1F440}" type="pres">
      <dgm:prSet presAssocID="{9BED9923-0BFB-AA4A-A1CA-397DF3CA5582}" presName="rootText3" presStyleLbl="asst1" presStyleIdx="0" presStyleCnt="2" custScaleX="165813" custScaleY="73910" custLinFactX="87438" custLinFactNeighborX="100000" custLinFactNeighborY="-24468">
        <dgm:presLayoutVars>
          <dgm:chPref val="3"/>
        </dgm:presLayoutVars>
      </dgm:prSet>
      <dgm:spPr/>
    </dgm:pt>
    <dgm:pt modelId="{ACD56204-06B6-D44F-AB37-72E715824182}" type="pres">
      <dgm:prSet presAssocID="{9BED9923-0BFB-AA4A-A1CA-397DF3CA5582}" presName="rootConnector3" presStyleLbl="asst1" presStyleIdx="0" presStyleCnt="2"/>
      <dgm:spPr/>
    </dgm:pt>
    <dgm:pt modelId="{25F9E6CD-0220-434E-B405-91B182BFF836}" type="pres">
      <dgm:prSet presAssocID="{9BED9923-0BFB-AA4A-A1CA-397DF3CA5582}" presName="hierChild6" presStyleCnt="0"/>
      <dgm:spPr/>
    </dgm:pt>
    <dgm:pt modelId="{1DBD1FDF-793B-684B-ACEE-A0DED1A04BFC}" type="pres">
      <dgm:prSet presAssocID="{9BED9923-0BFB-AA4A-A1CA-397DF3CA5582}" presName="hierChild7" presStyleCnt="0"/>
      <dgm:spPr/>
    </dgm:pt>
    <dgm:pt modelId="{E8C4F544-E5C0-4243-B6FD-1F81C058C3B4}" type="pres">
      <dgm:prSet presAssocID="{A3ED4049-4B2C-0A43-B876-DB15C1CE4732}" presName="Name111" presStyleLbl="parChTrans1D2" presStyleIdx="7" presStyleCnt="8"/>
      <dgm:spPr/>
    </dgm:pt>
    <dgm:pt modelId="{0AE76C05-6CFF-C947-B742-70F150C01610}" type="pres">
      <dgm:prSet presAssocID="{8D19ED18-FC64-A04D-B3F0-4E5CF5261770}" presName="hierRoot3" presStyleCnt="0">
        <dgm:presLayoutVars>
          <dgm:hierBranch val="init"/>
        </dgm:presLayoutVars>
      </dgm:prSet>
      <dgm:spPr/>
    </dgm:pt>
    <dgm:pt modelId="{8A3759E1-2F40-0044-9CDB-F34C430BAF3A}" type="pres">
      <dgm:prSet presAssocID="{8D19ED18-FC64-A04D-B3F0-4E5CF5261770}" presName="rootComposite3" presStyleCnt="0"/>
      <dgm:spPr/>
    </dgm:pt>
    <dgm:pt modelId="{E0F7E72A-7CD0-1042-9F93-BA80010AA8CF}" type="pres">
      <dgm:prSet presAssocID="{8D19ED18-FC64-A04D-B3F0-4E5CF5261770}" presName="rootText3" presStyleLbl="asst1" presStyleIdx="1" presStyleCnt="2" custScaleX="165813" custScaleY="47789" custLinFactX="87438" custLinFactNeighborX="100000" custLinFactNeighborY="-24468">
        <dgm:presLayoutVars>
          <dgm:chPref val="3"/>
        </dgm:presLayoutVars>
      </dgm:prSet>
      <dgm:spPr/>
    </dgm:pt>
    <dgm:pt modelId="{909167DB-C92C-9941-A85E-1A6B7D23135E}" type="pres">
      <dgm:prSet presAssocID="{8D19ED18-FC64-A04D-B3F0-4E5CF5261770}" presName="rootConnector3" presStyleLbl="asst1" presStyleIdx="1" presStyleCnt="2"/>
      <dgm:spPr/>
    </dgm:pt>
    <dgm:pt modelId="{E95A5A14-A576-FA49-A222-5C19309F9D1B}" type="pres">
      <dgm:prSet presAssocID="{8D19ED18-FC64-A04D-B3F0-4E5CF5261770}" presName="hierChild6" presStyleCnt="0"/>
      <dgm:spPr/>
    </dgm:pt>
    <dgm:pt modelId="{3EBE06D0-B512-E947-8A44-B3558DF10282}" type="pres">
      <dgm:prSet presAssocID="{8D19ED18-FC64-A04D-B3F0-4E5CF5261770}" presName="hierChild7" presStyleCnt="0"/>
      <dgm:spPr/>
    </dgm:pt>
    <dgm:pt modelId="{BE1DCA9C-3CD1-7C44-9206-4F60118CCF61}" type="pres">
      <dgm:prSet presAssocID="{7B28034C-DFF2-7340-ACCF-636126D903FB}" presName="hierRoot1" presStyleCnt="0">
        <dgm:presLayoutVars>
          <dgm:hierBranch val="init"/>
        </dgm:presLayoutVars>
      </dgm:prSet>
      <dgm:spPr/>
    </dgm:pt>
    <dgm:pt modelId="{1E7FB2BA-9CDD-2F4D-B838-5A1FCDED9D49}" type="pres">
      <dgm:prSet presAssocID="{7B28034C-DFF2-7340-ACCF-636126D903FB}" presName="rootComposite1" presStyleCnt="0"/>
      <dgm:spPr/>
    </dgm:pt>
    <dgm:pt modelId="{48B16B5B-CF7D-0847-A321-522C62CEB025}" type="pres">
      <dgm:prSet presAssocID="{7B28034C-DFF2-7340-ACCF-636126D903FB}" presName="rootText1" presStyleLbl="node0" presStyleIdx="1" presStyleCnt="2" custScaleX="165813" custScaleY="47789" custLinFactX="-100941" custLinFactY="54654" custLinFactNeighborX="-200000" custLinFactNeighborY="100000">
        <dgm:presLayoutVars>
          <dgm:chPref val="3"/>
        </dgm:presLayoutVars>
      </dgm:prSet>
      <dgm:spPr/>
    </dgm:pt>
    <dgm:pt modelId="{A5F60CA3-E172-A946-8AF8-9724CF647693}" type="pres">
      <dgm:prSet presAssocID="{7B28034C-DFF2-7340-ACCF-636126D903FB}" presName="rootConnector1" presStyleLbl="asst0" presStyleIdx="0" presStyleCnt="0"/>
      <dgm:spPr/>
    </dgm:pt>
    <dgm:pt modelId="{B6B65F21-03F9-404B-80AC-6E7B333BA294}" type="pres">
      <dgm:prSet presAssocID="{7B28034C-DFF2-7340-ACCF-636126D903FB}" presName="hierChild2" presStyleCnt="0"/>
      <dgm:spPr/>
    </dgm:pt>
    <dgm:pt modelId="{2716BF43-0E78-514C-A3E3-29F28A6AAF7B}" type="pres">
      <dgm:prSet presAssocID="{7B28034C-DFF2-7340-ACCF-636126D903FB}" presName="hierChild3" presStyleCnt="0"/>
      <dgm:spPr/>
    </dgm:pt>
  </dgm:ptLst>
  <dgm:cxnLst>
    <dgm:cxn modelId="{F9F67515-8CF1-A945-9331-4E48D303775E}" type="presOf" srcId="{D4052277-CC0D-9C4C-A3A3-4846B2DB2647}" destId="{6D730670-DA1F-2F42-967F-F06B9AE3165F}" srcOrd="0" destOrd="0" presId="urn:microsoft.com/office/officeart/2005/8/layout/orgChart1"/>
    <dgm:cxn modelId="{F33B5C1C-3D5D-7146-A745-4D679C759291}" type="presOf" srcId="{CF9AD687-05FB-0547-9DCB-F34F7D7924A0}" destId="{CDC8575E-344C-974F-9177-C19C1CD89D05}" srcOrd="1" destOrd="0" presId="urn:microsoft.com/office/officeart/2005/8/layout/orgChart1"/>
    <dgm:cxn modelId="{8DF9951C-329F-D842-BFA0-B9D9799BBB4C}" type="presOf" srcId="{A427DA0C-E3D9-5F4D-B221-F5F876B35AA6}" destId="{1D2214B9-C0F6-554F-B09B-43BFD3AE50D2}" srcOrd="0" destOrd="0" presId="urn:microsoft.com/office/officeart/2005/8/layout/orgChart1"/>
    <dgm:cxn modelId="{62D4A01C-8592-3E4C-86C6-125CE2D2ED2B}" type="presOf" srcId="{C9BD245A-E85D-2E45-AB56-7BBB94069485}" destId="{C01E32F3-1025-A542-BF4C-1249FA4662C8}" srcOrd="1" destOrd="0" presId="urn:microsoft.com/office/officeart/2005/8/layout/orgChart1"/>
    <dgm:cxn modelId="{3F696521-8D42-1343-988B-152B876707C0}" type="presOf" srcId="{42B77587-831C-3644-B031-56237D02ACAD}" destId="{5B30B78F-D3E4-2E4A-8AD5-4219BB3F8F9F}" srcOrd="0" destOrd="0" presId="urn:microsoft.com/office/officeart/2005/8/layout/orgChart1"/>
    <dgm:cxn modelId="{C7279829-356B-E64C-A8FB-638102A66F4B}" srcId="{B1B87513-1393-664E-AAD4-FBA7C300B628}" destId="{B01018AA-A8DD-3545-8255-826200C9E46B}" srcOrd="7" destOrd="0" parTransId="{C58F5148-A3D6-A34A-A18F-02C72DDA8E46}" sibTransId="{AF8FDFE9-EA52-724F-8F70-553289C58EF0}"/>
    <dgm:cxn modelId="{85CA4434-F7E1-484E-A6A4-24BB8BA57A01}" srcId="{B1B87513-1393-664E-AAD4-FBA7C300B628}" destId="{A84E0961-4B52-064A-BFB7-86EB058131F7}" srcOrd="2" destOrd="0" parTransId="{F7A82050-9462-AD44-A5D6-DDBAC90C5A87}" sibTransId="{C642619A-B5DC-8744-A284-DCAB540D9138}"/>
    <dgm:cxn modelId="{DFC13D5D-9ABF-344C-AE44-7AB3E4597B0E}" type="presOf" srcId="{B4856BDC-D71E-004F-B714-4728B81379E9}" destId="{64345BBF-CD7B-9044-B208-8C8EC01FFF76}" srcOrd="0" destOrd="0" presId="urn:microsoft.com/office/officeart/2005/8/layout/orgChart1"/>
    <dgm:cxn modelId="{108D3D61-5A51-1446-A037-D689C0352380}" type="presOf" srcId="{C9BD245A-E85D-2E45-AB56-7BBB94069485}" destId="{AB747682-A489-DA4B-9DA2-7CBF7D18D611}" srcOrd="0" destOrd="0" presId="urn:microsoft.com/office/officeart/2005/8/layout/orgChart1"/>
    <dgm:cxn modelId="{65975161-D4A3-CB47-91B1-F41BA3A1D46C}" type="presOf" srcId="{CDA59676-14BA-2346-AF97-163E0C35EA36}" destId="{021DD4D7-700F-E04E-8B6F-BCC7648BAE4B}" srcOrd="0" destOrd="0" presId="urn:microsoft.com/office/officeart/2005/8/layout/orgChart1"/>
    <dgm:cxn modelId="{042E2B62-9FAE-A746-875A-9101BDB055F0}" type="presOf" srcId="{F7A82050-9462-AD44-A5D6-DDBAC90C5A87}" destId="{68962DFA-0E8F-EE43-A1E2-E5807E32555C}" srcOrd="0" destOrd="0" presId="urn:microsoft.com/office/officeart/2005/8/layout/orgChart1"/>
    <dgm:cxn modelId="{B1438C62-7C6D-4D41-9D5C-E54C8F41A60F}" srcId="{B1B87513-1393-664E-AAD4-FBA7C300B628}" destId="{9BED9923-0BFB-AA4A-A1CA-397DF3CA5582}" srcOrd="0" destOrd="0" parTransId="{CE23751D-B70C-054A-87B4-5A51E6BEFB97}" sibTransId="{9CD9EA14-68F1-B04E-A336-10694EE99A87}"/>
    <dgm:cxn modelId="{5ED7F54A-B716-D541-99A8-F066C24DE7DF}" type="presOf" srcId="{CE23751D-B70C-054A-87B4-5A51E6BEFB97}" destId="{26238DEC-D426-2143-A5F0-BE4C66C4BE85}" srcOrd="0" destOrd="0" presId="urn:microsoft.com/office/officeart/2005/8/layout/orgChart1"/>
    <dgm:cxn modelId="{D245D64F-4BB6-7744-9B2D-A74B0995D4E0}" type="presOf" srcId="{9BED9923-0BFB-AA4A-A1CA-397DF3CA5582}" destId="{ACD56204-06B6-D44F-AB37-72E715824182}" srcOrd="1" destOrd="0" presId="urn:microsoft.com/office/officeart/2005/8/layout/orgChart1"/>
    <dgm:cxn modelId="{009FB050-E79F-6A4A-BDC2-465AE52031A3}" srcId="{409A4DEA-5B60-3F40-9BA3-F50BDE9030C0}" destId="{7B28034C-DFF2-7340-ACCF-636126D903FB}" srcOrd="1" destOrd="0" parTransId="{6EFC8DBB-5DC2-F04E-BBD8-3AB9B52DE398}" sibTransId="{30C0C213-299B-1044-8027-A6681799C5A9}"/>
    <dgm:cxn modelId="{13F3FD73-F238-0A46-965C-6D4D686BCF6E}" srcId="{409A4DEA-5B60-3F40-9BA3-F50BDE9030C0}" destId="{B1B87513-1393-664E-AAD4-FBA7C300B628}" srcOrd="0" destOrd="0" parTransId="{D9CC4694-DE60-C64D-B69D-3C4F905FF3E6}" sibTransId="{40B8E986-6B24-114E-8837-C1076793503E}"/>
    <dgm:cxn modelId="{539DE274-EE3E-614E-B5FA-B039DAFD3564}" type="presOf" srcId="{CF9AD687-05FB-0547-9DCB-F34F7D7924A0}" destId="{F17D5DDA-99B4-7A43-AAD0-BEE7E630C4ED}" srcOrd="0" destOrd="0" presId="urn:microsoft.com/office/officeart/2005/8/layout/orgChart1"/>
    <dgm:cxn modelId="{9CB76076-5ED3-1241-AB21-23EF532215DC}" type="presOf" srcId="{9BED9923-0BFB-AA4A-A1CA-397DF3CA5582}" destId="{996112AF-52D1-2D42-9200-C2294BA1F440}" srcOrd="0" destOrd="0" presId="urn:microsoft.com/office/officeart/2005/8/layout/orgChart1"/>
    <dgm:cxn modelId="{BD924C56-C385-D146-AC0C-8405DCBF1046}" type="presOf" srcId="{A427DA0C-E3D9-5F4D-B221-F5F876B35AA6}" destId="{0687F3FB-0B02-3D4F-B4CD-29057E868A02}" srcOrd="1" destOrd="0" presId="urn:microsoft.com/office/officeart/2005/8/layout/orgChart1"/>
    <dgm:cxn modelId="{32C1657F-5B93-EC45-A54B-DE86768FFA50}" type="presOf" srcId="{8D19ED18-FC64-A04D-B3F0-4E5CF5261770}" destId="{E0F7E72A-7CD0-1042-9F93-BA80010AA8CF}" srcOrd="0" destOrd="0" presId="urn:microsoft.com/office/officeart/2005/8/layout/orgChart1"/>
    <dgm:cxn modelId="{6F645C82-8079-354D-AD50-06C52DF03CC5}" type="presOf" srcId="{B4856BDC-D71E-004F-B714-4728B81379E9}" destId="{573AD292-7988-E243-941B-B1C38CF753E9}" srcOrd="1" destOrd="0" presId="urn:microsoft.com/office/officeart/2005/8/layout/orgChart1"/>
    <dgm:cxn modelId="{57AF7992-F33F-5141-933D-39A2B7E7709C}" srcId="{B1B87513-1393-664E-AAD4-FBA7C300B628}" destId="{CF9AD687-05FB-0547-9DCB-F34F7D7924A0}" srcOrd="4" destOrd="0" parTransId="{42B77587-831C-3644-B031-56237D02ACAD}" sibTransId="{01C6B740-2DE0-C740-B204-BA4B40576324}"/>
    <dgm:cxn modelId="{002C079A-C2B6-D941-94CF-048DA53015D2}" type="presOf" srcId="{C58F5148-A3D6-A34A-A18F-02C72DDA8E46}" destId="{DB37CCA1-B372-F44E-B19F-20D9F82AD8C4}" srcOrd="0" destOrd="0" presId="urn:microsoft.com/office/officeart/2005/8/layout/orgChart1"/>
    <dgm:cxn modelId="{EBE4B89C-504C-5548-9FC6-DA0972CC6F44}" type="presOf" srcId="{8D19ED18-FC64-A04D-B3F0-4E5CF5261770}" destId="{909167DB-C92C-9941-A85E-1A6B7D23135E}" srcOrd="1" destOrd="0" presId="urn:microsoft.com/office/officeart/2005/8/layout/orgChart1"/>
    <dgm:cxn modelId="{4C7A96A7-2BF6-C44C-B112-4559FB15BB21}" type="presOf" srcId="{A84E0961-4B52-064A-BFB7-86EB058131F7}" destId="{D1292F7B-5331-1744-81AE-B8F71E632F56}" srcOrd="0" destOrd="0" presId="urn:microsoft.com/office/officeart/2005/8/layout/orgChart1"/>
    <dgm:cxn modelId="{769BB1B0-6EDC-C149-88CB-E40916F22371}" type="presOf" srcId="{409A4DEA-5B60-3F40-9BA3-F50BDE9030C0}" destId="{F76CEF8B-14A5-5449-AC14-C0116928FCCC}" srcOrd="0" destOrd="0" presId="urn:microsoft.com/office/officeart/2005/8/layout/orgChart1"/>
    <dgm:cxn modelId="{621241C5-AEB1-7F4B-9F37-3F6034684A86}" type="presOf" srcId="{9060219F-2780-2845-B2DB-2B77F7F4022A}" destId="{5BB47B4B-6F22-AB46-BDCC-613E35D809C3}" srcOrd="0" destOrd="0" presId="urn:microsoft.com/office/officeart/2005/8/layout/orgChart1"/>
    <dgm:cxn modelId="{EED64DCE-E244-D040-B827-B5F1D8BEB354}" type="presOf" srcId="{7B28034C-DFF2-7340-ACCF-636126D903FB}" destId="{48B16B5B-CF7D-0847-A321-522C62CEB025}" srcOrd="0" destOrd="0" presId="urn:microsoft.com/office/officeart/2005/8/layout/orgChart1"/>
    <dgm:cxn modelId="{64F809D0-B131-794C-AE0C-6071900AB50C}" type="presOf" srcId="{B01018AA-A8DD-3545-8255-826200C9E46B}" destId="{C34C8C22-2455-3942-904B-E83FF5B5FF8D}" srcOrd="1" destOrd="0" presId="urn:microsoft.com/office/officeart/2005/8/layout/orgChart1"/>
    <dgm:cxn modelId="{E1F3DCD6-1ECC-7741-BCD6-B1576883A7F0}" type="presOf" srcId="{B1B87513-1393-664E-AAD4-FBA7C300B628}" destId="{488F10C8-1B04-E849-B5BB-54E0437E8857}" srcOrd="1" destOrd="0" presId="urn:microsoft.com/office/officeart/2005/8/layout/orgChart1"/>
    <dgm:cxn modelId="{0EE700E0-080F-C049-928F-CE8CE4535A44}" srcId="{B1B87513-1393-664E-AAD4-FBA7C300B628}" destId="{8D19ED18-FC64-A04D-B3F0-4E5CF5261770}" srcOrd="1" destOrd="0" parTransId="{A3ED4049-4B2C-0A43-B876-DB15C1CE4732}" sibTransId="{614B2607-0031-AC44-B7C2-FE25938E7294}"/>
    <dgm:cxn modelId="{AB9EDAE3-6521-0F40-85E4-ECE15A47F8EB}" type="presOf" srcId="{A3ED4049-4B2C-0A43-B876-DB15C1CE4732}" destId="{E8C4F544-E5C0-4243-B6FD-1F81C058C3B4}" srcOrd="0" destOrd="0" presId="urn:microsoft.com/office/officeart/2005/8/layout/orgChart1"/>
    <dgm:cxn modelId="{F15602E5-6352-9D45-BCE6-4D24BF6913F5}" type="presOf" srcId="{7B28034C-DFF2-7340-ACCF-636126D903FB}" destId="{A5F60CA3-E172-A946-8AF8-9724CF647693}" srcOrd="1" destOrd="0" presId="urn:microsoft.com/office/officeart/2005/8/layout/orgChart1"/>
    <dgm:cxn modelId="{B8863EE9-EE34-B14D-AFBB-354E8A15E910}" type="presOf" srcId="{B01018AA-A8DD-3545-8255-826200C9E46B}" destId="{D35EAA58-80AB-3A42-9F97-9ACEE99F8A53}" srcOrd="0" destOrd="0" presId="urn:microsoft.com/office/officeart/2005/8/layout/orgChart1"/>
    <dgm:cxn modelId="{2EA554EF-7659-4D43-9DE4-E3E2B9A722D7}" srcId="{B1B87513-1393-664E-AAD4-FBA7C300B628}" destId="{A427DA0C-E3D9-5F4D-B221-F5F876B35AA6}" srcOrd="5" destOrd="0" parTransId="{9060219F-2780-2845-B2DB-2B77F7F4022A}" sibTransId="{9F4243E5-75BB-2243-9488-DC5AC97B0603}"/>
    <dgm:cxn modelId="{795442F1-BBCF-9048-A2F7-6143DE67B444}" srcId="{B1B87513-1393-664E-AAD4-FBA7C300B628}" destId="{C9BD245A-E85D-2E45-AB56-7BBB94069485}" srcOrd="3" destOrd="0" parTransId="{D4052277-CC0D-9C4C-A3A3-4846B2DB2647}" sibTransId="{7800B41C-3DC3-EF40-A34D-485C02F75CC8}"/>
    <dgm:cxn modelId="{EDD288F5-E230-754F-81A4-3E107CBA5419}" type="presOf" srcId="{A84E0961-4B52-064A-BFB7-86EB058131F7}" destId="{47DFD790-8342-D042-9BB6-7AD1B45E0A3C}" srcOrd="1" destOrd="0" presId="urn:microsoft.com/office/officeart/2005/8/layout/orgChart1"/>
    <dgm:cxn modelId="{D0F163F7-682B-7A47-B57B-772A0DAF9BBB}" srcId="{B1B87513-1393-664E-AAD4-FBA7C300B628}" destId="{B4856BDC-D71E-004F-B714-4728B81379E9}" srcOrd="6" destOrd="0" parTransId="{CDA59676-14BA-2346-AF97-163E0C35EA36}" sibTransId="{2BBDFFCF-F999-1946-A3AD-09B00C3015D1}"/>
    <dgm:cxn modelId="{DE503EFD-FFE0-BF43-871A-0AB6CFB54BAD}" type="presOf" srcId="{B1B87513-1393-664E-AAD4-FBA7C300B628}" destId="{162B2140-C8E4-D74B-B5B1-15AD27F19C80}" srcOrd="0" destOrd="0" presId="urn:microsoft.com/office/officeart/2005/8/layout/orgChart1"/>
    <dgm:cxn modelId="{24894FFA-9685-BB4E-B3BB-F8728FEB7218}" type="presParOf" srcId="{F76CEF8B-14A5-5449-AC14-C0116928FCCC}" destId="{56F4A33D-43E3-824E-A93F-789E6D27590C}" srcOrd="0" destOrd="0" presId="urn:microsoft.com/office/officeart/2005/8/layout/orgChart1"/>
    <dgm:cxn modelId="{3DC842B9-961A-9642-8C87-D8615D2DCFC2}" type="presParOf" srcId="{56F4A33D-43E3-824E-A93F-789E6D27590C}" destId="{F149856F-0B26-634D-8125-C0BB2C982B1D}" srcOrd="0" destOrd="0" presId="urn:microsoft.com/office/officeart/2005/8/layout/orgChart1"/>
    <dgm:cxn modelId="{853F289E-8573-634B-8BAD-E57E088EEF6C}" type="presParOf" srcId="{F149856F-0B26-634D-8125-C0BB2C982B1D}" destId="{162B2140-C8E4-D74B-B5B1-15AD27F19C80}" srcOrd="0" destOrd="0" presId="urn:microsoft.com/office/officeart/2005/8/layout/orgChart1"/>
    <dgm:cxn modelId="{9304F694-A16A-F74D-A14F-AB238968EF60}" type="presParOf" srcId="{F149856F-0B26-634D-8125-C0BB2C982B1D}" destId="{488F10C8-1B04-E849-B5BB-54E0437E8857}" srcOrd="1" destOrd="0" presId="urn:microsoft.com/office/officeart/2005/8/layout/orgChart1"/>
    <dgm:cxn modelId="{9534BB3D-C241-1A46-9D13-A07839339D1F}" type="presParOf" srcId="{56F4A33D-43E3-824E-A93F-789E6D27590C}" destId="{C8097467-B752-134B-8258-D47F54CC6911}" srcOrd="1" destOrd="0" presId="urn:microsoft.com/office/officeart/2005/8/layout/orgChart1"/>
    <dgm:cxn modelId="{C71E99B2-862E-9942-819D-09331DA8012E}" type="presParOf" srcId="{C8097467-B752-134B-8258-D47F54CC6911}" destId="{68962DFA-0E8F-EE43-A1E2-E5807E32555C}" srcOrd="0" destOrd="0" presId="urn:microsoft.com/office/officeart/2005/8/layout/orgChart1"/>
    <dgm:cxn modelId="{77BB5193-2514-F64C-ABEE-D3FBD6ADEB28}" type="presParOf" srcId="{C8097467-B752-134B-8258-D47F54CC6911}" destId="{CC9E6873-D075-CF4C-BC6E-E391BB3A51D2}" srcOrd="1" destOrd="0" presId="urn:microsoft.com/office/officeart/2005/8/layout/orgChart1"/>
    <dgm:cxn modelId="{2678DE0D-C9B2-3E47-BCA7-4F033C3CBA52}" type="presParOf" srcId="{CC9E6873-D075-CF4C-BC6E-E391BB3A51D2}" destId="{7B4228D8-3D9E-644D-88EA-CEE13AB7A453}" srcOrd="0" destOrd="0" presId="urn:microsoft.com/office/officeart/2005/8/layout/orgChart1"/>
    <dgm:cxn modelId="{E014CBCF-A84A-2548-ABA9-1F76185F6E39}" type="presParOf" srcId="{7B4228D8-3D9E-644D-88EA-CEE13AB7A453}" destId="{D1292F7B-5331-1744-81AE-B8F71E632F56}" srcOrd="0" destOrd="0" presId="urn:microsoft.com/office/officeart/2005/8/layout/orgChart1"/>
    <dgm:cxn modelId="{786F3404-C926-7F47-A60F-138340D5A106}" type="presParOf" srcId="{7B4228D8-3D9E-644D-88EA-CEE13AB7A453}" destId="{47DFD790-8342-D042-9BB6-7AD1B45E0A3C}" srcOrd="1" destOrd="0" presId="urn:microsoft.com/office/officeart/2005/8/layout/orgChart1"/>
    <dgm:cxn modelId="{CAE4BDC4-297F-5A4B-ABD4-F036A516C71D}" type="presParOf" srcId="{CC9E6873-D075-CF4C-BC6E-E391BB3A51D2}" destId="{62AF303E-A05C-F946-AB60-FC4E55989A75}" srcOrd="1" destOrd="0" presId="urn:microsoft.com/office/officeart/2005/8/layout/orgChart1"/>
    <dgm:cxn modelId="{A43C83F7-A221-6042-BB81-64D494D9C96A}" type="presParOf" srcId="{CC9E6873-D075-CF4C-BC6E-E391BB3A51D2}" destId="{CB37A835-18EF-6D4E-8856-8AF8ABFB7249}" srcOrd="2" destOrd="0" presId="urn:microsoft.com/office/officeart/2005/8/layout/orgChart1"/>
    <dgm:cxn modelId="{0995352E-0FA1-7C41-B4BA-E32E839A29B1}" type="presParOf" srcId="{C8097467-B752-134B-8258-D47F54CC6911}" destId="{6D730670-DA1F-2F42-967F-F06B9AE3165F}" srcOrd="2" destOrd="0" presId="urn:microsoft.com/office/officeart/2005/8/layout/orgChart1"/>
    <dgm:cxn modelId="{D7B6F0F2-3163-4E4F-B724-D14D8D26C8F5}" type="presParOf" srcId="{C8097467-B752-134B-8258-D47F54CC6911}" destId="{65BA23AC-345A-0844-A1E0-12E88617B738}" srcOrd="3" destOrd="0" presId="urn:microsoft.com/office/officeart/2005/8/layout/orgChart1"/>
    <dgm:cxn modelId="{0E45A088-7A6F-5F4F-8465-9551DC2ADED7}" type="presParOf" srcId="{65BA23AC-345A-0844-A1E0-12E88617B738}" destId="{85EA99A0-3CD8-7C4D-8605-3AB5C29B4412}" srcOrd="0" destOrd="0" presId="urn:microsoft.com/office/officeart/2005/8/layout/orgChart1"/>
    <dgm:cxn modelId="{3A50B56D-3E6B-D54C-8AB2-1C58CD1958E3}" type="presParOf" srcId="{85EA99A0-3CD8-7C4D-8605-3AB5C29B4412}" destId="{AB747682-A489-DA4B-9DA2-7CBF7D18D611}" srcOrd="0" destOrd="0" presId="urn:microsoft.com/office/officeart/2005/8/layout/orgChart1"/>
    <dgm:cxn modelId="{1FDD9132-51AF-F749-BDDD-CC2DF54E149A}" type="presParOf" srcId="{85EA99A0-3CD8-7C4D-8605-3AB5C29B4412}" destId="{C01E32F3-1025-A542-BF4C-1249FA4662C8}" srcOrd="1" destOrd="0" presId="urn:microsoft.com/office/officeart/2005/8/layout/orgChart1"/>
    <dgm:cxn modelId="{B1BD65EC-0590-F84C-B404-A7A69165F449}" type="presParOf" srcId="{65BA23AC-345A-0844-A1E0-12E88617B738}" destId="{9462C292-8DA8-A24F-A9DE-B84B265625CC}" srcOrd="1" destOrd="0" presId="urn:microsoft.com/office/officeart/2005/8/layout/orgChart1"/>
    <dgm:cxn modelId="{749FB5A3-E759-AC44-8F44-9116E30DCAEC}" type="presParOf" srcId="{65BA23AC-345A-0844-A1E0-12E88617B738}" destId="{7926CE70-3A76-5E4F-8FDB-45CFDA5C1E57}" srcOrd="2" destOrd="0" presId="urn:microsoft.com/office/officeart/2005/8/layout/orgChart1"/>
    <dgm:cxn modelId="{D774D7D5-36D2-604D-BC17-6B6E7411CB3F}" type="presParOf" srcId="{C8097467-B752-134B-8258-D47F54CC6911}" destId="{5B30B78F-D3E4-2E4A-8AD5-4219BB3F8F9F}" srcOrd="4" destOrd="0" presId="urn:microsoft.com/office/officeart/2005/8/layout/orgChart1"/>
    <dgm:cxn modelId="{C36468D0-5618-D84A-8AB1-9B075FF30118}" type="presParOf" srcId="{C8097467-B752-134B-8258-D47F54CC6911}" destId="{249A6EC1-3CF0-1844-A8E1-12C8B0566DAE}" srcOrd="5" destOrd="0" presId="urn:microsoft.com/office/officeart/2005/8/layout/orgChart1"/>
    <dgm:cxn modelId="{225C0B8D-9EFD-2242-9133-8D0F604F0E32}" type="presParOf" srcId="{249A6EC1-3CF0-1844-A8E1-12C8B0566DAE}" destId="{66DE6ABC-1767-374D-AE76-93B473DAAB53}" srcOrd="0" destOrd="0" presId="urn:microsoft.com/office/officeart/2005/8/layout/orgChart1"/>
    <dgm:cxn modelId="{2D4D83B1-D6EF-2D4F-994A-97AF2B3D28F8}" type="presParOf" srcId="{66DE6ABC-1767-374D-AE76-93B473DAAB53}" destId="{F17D5DDA-99B4-7A43-AAD0-BEE7E630C4ED}" srcOrd="0" destOrd="0" presId="urn:microsoft.com/office/officeart/2005/8/layout/orgChart1"/>
    <dgm:cxn modelId="{EFEC19FC-F2CA-C046-819F-9A2F2F257FAA}" type="presParOf" srcId="{66DE6ABC-1767-374D-AE76-93B473DAAB53}" destId="{CDC8575E-344C-974F-9177-C19C1CD89D05}" srcOrd="1" destOrd="0" presId="urn:microsoft.com/office/officeart/2005/8/layout/orgChart1"/>
    <dgm:cxn modelId="{3D687C51-AB00-3540-AC1C-ED0BD216E8C5}" type="presParOf" srcId="{249A6EC1-3CF0-1844-A8E1-12C8B0566DAE}" destId="{0619DFF6-4527-1C4E-99DB-AFE4086183D4}" srcOrd="1" destOrd="0" presId="urn:microsoft.com/office/officeart/2005/8/layout/orgChart1"/>
    <dgm:cxn modelId="{13E20A27-2F18-3A47-A111-34CBED4DDD60}" type="presParOf" srcId="{249A6EC1-3CF0-1844-A8E1-12C8B0566DAE}" destId="{18C1A420-7E15-0443-BFE0-29A692C61D37}" srcOrd="2" destOrd="0" presId="urn:microsoft.com/office/officeart/2005/8/layout/orgChart1"/>
    <dgm:cxn modelId="{B054D0E1-9A75-AA46-93D9-0E9860B8F310}" type="presParOf" srcId="{C8097467-B752-134B-8258-D47F54CC6911}" destId="{5BB47B4B-6F22-AB46-BDCC-613E35D809C3}" srcOrd="6" destOrd="0" presId="urn:microsoft.com/office/officeart/2005/8/layout/orgChart1"/>
    <dgm:cxn modelId="{2EE1A713-BB5C-1847-B684-AA440AD18376}" type="presParOf" srcId="{C8097467-B752-134B-8258-D47F54CC6911}" destId="{AC8BCCF3-076D-0542-B2F1-38B4BCC1E36F}" srcOrd="7" destOrd="0" presId="urn:microsoft.com/office/officeart/2005/8/layout/orgChart1"/>
    <dgm:cxn modelId="{CEC7E2C4-6A32-D145-9596-F551AC316F00}" type="presParOf" srcId="{AC8BCCF3-076D-0542-B2F1-38B4BCC1E36F}" destId="{F09D9313-FE14-0549-B07B-53C3B47D950A}" srcOrd="0" destOrd="0" presId="urn:microsoft.com/office/officeart/2005/8/layout/orgChart1"/>
    <dgm:cxn modelId="{4724BAA3-75EE-0148-A75B-82C12D496DDF}" type="presParOf" srcId="{F09D9313-FE14-0549-B07B-53C3B47D950A}" destId="{1D2214B9-C0F6-554F-B09B-43BFD3AE50D2}" srcOrd="0" destOrd="0" presId="urn:microsoft.com/office/officeart/2005/8/layout/orgChart1"/>
    <dgm:cxn modelId="{44E4A7ED-3D76-FA49-AABF-E96E8D088E4B}" type="presParOf" srcId="{F09D9313-FE14-0549-B07B-53C3B47D950A}" destId="{0687F3FB-0B02-3D4F-B4CD-29057E868A02}" srcOrd="1" destOrd="0" presId="urn:microsoft.com/office/officeart/2005/8/layout/orgChart1"/>
    <dgm:cxn modelId="{875FAB8A-255F-004A-B062-69D2C19A0D59}" type="presParOf" srcId="{AC8BCCF3-076D-0542-B2F1-38B4BCC1E36F}" destId="{6BC53C48-7E22-2D4D-A18F-F42B60C9000B}" srcOrd="1" destOrd="0" presId="urn:microsoft.com/office/officeart/2005/8/layout/orgChart1"/>
    <dgm:cxn modelId="{A9B1A874-CF0E-234B-A235-BECEF45876F4}" type="presParOf" srcId="{AC8BCCF3-076D-0542-B2F1-38B4BCC1E36F}" destId="{0E5559D4-C256-EF41-8636-9C9DB1800577}" srcOrd="2" destOrd="0" presId="urn:microsoft.com/office/officeart/2005/8/layout/orgChart1"/>
    <dgm:cxn modelId="{D6BCE873-5E5E-F845-9C08-C1A82E36AFEF}" type="presParOf" srcId="{C8097467-B752-134B-8258-D47F54CC6911}" destId="{021DD4D7-700F-E04E-8B6F-BCC7648BAE4B}" srcOrd="8" destOrd="0" presId="urn:microsoft.com/office/officeart/2005/8/layout/orgChart1"/>
    <dgm:cxn modelId="{164C4183-553A-F042-8323-48ACF8827AA3}" type="presParOf" srcId="{C8097467-B752-134B-8258-D47F54CC6911}" destId="{55AC56A2-95A2-FD4D-AD94-898BBB1C050A}" srcOrd="9" destOrd="0" presId="urn:microsoft.com/office/officeart/2005/8/layout/orgChart1"/>
    <dgm:cxn modelId="{EC6D0A72-C9D4-FA47-9864-26D1276EF2D9}" type="presParOf" srcId="{55AC56A2-95A2-FD4D-AD94-898BBB1C050A}" destId="{C5CDA138-7C28-4240-BE6D-AACBD49FC51D}" srcOrd="0" destOrd="0" presId="urn:microsoft.com/office/officeart/2005/8/layout/orgChart1"/>
    <dgm:cxn modelId="{663E6872-B8E8-A048-978C-26520D8ABD1C}" type="presParOf" srcId="{C5CDA138-7C28-4240-BE6D-AACBD49FC51D}" destId="{64345BBF-CD7B-9044-B208-8C8EC01FFF76}" srcOrd="0" destOrd="0" presId="urn:microsoft.com/office/officeart/2005/8/layout/orgChart1"/>
    <dgm:cxn modelId="{81D3FA5E-9788-B946-93AA-14446368374E}" type="presParOf" srcId="{C5CDA138-7C28-4240-BE6D-AACBD49FC51D}" destId="{573AD292-7988-E243-941B-B1C38CF753E9}" srcOrd="1" destOrd="0" presId="urn:microsoft.com/office/officeart/2005/8/layout/orgChart1"/>
    <dgm:cxn modelId="{F5105AC3-449D-704E-A3B2-9080030956E4}" type="presParOf" srcId="{55AC56A2-95A2-FD4D-AD94-898BBB1C050A}" destId="{AD2CFB2F-039C-D942-87D4-F5F753789922}" srcOrd="1" destOrd="0" presId="urn:microsoft.com/office/officeart/2005/8/layout/orgChart1"/>
    <dgm:cxn modelId="{FC17B595-262E-8E40-A864-FA6466C56969}" type="presParOf" srcId="{55AC56A2-95A2-FD4D-AD94-898BBB1C050A}" destId="{0C70280C-6023-3E42-9E8A-1948837E8553}" srcOrd="2" destOrd="0" presId="urn:microsoft.com/office/officeart/2005/8/layout/orgChart1"/>
    <dgm:cxn modelId="{386F7E7B-31BB-074C-99CC-CF68D2088598}" type="presParOf" srcId="{C8097467-B752-134B-8258-D47F54CC6911}" destId="{DB37CCA1-B372-F44E-B19F-20D9F82AD8C4}" srcOrd="10" destOrd="0" presId="urn:microsoft.com/office/officeart/2005/8/layout/orgChart1"/>
    <dgm:cxn modelId="{91D646E3-12FF-0A4A-88D9-D9AEDA1F61B7}" type="presParOf" srcId="{C8097467-B752-134B-8258-D47F54CC6911}" destId="{10D7895B-C226-8843-8A75-D10482AF2BFC}" srcOrd="11" destOrd="0" presId="urn:microsoft.com/office/officeart/2005/8/layout/orgChart1"/>
    <dgm:cxn modelId="{2597682C-AE25-9F4B-9386-B54325EE8C06}" type="presParOf" srcId="{10D7895B-C226-8843-8A75-D10482AF2BFC}" destId="{CB8E1F0C-3F98-A84F-A5CB-F3A8DD0EE25E}" srcOrd="0" destOrd="0" presId="urn:microsoft.com/office/officeart/2005/8/layout/orgChart1"/>
    <dgm:cxn modelId="{34B4FDC1-232B-4848-B9FC-B2F1FC6BDD27}" type="presParOf" srcId="{CB8E1F0C-3F98-A84F-A5CB-F3A8DD0EE25E}" destId="{D35EAA58-80AB-3A42-9F97-9ACEE99F8A53}" srcOrd="0" destOrd="0" presId="urn:microsoft.com/office/officeart/2005/8/layout/orgChart1"/>
    <dgm:cxn modelId="{5E7A6900-2601-A44B-8951-D1D60E028C15}" type="presParOf" srcId="{CB8E1F0C-3F98-A84F-A5CB-F3A8DD0EE25E}" destId="{C34C8C22-2455-3942-904B-E83FF5B5FF8D}" srcOrd="1" destOrd="0" presId="urn:microsoft.com/office/officeart/2005/8/layout/orgChart1"/>
    <dgm:cxn modelId="{271F0454-B3A5-6247-B039-DBEB4EB56284}" type="presParOf" srcId="{10D7895B-C226-8843-8A75-D10482AF2BFC}" destId="{F89B2FF4-B992-EB46-8BA3-42FBB7BE699A}" srcOrd="1" destOrd="0" presId="urn:microsoft.com/office/officeart/2005/8/layout/orgChart1"/>
    <dgm:cxn modelId="{A24E6320-760D-F940-A411-7C47FD9A287B}" type="presParOf" srcId="{10D7895B-C226-8843-8A75-D10482AF2BFC}" destId="{DEB2E982-0680-B94F-9B07-6AB3C31BAD96}" srcOrd="2" destOrd="0" presId="urn:microsoft.com/office/officeart/2005/8/layout/orgChart1"/>
    <dgm:cxn modelId="{3226C4EC-2E65-0240-BD41-FAA2E85C02D3}" type="presParOf" srcId="{56F4A33D-43E3-824E-A93F-789E6D27590C}" destId="{3E4DE644-7ADA-7549-A169-3F0B66EED412}" srcOrd="2" destOrd="0" presId="urn:microsoft.com/office/officeart/2005/8/layout/orgChart1"/>
    <dgm:cxn modelId="{657246B4-F229-8E48-B365-366BF61BE9CD}" type="presParOf" srcId="{3E4DE644-7ADA-7549-A169-3F0B66EED412}" destId="{26238DEC-D426-2143-A5F0-BE4C66C4BE85}" srcOrd="0" destOrd="0" presId="urn:microsoft.com/office/officeart/2005/8/layout/orgChart1"/>
    <dgm:cxn modelId="{13B6C028-8BE7-2248-88EF-307712545673}" type="presParOf" srcId="{3E4DE644-7ADA-7549-A169-3F0B66EED412}" destId="{B83B75F3-84CF-BF42-B7C7-75858A365062}" srcOrd="1" destOrd="0" presId="urn:microsoft.com/office/officeart/2005/8/layout/orgChart1"/>
    <dgm:cxn modelId="{C234B3F1-B69C-8343-BAA5-EF1F99CAA408}" type="presParOf" srcId="{B83B75F3-84CF-BF42-B7C7-75858A365062}" destId="{950BBE17-BCCD-3048-A7E8-4E9ABFB7CD35}" srcOrd="0" destOrd="0" presId="urn:microsoft.com/office/officeart/2005/8/layout/orgChart1"/>
    <dgm:cxn modelId="{AF09D3D8-4F44-924E-9DCB-579A6AEEC30C}" type="presParOf" srcId="{950BBE17-BCCD-3048-A7E8-4E9ABFB7CD35}" destId="{996112AF-52D1-2D42-9200-C2294BA1F440}" srcOrd="0" destOrd="0" presId="urn:microsoft.com/office/officeart/2005/8/layout/orgChart1"/>
    <dgm:cxn modelId="{9AD4F0EE-FBE4-8744-A7D6-CA6FFFA7EDCD}" type="presParOf" srcId="{950BBE17-BCCD-3048-A7E8-4E9ABFB7CD35}" destId="{ACD56204-06B6-D44F-AB37-72E715824182}" srcOrd="1" destOrd="0" presId="urn:microsoft.com/office/officeart/2005/8/layout/orgChart1"/>
    <dgm:cxn modelId="{45A1558D-839E-8C43-907B-4FDAFA3A973F}" type="presParOf" srcId="{B83B75F3-84CF-BF42-B7C7-75858A365062}" destId="{25F9E6CD-0220-434E-B405-91B182BFF836}" srcOrd="1" destOrd="0" presId="urn:microsoft.com/office/officeart/2005/8/layout/orgChart1"/>
    <dgm:cxn modelId="{98108F97-CE0C-D449-856A-D78AD5E45595}" type="presParOf" srcId="{B83B75F3-84CF-BF42-B7C7-75858A365062}" destId="{1DBD1FDF-793B-684B-ACEE-A0DED1A04BFC}" srcOrd="2" destOrd="0" presId="urn:microsoft.com/office/officeart/2005/8/layout/orgChart1"/>
    <dgm:cxn modelId="{6FCBA79A-F57E-1744-BC9D-87420474276F}" type="presParOf" srcId="{3E4DE644-7ADA-7549-A169-3F0B66EED412}" destId="{E8C4F544-E5C0-4243-B6FD-1F81C058C3B4}" srcOrd="2" destOrd="0" presId="urn:microsoft.com/office/officeart/2005/8/layout/orgChart1"/>
    <dgm:cxn modelId="{DA3AA84C-EFA0-DA4B-9D86-D36D087C51D9}" type="presParOf" srcId="{3E4DE644-7ADA-7549-A169-3F0B66EED412}" destId="{0AE76C05-6CFF-C947-B742-70F150C01610}" srcOrd="3" destOrd="0" presId="urn:microsoft.com/office/officeart/2005/8/layout/orgChart1"/>
    <dgm:cxn modelId="{DAF8A523-CC3C-1243-BD9E-1E388EE0B0D7}" type="presParOf" srcId="{0AE76C05-6CFF-C947-B742-70F150C01610}" destId="{8A3759E1-2F40-0044-9CDB-F34C430BAF3A}" srcOrd="0" destOrd="0" presId="urn:microsoft.com/office/officeart/2005/8/layout/orgChart1"/>
    <dgm:cxn modelId="{E2CE2005-D3D2-A348-BCC0-7EF8013CA58F}" type="presParOf" srcId="{8A3759E1-2F40-0044-9CDB-F34C430BAF3A}" destId="{E0F7E72A-7CD0-1042-9F93-BA80010AA8CF}" srcOrd="0" destOrd="0" presId="urn:microsoft.com/office/officeart/2005/8/layout/orgChart1"/>
    <dgm:cxn modelId="{FFAC8869-3F95-C841-B26A-ECCAE297147D}" type="presParOf" srcId="{8A3759E1-2F40-0044-9CDB-F34C430BAF3A}" destId="{909167DB-C92C-9941-A85E-1A6B7D23135E}" srcOrd="1" destOrd="0" presId="urn:microsoft.com/office/officeart/2005/8/layout/orgChart1"/>
    <dgm:cxn modelId="{74CB3E2A-368C-7041-84F5-40CD20402B2E}" type="presParOf" srcId="{0AE76C05-6CFF-C947-B742-70F150C01610}" destId="{E95A5A14-A576-FA49-A222-5C19309F9D1B}" srcOrd="1" destOrd="0" presId="urn:microsoft.com/office/officeart/2005/8/layout/orgChart1"/>
    <dgm:cxn modelId="{0F86B62D-DC46-364A-BFE8-3ECF86196E82}" type="presParOf" srcId="{0AE76C05-6CFF-C947-B742-70F150C01610}" destId="{3EBE06D0-B512-E947-8A44-B3558DF10282}" srcOrd="2" destOrd="0" presId="urn:microsoft.com/office/officeart/2005/8/layout/orgChart1"/>
    <dgm:cxn modelId="{B011F65E-ED13-7F4A-A859-0DEE10FAEDAB}" type="presParOf" srcId="{F76CEF8B-14A5-5449-AC14-C0116928FCCC}" destId="{BE1DCA9C-3CD1-7C44-9206-4F60118CCF61}" srcOrd="1" destOrd="0" presId="urn:microsoft.com/office/officeart/2005/8/layout/orgChart1"/>
    <dgm:cxn modelId="{0288E4BC-4B7C-6743-B6C2-C7225AF72379}" type="presParOf" srcId="{BE1DCA9C-3CD1-7C44-9206-4F60118CCF61}" destId="{1E7FB2BA-9CDD-2F4D-B838-5A1FCDED9D49}" srcOrd="0" destOrd="0" presId="urn:microsoft.com/office/officeart/2005/8/layout/orgChart1"/>
    <dgm:cxn modelId="{E4EE8BCA-98B4-6045-9C81-614C30052719}" type="presParOf" srcId="{1E7FB2BA-9CDD-2F4D-B838-5A1FCDED9D49}" destId="{48B16B5B-CF7D-0847-A321-522C62CEB025}" srcOrd="0" destOrd="0" presId="urn:microsoft.com/office/officeart/2005/8/layout/orgChart1"/>
    <dgm:cxn modelId="{4E66FD2D-1D2F-BC41-B517-0C5514DFAC52}" type="presParOf" srcId="{1E7FB2BA-9CDD-2F4D-B838-5A1FCDED9D49}" destId="{A5F60CA3-E172-A946-8AF8-9724CF647693}" srcOrd="1" destOrd="0" presId="urn:microsoft.com/office/officeart/2005/8/layout/orgChart1"/>
    <dgm:cxn modelId="{33BDC2AF-E630-9D44-AE19-2F7025CD05B8}" type="presParOf" srcId="{BE1DCA9C-3CD1-7C44-9206-4F60118CCF61}" destId="{B6B65F21-03F9-404B-80AC-6E7B333BA294}" srcOrd="1" destOrd="0" presId="urn:microsoft.com/office/officeart/2005/8/layout/orgChart1"/>
    <dgm:cxn modelId="{B36B850F-0A61-EA48-885E-E0E562EE760C}" type="presParOf" srcId="{BE1DCA9C-3CD1-7C44-9206-4F60118CCF61}" destId="{2716BF43-0E78-514C-A3E3-29F28A6AAF7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4F544-E5C0-4243-B6FD-1F81C058C3B4}">
      <dsp:nvSpPr>
        <dsp:cNvPr id="0" name=""/>
        <dsp:cNvSpPr/>
      </dsp:nvSpPr>
      <dsp:spPr>
        <a:xfrm>
          <a:off x="5010426" y="1739262"/>
          <a:ext cx="2655056" cy="479645"/>
        </a:xfrm>
        <a:custGeom>
          <a:avLst/>
          <a:gdLst/>
          <a:ahLst/>
          <a:cxnLst/>
          <a:rect l="0" t="0" r="0" b="0"/>
          <a:pathLst>
            <a:path>
              <a:moveTo>
                <a:pt x="0" y="0"/>
              </a:moveTo>
              <a:lnTo>
                <a:pt x="0" y="479645"/>
              </a:lnTo>
              <a:lnTo>
                <a:pt x="2655056" y="47964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238DEC-D426-2143-A5F0-BE4C66C4BE85}">
      <dsp:nvSpPr>
        <dsp:cNvPr id="0" name=""/>
        <dsp:cNvSpPr/>
      </dsp:nvSpPr>
      <dsp:spPr>
        <a:xfrm>
          <a:off x="5010426" y="1739262"/>
          <a:ext cx="158030" cy="479645"/>
        </a:xfrm>
        <a:custGeom>
          <a:avLst/>
          <a:gdLst/>
          <a:ahLst/>
          <a:cxnLst/>
          <a:rect l="0" t="0" r="0" b="0"/>
          <a:pathLst>
            <a:path>
              <a:moveTo>
                <a:pt x="0" y="0"/>
              </a:moveTo>
              <a:lnTo>
                <a:pt x="0" y="479645"/>
              </a:lnTo>
              <a:lnTo>
                <a:pt x="158030" y="47964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37CCA1-B372-F44E-B19F-20D9F82AD8C4}">
      <dsp:nvSpPr>
        <dsp:cNvPr id="0" name=""/>
        <dsp:cNvSpPr/>
      </dsp:nvSpPr>
      <dsp:spPr>
        <a:xfrm>
          <a:off x="5010426" y="1739262"/>
          <a:ext cx="4297004" cy="1306857"/>
        </a:xfrm>
        <a:custGeom>
          <a:avLst/>
          <a:gdLst/>
          <a:ahLst/>
          <a:cxnLst/>
          <a:rect l="0" t="0" r="0" b="0"/>
          <a:pathLst>
            <a:path>
              <a:moveTo>
                <a:pt x="0" y="0"/>
              </a:moveTo>
              <a:lnTo>
                <a:pt x="0" y="1157705"/>
              </a:lnTo>
              <a:lnTo>
                <a:pt x="4297004" y="1157705"/>
              </a:lnTo>
              <a:lnTo>
                <a:pt x="4297004" y="130685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1DD4D7-700F-E04E-8B6F-BCC7648BAE4B}">
      <dsp:nvSpPr>
        <dsp:cNvPr id="0" name=""/>
        <dsp:cNvSpPr/>
      </dsp:nvSpPr>
      <dsp:spPr>
        <a:xfrm>
          <a:off x="5010426" y="1739262"/>
          <a:ext cx="2578202" cy="1306857"/>
        </a:xfrm>
        <a:custGeom>
          <a:avLst/>
          <a:gdLst/>
          <a:ahLst/>
          <a:cxnLst/>
          <a:rect l="0" t="0" r="0" b="0"/>
          <a:pathLst>
            <a:path>
              <a:moveTo>
                <a:pt x="0" y="0"/>
              </a:moveTo>
              <a:lnTo>
                <a:pt x="0" y="1157705"/>
              </a:lnTo>
              <a:lnTo>
                <a:pt x="2578202" y="1157705"/>
              </a:lnTo>
              <a:lnTo>
                <a:pt x="2578202" y="130685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B47B4B-6F22-AB46-BDCC-613E35D809C3}">
      <dsp:nvSpPr>
        <dsp:cNvPr id="0" name=""/>
        <dsp:cNvSpPr/>
      </dsp:nvSpPr>
      <dsp:spPr>
        <a:xfrm>
          <a:off x="5010426" y="1739262"/>
          <a:ext cx="859400" cy="1306857"/>
        </a:xfrm>
        <a:custGeom>
          <a:avLst/>
          <a:gdLst/>
          <a:ahLst/>
          <a:cxnLst/>
          <a:rect l="0" t="0" r="0" b="0"/>
          <a:pathLst>
            <a:path>
              <a:moveTo>
                <a:pt x="0" y="0"/>
              </a:moveTo>
              <a:lnTo>
                <a:pt x="0" y="1157705"/>
              </a:lnTo>
              <a:lnTo>
                <a:pt x="859400" y="1157705"/>
              </a:lnTo>
              <a:lnTo>
                <a:pt x="859400" y="130685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30B78F-D3E4-2E4A-8AD5-4219BB3F8F9F}">
      <dsp:nvSpPr>
        <dsp:cNvPr id="0" name=""/>
        <dsp:cNvSpPr/>
      </dsp:nvSpPr>
      <dsp:spPr>
        <a:xfrm>
          <a:off x="4151025" y="1739262"/>
          <a:ext cx="859400" cy="1306857"/>
        </a:xfrm>
        <a:custGeom>
          <a:avLst/>
          <a:gdLst/>
          <a:ahLst/>
          <a:cxnLst/>
          <a:rect l="0" t="0" r="0" b="0"/>
          <a:pathLst>
            <a:path>
              <a:moveTo>
                <a:pt x="859400" y="0"/>
              </a:moveTo>
              <a:lnTo>
                <a:pt x="859400" y="1157705"/>
              </a:lnTo>
              <a:lnTo>
                <a:pt x="0" y="1157705"/>
              </a:lnTo>
              <a:lnTo>
                <a:pt x="0" y="130685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730670-DA1F-2F42-967F-F06B9AE3165F}">
      <dsp:nvSpPr>
        <dsp:cNvPr id="0" name=""/>
        <dsp:cNvSpPr/>
      </dsp:nvSpPr>
      <dsp:spPr>
        <a:xfrm>
          <a:off x="2432223" y="1739262"/>
          <a:ext cx="2578202" cy="1306857"/>
        </a:xfrm>
        <a:custGeom>
          <a:avLst/>
          <a:gdLst/>
          <a:ahLst/>
          <a:cxnLst/>
          <a:rect l="0" t="0" r="0" b="0"/>
          <a:pathLst>
            <a:path>
              <a:moveTo>
                <a:pt x="2578202" y="0"/>
              </a:moveTo>
              <a:lnTo>
                <a:pt x="2578202" y="1157705"/>
              </a:lnTo>
              <a:lnTo>
                <a:pt x="0" y="1157705"/>
              </a:lnTo>
              <a:lnTo>
                <a:pt x="0" y="130685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962DFA-0E8F-EE43-A1E2-E5807E32555C}">
      <dsp:nvSpPr>
        <dsp:cNvPr id="0" name=""/>
        <dsp:cNvSpPr/>
      </dsp:nvSpPr>
      <dsp:spPr>
        <a:xfrm>
          <a:off x="713421" y="1739262"/>
          <a:ext cx="4297004" cy="1306857"/>
        </a:xfrm>
        <a:custGeom>
          <a:avLst/>
          <a:gdLst/>
          <a:ahLst/>
          <a:cxnLst/>
          <a:rect l="0" t="0" r="0" b="0"/>
          <a:pathLst>
            <a:path>
              <a:moveTo>
                <a:pt x="4297004" y="0"/>
              </a:moveTo>
              <a:lnTo>
                <a:pt x="4297004" y="1157705"/>
              </a:lnTo>
              <a:lnTo>
                <a:pt x="0" y="1157705"/>
              </a:lnTo>
              <a:lnTo>
                <a:pt x="0" y="130685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2B2140-C8E4-D74B-B5B1-15AD27F19C80}">
      <dsp:nvSpPr>
        <dsp:cNvPr id="0" name=""/>
        <dsp:cNvSpPr/>
      </dsp:nvSpPr>
      <dsp:spPr>
        <a:xfrm>
          <a:off x="3547164" y="1186071"/>
          <a:ext cx="2926522" cy="553191"/>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CENTRALT SAMVERKANSORGAN</a:t>
          </a:r>
        </a:p>
      </dsp:txBody>
      <dsp:txXfrm>
        <a:off x="3547164" y="1186071"/>
        <a:ext cx="2926522" cy="553191"/>
      </dsp:txXfrm>
    </dsp:sp>
    <dsp:sp modelId="{D1292F7B-5331-1744-81AE-B8F71E632F56}">
      <dsp:nvSpPr>
        <dsp:cNvPr id="0" name=""/>
        <dsp:cNvSpPr/>
      </dsp:nvSpPr>
      <dsp:spPr>
        <a:xfrm>
          <a:off x="3172" y="3046120"/>
          <a:ext cx="1420497" cy="1890312"/>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NORDVÄST</a:t>
          </a:r>
          <a:endParaRPr lang="sv-SE" sz="700" b="1" kern="1200" dirty="0">
            <a:solidFill>
              <a:schemeClr val="tx1"/>
            </a:solidFill>
          </a:endParaRPr>
        </a:p>
        <a:p>
          <a:pPr marL="0" lvl="0" indent="0" algn="ctr" defTabSz="533400">
            <a:lnSpc>
              <a:spcPct val="90000"/>
            </a:lnSpc>
            <a:spcBef>
              <a:spcPct val="0"/>
            </a:spcBef>
            <a:spcAft>
              <a:spcPct val="35000"/>
            </a:spcAft>
            <a:buNone/>
          </a:pPr>
          <a:r>
            <a:rPr lang="sv-SE" sz="800" kern="1200" dirty="0">
              <a:solidFill>
                <a:schemeClr val="tx1"/>
              </a:solidFill>
            </a:rPr>
            <a:t>Helsingborg</a:t>
          </a:r>
        </a:p>
        <a:p>
          <a:pPr marL="0" lvl="0" indent="0" algn="ctr" defTabSz="533400">
            <a:lnSpc>
              <a:spcPct val="90000"/>
            </a:lnSpc>
            <a:spcBef>
              <a:spcPct val="0"/>
            </a:spcBef>
            <a:spcAft>
              <a:spcPct val="35000"/>
            </a:spcAft>
            <a:buNone/>
          </a:pPr>
          <a:r>
            <a:rPr lang="sv-SE" sz="800" kern="1200" dirty="0">
              <a:solidFill>
                <a:schemeClr val="tx1"/>
              </a:solidFill>
            </a:rPr>
            <a:t>Klippan</a:t>
          </a:r>
        </a:p>
        <a:p>
          <a:pPr marL="0" lvl="0" indent="0" algn="ctr" defTabSz="533400">
            <a:lnSpc>
              <a:spcPct val="90000"/>
            </a:lnSpc>
            <a:spcBef>
              <a:spcPct val="0"/>
            </a:spcBef>
            <a:spcAft>
              <a:spcPct val="35000"/>
            </a:spcAft>
            <a:buNone/>
          </a:pPr>
          <a:r>
            <a:rPr lang="sv-SE" sz="800" kern="1200" dirty="0">
              <a:solidFill>
                <a:schemeClr val="tx1"/>
              </a:solidFill>
            </a:rPr>
            <a:t>Båstad</a:t>
          </a:r>
        </a:p>
        <a:p>
          <a:pPr marL="0" lvl="0" indent="0" algn="ctr" defTabSz="533400">
            <a:lnSpc>
              <a:spcPct val="90000"/>
            </a:lnSpc>
            <a:spcBef>
              <a:spcPct val="0"/>
            </a:spcBef>
            <a:spcAft>
              <a:spcPct val="35000"/>
            </a:spcAft>
            <a:buNone/>
          </a:pPr>
          <a:r>
            <a:rPr lang="sv-SE" sz="800" kern="1200" dirty="0">
              <a:solidFill>
                <a:schemeClr val="tx1"/>
              </a:solidFill>
            </a:rPr>
            <a:t>Bjuv</a:t>
          </a:r>
        </a:p>
        <a:p>
          <a:pPr marL="0" lvl="0" indent="0" algn="ctr" defTabSz="533400">
            <a:lnSpc>
              <a:spcPct val="90000"/>
            </a:lnSpc>
            <a:spcBef>
              <a:spcPct val="0"/>
            </a:spcBef>
            <a:spcAft>
              <a:spcPct val="35000"/>
            </a:spcAft>
            <a:buNone/>
          </a:pPr>
          <a:r>
            <a:rPr lang="sv-SE" sz="800" kern="1200" dirty="0">
              <a:solidFill>
                <a:schemeClr val="tx1"/>
              </a:solidFill>
            </a:rPr>
            <a:t>Höganäs</a:t>
          </a:r>
        </a:p>
        <a:p>
          <a:pPr marL="0" lvl="0" indent="0" algn="ctr" defTabSz="533400">
            <a:lnSpc>
              <a:spcPct val="90000"/>
            </a:lnSpc>
            <a:spcBef>
              <a:spcPct val="0"/>
            </a:spcBef>
            <a:spcAft>
              <a:spcPct val="35000"/>
            </a:spcAft>
            <a:buNone/>
          </a:pPr>
          <a:r>
            <a:rPr lang="sv-SE" sz="800" kern="1200" dirty="0">
              <a:solidFill>
                <a:schemeClr val="tx1"/>
              </a:solidFill>
            </a:rPr>
            <a:t>Åstorp</a:t>
          </a:r>
        </a:p>
        <a:p>
          <a:pPr marL="0" lvl="0" indent="0" algn="ctr" defTabSz="533400">
            <a:lnSpc>
              <a:spcPct val="90000"/>
            </a:lnSpc>
            <a:spcBef>
              <a:spcPct val="0"/>
            </a:spcBef>
            <a:spcAft>
              <a:spcPct val="35000"/>
            </a:spcAft>
            <a:buNone/>
          </a:pPr>
          <a:r>
            <a:rPr lang="sv-SE" sz="800" kern="1200" dirty="0">
              <a:solidFill>
                <a:schemeClr val="tx1"/>
              </a:solidFill>
            </a:rPr>
            <a:t>Ängelholm</a:t>
          </a:r>
        </a:p>
        <a:p>
          <a:pPr marL="0" lvl="0" indent="0" algn="ctr" defTabSz="533400">
            <a:lnSpc>
              <a:spcPct val="90000"/>
            </a:lnSpc>
            <a:spcBef>
              <a:spcPct val="0"/>
            </a:spcBef>
            <a:spcAft>
              <a:spcPct val="35000"/>
            </a:spcAft>
            <a:buNone/>
          </a:pPr>
          <a:r>
            <a:rPr lang="sv-SE" sz="800" kern="1200" dirty="0">
              <a:solidFill>
                <a:schemeClr val="tx1"/>
              </a:solidFill>
            </a:rPr>
            <a:t>Örkelljunga</a:t>
          </a:r>
        </a:p>
        <a:p>
          <a:pPr marL="0" lvl="0" indent="0" algn="ctr" defTabSz="533400">
            <a:lnSpc>
              <a:spcPct val="90000"/>
            </a:lnSpc>
            <a:spcBef>
              <a:spcPct val="0"/>
            </a:spcBef>
            <a:spcAft>
              <a:spcPct val="35000"/>
            </a:spcAft>
            <a:buNone/>
          </a:pPr>
          <a:r>
            <a:rPr lang="sv-SE" sz="800" kern="1200" dirty="0">
              <a:solidFill>
                <a:schemeClr val="tx1"/>
              </a:solidFill>
            </a:rPr>
            <a:t>Landskrona</a:t>
          </a:r>
        </a:p>
        <a:p>
          <a:pPr marL="0" lvl="0" indent="0" algn="ctr" defTabSz="533400">
            <a:lnSpc>
              <a:spcPct val="90000"/>
            </a:lnSpc>
            <a:spcBef>
              <a:spcPct val="0"/>
            </a:spcBef>
            <a:spcAft>
              <a:spcPct val="35000"/>
            </a:spcAft>
            <a:buNone/>
          </a:pPr>
          <a:r>
            <a:rPr lang="sv-SE" sz="800" kern="1200" dirty="0">
              <a:solidFill>
                <a:schemeClr val="tx1"/>
              </a:solidFill>
            </a:rPr>
            <a:t>Svalöv</a:t>
          </a:r>
        </a:p>
      </dsp:txBody>
      <dsp:txXfrm>
        <a:off x="3172" y="3046120"/>
        <a:ext cx="1420497" cy="1890312"/>
      </dsp:txXfrm>
    </dsp:sp>
    <dsp:sp modelId="{AB747682-A489-DA4B-9DA2-7CBF7D18D611}">
      <dsp:nvSpPr>
        <dsp:cNvPr id="0" name=""/>
        <dsp:cNvSpPr/>
      </dsp:nvSpPr>
      <dsp:spPr>
        <a:xfrm>
          <a:off x="1721974" y="3046120"/>
          <a:ext cx="1420497" cy="1207983"/>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NORDÖST</a:t>
          </a:r>
          <a:endParaRPr lang="sv-SE" sz="1300" b="1" kern="1200" dirty="0">
            <a:solidFill>
              <a:schemeClr val="tx1"/>
            </a:solidFill>
          </a:endParaRPr>
        </a:p>
        <a:p>
          <a:pPr marL="0" lvl="0" indent="0" algn="ctr" defTabSz="533400">
            <a:lnSpc>
              <a:spcPct val="90000"/>
            </a:lnSpc>
            <a:spcBef>
              <a:spcPct val="0"/>
            </a:spcBef>
            <a:spcAft>
              <a:spcPct val="35000"/>
            </a:spcAft>
            <a:buNone/>
          </a:pPr>
          <a:r>
            <a:rPr lang="sv-SE" sz="800" kern="1200" dirty="0">
              <a:solidFill>
                <a:schemeClr val="tx1"/>
              </a:solidFill>
            </a:rPr>
            <a:t>Kristianstad</a:t>
          </a:r>
        </a:p>
        <a:p>
          <a:pPr marL="0" lvl="0" indent="0" algn="ctr" defTabSz="533400">
            <a:lnSpc>
              <a:spcPct val="90000"/>
            </a:lnSpc>
            <a:spcBef>
              <a:spcPct val="0"/>
            </a:spcBef>
            <a:spcAft>
              <a:spcPct val="35000"/>
            </a:spcAft>
            <a:buNone/>
          </a:pPr>
          <a:r>
            <a:rPr lang="sv-SE" sz="800" kern="1200" dirty="0">
              <a:solidFill>
                <a:schemeClr val="tx1"/>
              </a:solidFill>
            </a:rPr>
            <a:t>Bromölla</a:t>
          </a:r>
        </a:p>
        <a:p>
          <a:pPr marL="0" lvl="0" indent="0" algn="ctr" defTabSz="533400">
            <a:lnSpc>
              <a:spcPct val="90000"/>
            </a:lnSpc>
            <a:spcBef>
              <a:spcPct val="0"/>
            </a:spcBef>
            <a:spcAft>
              <a:spcPct val="35000"/>
            </a:spcAft>
            <a:buNone/>
          </a:pPr>
          <a:r>
            <a:rPr lang="sv-SE" sz="800" kern="1200" dirty="0">
              <a:solidFill>
                <a:schemeClr val="tx1"/>
              </a:solidFill>
            </a:rPr>
            <a:t>Osby</a:t>
          </a:r>
        </a:p>
        <a:p>
          <a:pPr marL="0" lvl="0" indent="0" algn="ctr" defTabSz="533400">
            <a:lnSpc>
              <a:spcPct val="90000"/>
            </a:lnSpc>
            <a:spcBef>
              <a:spcPct val="0"/>
            </a:spcBef>
            <a:spcAft>
              <a:spcPct val="35000"/>
            </a:spcAft>
            <a:buNone/>
          </a:pPr>
          <a:r>
            <a:rPr lang="sv-SE" sz="800" kern="1200" dirty="0">
              <a:solidFill>
                <a:schemeClr val="tx1"/>
              </a:solidFill>
            </a:rPr>
            <a:t>Perstorp</a:t>
          </a:r>
        </a:p>
        <a:p>
          <a:pPr marL="0" lvl="0" indent="0" algn="ctr" defTabSz="533400">
            <a:lnSpc>
              <a:spcPct val="90000"/>
            </a:lnSpc>
            <a:spcBef>
              <a:spcPct val="0"/>
            </a:spcBef>
            <a:spcAft>
              <a:spcPct val="35000"/>
            </a:spcAft>
            <a:buNone/>
          </a:pPr>
          <a:r>
            <a:rPr lang="sv-SE" sz="700" kern="1200" dirty="0">
              <a:solidFill>
                <a:schemeClr val="tx1"/>
              </a:solidFill>
            </a:rPr>
            <a:t>Östra Göinge</a:t>
          </a:r>
        </a:p>
      </dsp:txBody>
      <dsp:txXfrm>
        <a:off x="1721974" y="3046120"/>
        <a:ext cx="1420497" cy="1207983"/>
      </dsp:txXfrm>
    </dsp:sp>
    <dsp:sp modelId="{F17D5DDA-99B4-7A43-AAD0-BEE7E630C4ED}">
      <dsp:nvSpPr>
        <dsp:cNvPr id="0" name=""/>
        <dsp:cNvSpPr/>
      </dsp:nvSpPr>
      <dsp:spPr>
        <a:xfrm>
          <a:off x="3440776" y="3046120"/>
          <a:ext cx="1420497" cy="1612633"/>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MELLERSTA</a:t>
          </a:r>
        </a:p>
        <a:p>
          <a:pPr marL="0" lvl="0" indent="0" algn="ctr" defTabSz="533400">
            <a:lnSpc>
              <a:spcPct val="90000"/>
            </a:lnSpc>
            <a:spcBef>
              <a:spcPct val="0"/>
            </a:spcBef>
            <a:spcAft>
              <a:spcPct val="35000"/>
            </a:spcAft>
            <a:buNone/>
          </a:pPr>
          <a:r>
            <a:rPr lang="sv-SE" sz="800" kern="1200" dirty="0">
              <a:solidFill>
                <a:schemeClr val="tx1"/>
              </a:solidFill>
            </a:rPr>
            <a:t>Lund</a:t>
          </a:r>
        </a:p>
        <a:p>
          <a:pPr marL="0" lvl="0" indent="0" algn="ctr" defTabSz="533400">
            <a:lnSpc>
              <a:spcPct val="90000"/>
            </a:lnSpc>
            <a:spcBef>
              <a:spcPct val="0"/>
            </a:spcBef>
            <a:spcAft>
              <a:spcPct val="35000"/>
            </a:spcAft>
            <a:buNone/>
          </a:pPr>
          <a:r>
            <a:rPr lang="sv-SE" sz="800" kern="1200" dirty="0">
              <a:solidFill>
                <a:schemeClr val="tx1"/>
              </a:solidFill>
            </a:rPr>
            <a:t>Staffanstorp</a:t>
          </a:r>
        </a:p>
        <a:p>
          <a:pPr marL="0" lvl="0" indent="0" algn="ctr" defTabSz="533400">
            <a:lnSpc>
              <a:spcPct val="90000"/>
            </a:lnSpc>
            <a:spcBef>
              <a:spcPct val="0"/>
            </a:spcBef>
            <a:spcAft>
              <a:spcPct val="35000"/>
            </a:spcAft>
            <a:buNone/>
          </a:pPr>
          <a:r>
            <a:rPr lang="sv-SE" sz="800" kern="1200" dirty="0">
              <a:solidFill>
                <a:schemeClr val="tx1"/>
              </a:solidFill>
            </a:rPr>
            <a:t>Eslöv</a:t>
          </a:r>
        </a:p>
        <a:p>
          <a:pPr marL="0" lvl="0" indent="0" algn="ctr" defTabSz="533400">
            <a:lnSpc>
              <a:spcPct val="90000"/>
            </a:lnSpc>
            <a:spcBef>
              <a:spcPct val="0"/>
            </a:spcBef>
            <a:spcAft>
              <a:spcPct val="35000"/>
            </a:spcAft>
            <a:buNone/>
          </a:pPr>
          <a:r>
            <a:rPr lang="sv-SE" sz="800" kern="1200" dirty="0">
              <a:solidFill>
                <a:schemeClr val="tx1"/>
              </a:solidFill>
            </a:rPr>
            <a:t>Hörby</a:t>
          </a:r>
        </a:p>
        <a:p>
          <a:pPr marL="0" lvl="0" indent="0" algn="ctr" defTabSz="533400">
            <a:lnSpc>
              <a:spcPct val="90000"/>
            </a:lnSpc>
            <a:spcBef>
              <a:spcPct val="0"/>
            </a:spcBef>
            <a:spcAft>
              <a:spcPct val="35000"/>
            </a:spcAft>
            <a:buNone/>
          </a:pPr>
          <a:r>
            <a:rPr lang="sv-SE" sz="800" kern="1200" dirty="0">
              <a:solidFill>
                <a:schemeClr val="tx1"/>
              </a:solidFill>
            </a:rPr>
            <a:t>Lomma</a:t>
          </a:r>
        </a:p>
        <a:p>
          <a:pPr marL="0" lvl="0" indent="0" algn="ctr" defTabSz="533400">
            <a:lnSpc>
              <a:spcPct val="90000"/>
            </a:lnSpc>
            <a:spcBef>
              <a:spcPct val="0"/>
            </a:spcBef>
            <a:spcAft>
              <a:spcPct val="35000"/>
            </a:spcAft>
            <a:buNone/>
          </a:pPr>
          <a:r>
            <a:rPr lang="sv-SE" sz="800" kern="1200" dirty="0">
              <a:solidFill>
                <a:schemeClr val="tx1"/>
              </a:solidFill>
            </a:rPr>
            <a:t>Burlöv</a:t>
          </a:r>
        </a:p>
        <a:p>
          <a:pPr marL="0" lvl="0" indent="0" algn="ctr" defTabSz="533400">
            <a:lnSpc>
              <a:spcPct val="90000"/>
            </a:lnSpc>
            <a:spcBef>
              <a:spcPct val="0"/>
            </a:spcBef>
            <a:spcAft>
              <a:spcPct val="35000"/>
            </a:spcAft>
            <a:buNone/>
          </a:pPr>
          <a:r>
            <a:rPr lang="sv-SE" sz="800" kern="1200" dirty="0">
              <a:solidFill>
                <a:schemeClr val="tx1"/>
              </a:solidFill>
            </a:rPr>
            <a:t>Höör</a:t>
          </a:r>
        </a:p>
        <a:p>
          <a:pPr marL="0" lvl="0" indent="0" algn="ctr" defTabSz="533400">
            <a:lnSpc>
              <a:spcPct val="90000"/>
            </a:lnSpc>
            <a:spcBef>
              <a:spcPct val="0"/>
            </a:spcBef>
            <a:spcAft>
              <a:spcPct val="35000"/>
            </a:spcAft>
            <a:buNone/>
          </a:pPr>
          <a:r>
            <a:rPr lang="sv-SE" sz="800" kern="1200" dirty="0">
              <a:solidFill>
                <a:schemeClr val="tx1"/>
              </a:solidFill>
            </a:rPr>
            <a:t>Kävlinge</a:t>
          </a:r>
          <a:endParaRPr lang="sv-SE" sz="1000" kern="1200" dirty="0">
            <a:solidFill>
              <a:schemeClr val="tx1"/>
            </a:solidFill>
          </a:endParaRPr>
        </a:p>
      </dsp:txBody>
      <dsp:txXfrm>
        <a:off x="3440776" y="3046120"/>
        <a:ext cx="1420497" cy="1612633"/>
      </dsp:txXfrm>
    </dsp:sp>
    <dsp:sp modelId="{1D2214B9-C0F6-554F-B09B-43BFD3AE50D2}">
      <dsp:nvSpPr>
        <dsp:cNvPr id="0" name=""/>
        <dsp:cNvSpPr/>
      </dsp:nvSpPr>
      <dsp:spPr>
        <a:xfrm>
          <a:off x="5159578" y="3046120"/>
          <a:ext cx="1420497" cy="446448"/>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MALMÖ</a:t>
          </a:r>
        </a:p>
      </dsp:txBody>
      <dsp:txXfrm>
        <a:off x="5159578" y="3046120"/>
        <a:ext cx="1420497" cy="446448"/>
      </dsp:txXfrm>
    </dsp:sp>
    <dsp:sp modelId="{64345BBF-CD7B-9044-B208-8C8EC01FFF76}">
      <dsp:nvSpPr>
        <dsp:cNvPr id="0" name=""/>
        <dsp:cNvSpPr/>
      </dsp:nvSpPr>
      <dsp:spPr>
        <a:xfrm>
          <a:off x="6878380" y="3046120"/>
          <a:ext cx="1420497" cy="950028"/>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SYDVÄST</a:t>
          </a:r>
        </a:p>
        <a:p>
          <a:pPr marL="0" lvl="0" indent="0" algn="ctr" defTabSz="533400">
            <a:lnSpc>
              <a:spcPct val="90000"/>
            </a:lnSpc>
            <a:spcBef>
              <a:spcPct val="0"/>
            </a:spcBef>
            <a:spcAft>
              <a:spcPct val="35000"/>
            </a:spcAft>
            <a:buNone/>
          </a:pPr>
          <a:r>
            <a:rPr lang="sv-SE" sz="800" kern="1200" dirty="0">
              <a:solidFill>
                <a:schemeClr val="tx1"/>
              </a:solidFill>
            </a:rPr>
            <a:t>Vellinge</a:t>
          </a:r>
        </a:p>
        <a:p>
          <a:pPr marL="0" lvl="0" indent="0" algn="ctr" defTabSz="533400">
            <a:lnSpc>
              <a:spcPct val="90000"/>
            </a:lnSpc>
            <a:spcBef>
              <a:spcPct val="0"/>
            </a:spcBef>
            <a:spcAft>
              <a:spcPct val="35000"/>
            </a:spcAft>
            <a:buNone/>
          </a:pPr>
          <a:r>
            <a:rPr lang="sv-SE" sz="800" kern="1200" dirty="0">
              <a:solidFill>
                <a:schemeClr val="tx1"/>
              </a:solidFill>
            </a:rPr>
            <a:t>Svedala</a:t>
          </a:r>
        </a:p>
        <a:p>
          <a:pPr marL="0" lvl="0" indent="0" algn="ctr" defTabSz="533400">
            <a:lnSpc>
              <a:spcPct val="90000"/>
            </a:lnSpc>
            <a:spcBef>
              <a:spcPct val="0"/>
            </a:spcBef>
            <a:spcAft>
              <a:spcPct val="35000"/>
            </a:spcAft>
            <a:buNone/>
          </a:pPr>
          <a:r>
            <a:rPr lang="sv-SE" sz="800" kern="1200" dirty="0">
              <a:solidFill>
                <a:schemeClr val="tx1"/>
              </a:solidFill>
            </a:rPr>
            <a:t>Trelleborg</a:t>
          </a:r>
        </a:p>
      </dsp:txBody>
      <dsp:txXfrm>
        <a:off x="6878380" y="3046120"/>
        <a:ext cx="1420497" cy="950028"/>
      </dsp:txXfrm>
    </dsp:sp>
    <dsp:sp modelId="{D35EAA58-80AB-3A42-9F97-9ACEE99F8A53}">
      <dsp:nvSpPr>
        <dsp:cNvPr id="0" name=""/>
        <dsp:cNvSpPr/>
      </dsp:nvSpPr>
      <dsp:spPr>
        <a:xfrm>
          <a:off x="8597181" y="3046120"/>
          <a:ext cx="1420497" cy="1162066"/>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SYDÖST</a:t>
          </a:r>
        </a:p>
        <a:p>
          <a:pPr marL="0" lvl="0" indent="0" algn="ctr" defTabSz="533400">
            <a:lnSpc>
              <a:spcPct val="90000"/>
            </a:lnSpc>
            <a:spcBef>
              <a:spcPct val="0"/>
            </a:spcBef>
            <a:spcAft>
              <a:spcPct val="35000"/>
            </a:spcAft>
            <a:buNone/>
          </a:pPr>
          <a:r>
            <a:rPr lang="sv-SE" sz="800" kern="1200" dirty="0">
              <a:solidFill>
                <a:schemeClr val="tx1"/>
              </a:solidFill>
            </a:rPr>
            <a:t>Ystad</a:t>
          </a:r>
        </a:p>
        <a:p>
          <a:pPr marL="0" lvl="0" indent="0" algn="ctr" defTabSz="533400">
            <a:lnSpc>
              <a:spcPct val="90000"/>
            </a:lnSpc>
            <a:spcBef>
              <a:spcPct val="0"/>
            </a:spcBef>
            <a:spcAft>
              <a:spcPct val="35000"/>
            </a:spcAft>
            <a:buNone/>
          </a:pPr>
          <a:r>
            <a:rPr lang="sv-SE" sz="800" kern="1200" dirty="0">
              <a:solidFill>
                <a:schemeClr val="tx1"/>
              </a:solidFill>
            </a:rPr>
            <a:t>Sjöbo</a:t>
          </a:r>
        </a:p>
        <a:p>
          <a:pPr marL="0" lvl="0" indent="0" algn="ctr" defTabSz="533400">
            <a:lnSpc>
              <a:spcPct val="90000"/>
            </a:lnSpc>
            <a:spcBef>
              <a:spcPct val="0"/>
            </a:spcBef>
            <a:spcAft>
              <a:spcPct val="35000"/>
            </a:spcAft>
            <a:buNone/>
          </a:pPr>
          <a:r>
            <a:rPr lang="sv-SE" sz="800" kern="1200" dirty="0">
              <a:solidFill>
                <a:schemeClr val="tx1"/>
              </a:solidFill>
            </a:rPr>
            <a:t>Tomelilla</a:t>
          </a:r>
        </a:p>
        <a:p>
          <a:pPr marL="0" lvl="0" indent="0" algn="ctr" defTabSz="533400">
            <a:lnSpc>
              <a:spcPct val="90000"/>
            </a:lnSpc>
            <a:spcBef>
              <a:spcPct val="0"/>
            </a:spcBef>
            <a:spcAft>
              <a:spcPct val="35000"/>
            </a:spcAft>
            <a:buNone/>
          </a:pPr>
          <a:r>
            <a:rPr lang="sv-SE" sz="800" kern="1200" dirty="0">
              <a:solidFill>
                <a:schemeClr val="tx1"/>
              </a:solidFill>
            </a:rPr>
            <a:t>Simrishamn</a:t>
          </a:r>
        </a:p>
        <a:p>
          <a:pPr marL="0" lvl="0" indent="0" algn="ctr" defTabSz="533400">
            <a:lnSpc>
              <a:spcPct val="90000"/>
            </a:lnSpc>
            <a:spcBef>
              <a:spcPct val="0"/>
            </a:spcBef>
            <a:spcAft>
              <a:spcPct val="35000"/>
            </a:spcAft>
            <a:buNone/>
          </a:pPr>
          <a:r>
            <a:rPr lang="sv-SE" sz="800" kern="1200" dirty="0">
              <a:solidFill>
                <a:schemeClr val="tx1"/>
              </a:solidFill>
            </a:rPr>
            <a:t>Skurup</a:t>
          </a:r>
        </a:p>
      </dsp:txBody>
      <dsp:txXfrm>
        <a:off x="8597181" y="3046120"/>
        <a:ext cx="1420497" cy="1162066"/>
      </dsp:txXfrm>
    </dsp:sp>
    <dsp:sp modelId="{996112AF-52D1-2D42-9200-C2294BA1F440}">
      <dsp:nvSpPr>
        <dsp:cNvPr id="0" name=""/>
        <dsp:cNvSpPr/>
      </dsp:nvSpPr>
      <dsp:spPr>
        <a:xfrm>
          <a:off x="5168456" y="1956435"/>
          <a:ext cx="2355369" cy="524944"/>
        </a:xfrm>
        <a:prstGeom prst="rect">
          <a:avLst/>
        </a:prstGeom>
        <a:solidFill>
          <a:schemeClr val="accent4">
            <a:hueOff val="0"/>
            <a:satOff val="0"/>
            <a:lumOff val="0"/>
            <a:alphaOff val="0"/>
          </a:schemeClr>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CENTRAL TJÄNSTEMANNABEREDNING</a:t>
          </a:r>
        </a:p>
      </dsp:txBody>
      <dsp:txXfrm>
        <a:off x="5168456" y="1956435"/>
        <a:ext cx="2355369" cy="524944"/>
      </dsp:txXfrm>
    </dsp:sp>
    <dsp:sp modelId="{E0F7E72A-7CD0-1042-9F93-BA80010AA8CF}">
      <dsp:nvSpPr>
        <dsp:cNvPr id="0" name=""/>
        <dsp:cNvSpPr/>
      </dsp:nvSpPr>
      <dsp:spPr>
        <a:xfrm>
          <a:off x="7665482" y="2049197"/>
          <a:ext cx="2355369" cy="339420"/>
        </a:xfrm>
        <a:prstGeom prst="rect">
          <a:avLst/>
        </a:prstGeom>
        <a:solidFill>
          <a:schemeClr val="accent2"/>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Regionala samverkansgrupper</a:t>
          </a:r>
        </a:p>
      </dsp:txBody>
      <dsp:txXfrm>
        <a:off x="7665482" y="2049197"/>
        <a:ext cx="2355369" cy="339420"/>
      </dsp:txXfrm>
    </dsp:sp>
    <dsp:sp modelId="{48B16B5B-CF7D-0847-A321-522C62CEB025}">
      <dsp:nvSpPr>
        <dsp:cNvPr id="0" name=""/>
        <dsp:cNvSpPr/>
      </dsp:nvSpPr>
      <dsp:spPr>
        <a:xfrm>
          <a:off x="2497132" y="2284499"/>
          <a:ext cx="2355369" cy="33942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dirty="0">
              <a:solidFill>
                <a:schemeClr val="tx1"/>
              </a:solidFill>
            </a:rPr>
            <a:t>Tillfälliga arbetsgrupper</a:t>
          </a:r>
        </a:p>
      </dsp:txBody>
      <dsp:txXfrm>
        <a:off x="2497132" y="2284499"/>
        <a:ext cx="2355369" cy="3394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709247-D286-7B4E-B4A8-14AABB535E54}" type="datetimeFigureOut">
              <a:rPr lang="sv-SE" smtClean="0"/>
              <a:t>2022-12-09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4B4E0D-5B48-AF4D-824B-E170B93077B9}" type="slidenum">
              <a:rPr lang="sv-SE" smtClean="0"/>
              <a:t>‹#›</a:t>
            </a:fld>
            <a:endParaRPr lang="sv-SE"/>
          </a:p>
        </p:txBody>
      </p:sp>
    </p:spTree>
    <p:extLst>
      <p:ext uri="{BB962C8B-B14F-4D97-AF65-F5344CB8AC3E}">
        <p14:creationId xmlns:p14="http://schemas.microsoft.com/office/powerpoint/2010/main" val="3809472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presentation kan användas för att påbörja/stödja det gemensamma arbetet både lokalt och delregionalt. </a:t>
            </a:r>
          </a:p>
        </p:txBody>
      </p:sp>
      <p:sp>
        <p:nvSpPr>
          <p:cNvPr id="4" name="Platshållare för bildnummer 3"/>
          <p:cNvSpPr>
            <a:spLocks noGrp="1"/>
          </p:cNvSpPr>
          <p:nvPr>
            <p:ph type="sldNum" sz="quarter" idx="5"/>
          </p:nvPr>
        </p:nvSpPr>
        <p:spPr/>
        <p:txBody>
          <a:bodyPr/>
          <a:lstStyle/>
          <a:p>
            <a:fld id="{EC4B4E0D-5B48-AF4D-824B-E170B93077B9}" type="slidenum">
              <a:rPr lang="sv-SE" smtClean="0"/>
              <a:t>1</a:t>
            </a:fld>
            <a:endParaRPr lang="sv-SE"/>
          </a:p>
        </p:txBody>
      </p:sp>
    </p:spTree>
    <p:extLst>
      <p:ext uri="{BB962C8B-B14F-4D97-AF65-F5344CB8AC3E}">
        <p14:creationId xmlns:p14="http://schemas.microsoft.com/office/powerpoint/2010/main" val="71646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Skåne finns en samverkansstruktur Vårdsamverkan Skåne där Region Skåne och de skånska kommunerna deltar. Strukturen har sin grund i Avtal om ansvarsfördelning och utveckling avseende hälso- och sjukvården i Skåne, det så kallade Hälso- och sjukvårdsavtalet. </a:t>
            </a:r>
          </a:p>
        </p:txBody>
      </p:sp>
      <p:sp>
        <p:nvSpPr>
          <p:cNvPr id="4" name="Platshållare för bildnummer 3"/>
          <p:cNvSpPr>
            <a:spLocks noGrp="1"/>
          </p:cNvSpPr>
          <p:nvPr>
            <p:ph type="sldNum" sz="quarter" idx="5"/>
          </p:nvPr>
        </p:nvSpPr>
        <p:spPr/>
        <p:txBody>
          <a:bodyPr/>
          <a:lstStyle/>
          <a:p>
            <a:fld id="{EC4B4E0D-5B48-AF4D-824B-E170B93077B9}" type="slidenum">
              <a:rPr lang="sv-SE" smtClean="0"/>
              <a:t>3</a:t>
            </a:fld>
            <a:endParaRPr lang="sv-SE"/>
          </a:p>
        </p:txBody>
      </p:sp>
    </p:spTree>
    <p:extLst>
      <p:ext uri="{BB962C8B-B14F-4D97-AF65-F5344CB8AC3E}">
        <p14:creationId xmlns:p14="http://schemas.microsoft.com/office/powerpoint/2010/main" val="1194758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Vårdsamverkansstrukturen bygger på sex delregioner i Skåne. Kopplat till den skåneövergripande nivån Central Tjänstemannaberedning finns Regionala Samverkansgrupper, bland annat Regional Samverkansgrupp Psykiatri. </a:t>
            </a:r>
          </a:p>
        </p:txBody>
      </p:sp>
      <p:sp>
        <p:nvSpPr>
          <p:cNvPr id="4" name="Platshållare för bildnummer 3"/>
          <p:cNvSpPr>
            <a:spLocks noGrp="1"/>
          </p:cNvSpPr>
          <p:nvPr>
            <p:ph type="sldNum" sz="quarter" idx="5"/>
          </p:nvPr>
        </p:nvSpPr>
        <p:spPr/>
        <p:txBody>
          <a:bodyPr/>
          <a:lstStyle/>
          <a:p>
            <a:fld id="{EC4B4E0D-5B48-AF4D-824B-E170B93077B9}" type="slidenum">
              <a:rPr lang="sv-SE" smtClean="0"/>
              <a:t>4</a:t>
            </a:fld>
            <a:endParaRPr lang="sv-SE"/>
          </a:p>
        </p:txBody>
      </p:sp>
    </p:spTree>
    <p:extLst>
      <p:ext uri="{BB962C8B-B14F-4D97-AF65-F5344CB8AC3E}">
        <p14:creationId xmlns:p14="http://schemas.microsoft.com/office/powerpoint/2010/main" val="376100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Utifrån de 10 bärande delarna i samsjuklighetsutredningen har vi, utifrån diskussionerna vid chefsdialogen  8 november, gjort bedömningen att man bör avvakta med vissa av delarna. Dessa är markerade med </a:t>
            </a:r>
            <a:r>
              <a:rPr lang="sv-SE" dirty="0">
                <a:sym typeface="Wingdings" panose="05000000000000000000" pitchFamily="2" charset="2"/>
              </a:rPr>
              <a:t>rosa.</a:t>
            </a:r>
          </a:p>
          <a:p>
            <a:r>
              <a:rPr lang="sv-SE" dirty="0">
                <a:sym typeface="Wingdings" panose="05000000000000000000" pitchFamily="2" charset="2"/>
              </a:rPr>
              <a:t>Vissa delar bedömer vi att man kan påbörja arbete med redan nu och dessa är markerade med gult</a:t>
            </a:r>
          </a:p>
          <a:p>
            <a:r>
              <a:rPr lang="sv-SE" dirty="0">
                <a:sym typeface="Wingdings" panose="05000000000000000000" pitchFamily="2" charset="2"/>
              </a:rPr>
              <a:t>Nummer 3, Sprutbyte är en verksamhet som redan finns med god tillgänglighet i Skåne och som har funnits över tid. Vi bedömer att denna punkt är klar och den är markerad med grönt. </a:t>
            </a:r>
            <a:endParaRPr lang="sv-SE" dirty="0"/>
          </a:p>
        </p:txBody>
      </p:sp>
      <p:sp>
        <p:nvSpPr>
          <p:cNvPr id="4" name="Platshållare för bildnummer 3"/>
          <p:cNvSpPr>
            <a:spLocks noGrp="1"/>
          </p:cNvSpPr>
          <p:nvPr>
            <p:ph type="sldNum" sz="quarter" idx="5"/>
          </p:nvPr>
        </p:nvSpPr>
        <p:spPr/>
        <p:txBody>
          <a:bodyPr/>
          <a:lstStyle/>
          <a:p>
            <a:fld id="{EC4B4E0D-5B48-AF4D-824B-E170B93077B9}" type="slidenum">
              <a:rPr lang="sv-SE" smtClean="0"/>
              <a:t>10</a:t>
            </a:fld>
            <a:endParaRPr lang="sv-SE"/>
          </a:p>
        </p:txBody>
      </p:sp>
    </p:spTree>
    <p:extLst>
      <p:ext uri="{BB962C8B-B14F-4D97-AF65-F5344CB8AC3E}">
        <p14:creationId xmlns:p14="http://schemas.microsoft.com/office/powerpoint/2010/main" val="2426974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Regional Samverkansgrupp Psykiatri har tagit fram denna ramöverenskommelse. Den är sedan beslutad i alla 33 kommuner och i Region Skåne. Den utgör en bilaga till Avtal om ansvarsfördelning och utveckling avseende hälso- och sjukvården i Skåne. I ramöverenskommelsen finns det ett avsnitt kring sjuklighet (se nästa bild). </a:t>
            </a:r>
          </a:p>
        </p:txBody>
      </p:sp>
      <p:sp>
        <p:nvSpPr>
          <p:cNvPr id="4" name="Platshållare för bildnummer 3"/>
          <p:cNvSpPr>
            <a:spLocks noGrp="1"/>
          </p:cNvSpPr>
          <p:nvPr>
            <p:ph type="sldNum" sz="quarter" idx="5"/>
          </p:nvPr>
        </p:nvSpPr>
        <p:spPr/>
        <p:txBody>
          <a:bodyPr/>
          <a:lstStyle/>
          <a:p>
            <a:fld id="{EC4B4E0D-5B48-AF4D-824B-E170B93077B9}" type="slidenum">
              <a:rPr lang="sv-SE" smtClean="0"/>
              <a:t>11</a:t>
            </a:fld>
            <a:endParaRPr lang="sv-SE"/>
          </a:p>
        </p:txBody>
      </p:sp>
    </p:spTree>
    <p:extLst>
      <p:ext uri="{BB962C8B-B14F-4D97-AF65-F5344CB8AC3E}">
        <p14:creationId xmlns:p14="http://schemas.microsoft.com/office/powerpoint/2010/main" val="1068746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5.2 från ramöverenskommelsen </a:t>
            </a:r>
          </a:p>
          <a:p>
            <a:r>
              <a:rPr lang="sv-SE" dirty="0"/>
              <a:t>https://vardgivare.skane.se/siteassets/4.-uppdrag-och-avtal/kommunsamverkan/samverkansavtal/ramoverenskommelse-psykiatri-missbruk-och-placerade-barn.pdf  </a:t>
            </a:r>
          </a:p>
          <a:p>
            <a:endParaRPr lang="sv-SE" dirty="0"/>
          </a:p>
        </p:txBody>
      </p:sp>
      <p:sp>
        <p:nvSpPr>
          <p:cNvPr id="4" name="Platshållare för bildnummer 3"/>
          <p:cNvSpPr>
            <a:spLocks noGrp="1"/>
          </p:cNvSpPr>
          <p:nvPr>
            <p:ph type="sldNum" sz="quarter" idx="5"/>
          </p:nvPr>
        </p:nvSpPr>
        <p:spPr/>
        <p:txBody>
          <a:bodyPr/>
          <a:lstStyle/>
          <a:p>
            <a:fld id="{EC4B4E0D-5B48-AF4D-824B-E170B93077B9}" type="slidenum">
              <a:rPr lang="sv-SE" smtClean="0"/>
              <a:t>12</a:t>
            </a:fld>
            <a:endParaRPr lang="sv-SE"/>
          </a:p>
        </p:txBody>
      </p:sp>
    </p:spTree>
    <p:extLst>
      <p:ext uri="{BB962C8B-B14F-4D97-AF65-F5344CB8AC3E}">
        <p14:creationId xmlns:p14="http://schemas.microsoft.com/office/powerpoint/2010/main" val="1193788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ramöverenskommelsen finns flera avsnitt som rör placering utanför egna hemmet. Nu följer flera bilder som visar dessa. Vi har tagit med dessa bilder då det vid dialogen framkom att det finns behov av samverkan för målgruppen avseende detta. Om det inte är en angelägen fråga hos er så hoppa över dessa bilder!</a:t>
            </a:r>
          </a:p>
        </p:txBody>
      </p:sp>
      <p:sp>
        <p:nvSpPr>
          <p:cNvPr id="4" name="Platshållare för bildnummer 3"/>
          <p:cNvSpPr>
            <a:spLocks noGrp="1"/>
          </p:cNvSpPr>
          <p:nvPr>
            <p:ph type="sldNum" sz="quarter" idx="5"/>
          </p:nvPr>
        </p:nvSpPr>
        <p:spPr/>
        <p:txBody>
          <a:bodyPr/>
          <a:lstStyle/>
          <a:p>
            <a:fld id="{EC4B4E0D-5B48-AF4D-824B-E170B93077B9}" type="slidenum">
              <a:rPr lang="sv-SE" smtClean="0"/>
              <a:t>13</a:t>
            </a:fld>
            <a:endParaRPr lang="sv-SE"/>
          </a:p>
        </p:txBody>
      </p:sp>
    </p:spTree>
    <p:extLst>
      <p:ext uri="{BB962C8B-B14F-4D97-AF65-F5344CB8AC3E}">
        <p14:creationId xmlns:p14="http://schemas.microsoft.com/office/powerpoint/2010/main" val="3210634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 100 deltagarna delades upp i 8 grupper och diskuterade utifrån dessa tre frågor. Gruppernas omfattande svar har sammanställts. Se nästföljande bilder.</a:t>
            </a:r>
          </a:p>
        </p:txBody>
      </p:sp>
      <p:sp>
        <p:nvSpPr>
          <p:cNvPr id="4" name="Platshållare för bildnummer 3"/>
          <p:cNvSpPr>
            <a:spLocks noGrp="1"/>
          </p:cNvSpPr>
          <p:nvPr>
            <p:ph type="sldNum" sz="quarter" idx="5"/>
          </p:nvPr>
        </p:nvSpPr>
        <p:spPr/>
        <p:txBody>
          <a:bodyPr/>
          <a:lstStyle/>
          <a:p>
            <a:fld id="{EC4B4E0D-5B48-AF4D-824B-E170B93077B9}" type="slidenum">
              <a:rPr lang="sv-SE" smtClean="0"/>
              <a:t>22</a:t>
            </a:fld>
            <a:endParaRPr lang="sv-SE"/>
          </a:p>
        </p:txBody>
      </p:sp>
    </p:spTree>
    <p:extLst>
      <p:ext uri="{BB962C8B-B14F-4D97-AF65-F5344CB8AC3E}">
        <p14:creationId xmlns:p14="http://schemas.microsoft.com/office/powerpoint/2010/main" val="2530908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9BA99A-7C38-7545-9D16-2013E1BB8D82}"/>
              </a:ext>
            </a:extLst>
          </p:cNvPr>
          <p:cNvSpPr>
            <a:spLocks noGrp="1"/>
          </p:cNvSpPr>
          <p:nvPr>
            <p:ph type="ctrTitle" hasCustomPrompt="1"/>
          </p:nvPr>
        </p:nvSpPr>
        <p:spPr>
          <a:xfrm>
            <a:off x="1524000" y="1122363"/>
            <a:ext cx="8133184" cy="2387600"/>
          </a:xfrm>
        </p:spPr>
        <p:txBody>
          <a:bodyPr anchor="b"/>
          <a:lstStyle>
            <a:lvl1pPr algn="ctr">
              <a:defRPr sz="6000"/>
            </a:lvl1pPr>
          </a:lstStyle>
          <a:p>
            <a:r>
              <a:rPr lang="sv-SE" dirty="0"/>
              <a:t>PowerPoint-mall</a:t>
            </a:r>
          </a:p>
        </p:txBody>
      </p:sp>
      <p:sp>
        <p:nvSpPr>
          <p:cNvPr id="3" name="Underrubrik 2">
            <a:extLst>
              <a:ext uri="{FF2B5EF4-FFF2-40B4-BE49-F238E27FC236}">
                <a16:creationId xmlns:a16="http://schemas.microsoft.com/office/drawing/2014/main" id="{9C87A503-72F0-DB49-AEED-62A5CDEAD7A1}"/>
              </a:ext>
            </a:extLst>
          </p:cNvPr>
          <p:cNvSpPr>
            <a:spLocks noGrp="1"/>
          </p:cNvSpPr>
          <p:nvPr>
            <p:ph type="subTitle" idx="1" hasCustomPrompt="1"/>
          </p:nvPr>
        </p:nvSpPr>
        <p:spPr>
          <a:xfrm>
            <a:off x="1524000" y="3602038"/>
            <a:ext cx="813318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sv-SE" dirty="0"/>
              <a:t>för Vårdsamverkan Skåne</a:t>
            </a:r>
          </a:p>
        </p:txBody>
      </p:sp>
    </p:spTree>
    <p:extLst>
      <p:ext uri="{BB962C8B-B14F-4D97-AF65-F5344CB8AC3E}">
        <p14:creationId xmlns:p14="http://schemas.microsoft.com/office/powerpoint/2010/main" val="17613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B25618-3213-A848-322D-BCD0C421168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6D20182-4D30-EE33-3FF0-84EF5BC5034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4901779-D5AE-FE43-E426-AEE368D7274E}"/>
              </a:ext>
            </a:extLst>
          </p:cNvPr>
          <p:cNvSpPr>
            <a:spLocks noGrp="1"/>
          </p:cNvSpPr>
          <p:nvPr>
            <p:ph type="dt" sz="half" idx="10"/>
          </p:nvPr>
        </p:nvSpPr>
        <p:spPr/>
        <p:txBody>
          <a:bodyPr/>
          <a:lstStyle/>
          <a:p>
            <a:fld id="{21919F06-038D-46F4-B911-DB967D60BC5A}" type="datetime1">
              <a:rPr lang="sv-SE" smtClean="0"/>
              <a:t>2022-12-09</a:t>
            </a:fld>
            <a:endParaRPr lang="sv-SE"/>
          </a:p>
        </p:txBody>
      </p:sp>
      <p:sp>
        <p:nvSpPr>
          <p:cNvPr id="5" name="Platshållare för sidfot 4">
            <a:extLst>
              <a:ext uri="{FF2B5EF4-FFF2-40B4-BE49-F238E27FC236}">
                <a16:creationId xmlns:a16="http://schemas.microsoft.com/office/drawing/2014/main" id="{08D31EE9-8DE0-DF39-F75D-96B8FC037F0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3E8F937-9FD1-9AB9-345F-408BAC09AAE2}"/>
              </a:ext>
            </a:extLst>
          </p:cNvPr>
          <p:cNvSpPr>
            <a:spLocks noGrp="1"/>
          </p:cNvSpPr>
          <p:nvPr>
            <p:ph type="sldNum" sz="quarter" idx="12"/>
          </p:nvPr>
        </p:nvSpPr>
        <p:spPr/>
        <p:txBody>
          <a:bodyPr/>
          <a:lstStyle/>
          <a:p>
            <a:fld id="{455B415A-EFC6-499F-99C2-14B07AD9D161}" type="slidenum">
              <a:rPr lang="sv-SE" smtClean="0"/>
              <a:t>‹#›</a:t>
            </a:fld>
            <a:endParaRPr lang="sv-SE"/>
          </a:p>
        </p:txBody>
      </p:sp>
    </p:spTree>
    <p:extLst>
      <p:ext uri="{BB962C8B-B14F-4D97-AF65-F5344CB8AC3E}">
        <p14:creationId xmlns:p14="http://schemas.microsoft.com/office/powerpoint/2010/main" val="374912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6BA53-F0FA-C343-B7BF-F8D6F3C62321}"/>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4596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ntrerad punktlista">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DC4F8DD-9BE7-364D-8031-E375120D6B21}"/>
              </a:ext>
            </a:extLst>
          </p:cNvPr>
          <p:cNvSpPr>
            <a:spLocks noGrp="1"/>
          </p:cNvSpPr>
          <p:nvPr>
            <p:ph idx="1" hasCustomPrompt="1"/>
          </p:nvPr>
        </p:nvSpPr>
        <p:spPr>
          <a:xfrm>
            <a:off x="1152938" y="1693626"/>
            <a:ext cx="7744571" cy="4301657"/>
          </a:xfrm>
        </p:spPr>
        <p:txBody>
          <a:bodyPr/>
          <a:lstStyle>
            <a:lvl1pPr marL="457200" indent="-457200">
              <a:buFont typeface="Arial" panose="020B0604020202020204" pitchFamily="34" charset="0"/>
              <a:buChar char="•"/>
              <a:defRPr/>
            </a:lvl1pPr>
          </a:lstStyle>
          <a:p>
            <a:pPr lvl="0"/>
            <a:r>
              <a:rPr lang="sv-SE" dirty="0"/>
              <a:t>Punktlista centrerad</a:t>
            </a:r>
          </a:p>
          <a:p>
            <a:pPr lvl="0"/>
            <a:endParaRPr lang="sv-SE" dirty="0"/>
          </a:p>
        </p:txBody>
      </p:sp>
      <p:sp>
        <p:nvSpPr>
          <p:cNvPr id="9" name="Rubrik 1">
            <a:extLst>
              <a:ext uri="{FF2B5EF4-FFF2-40B4-BE49-F238E27FC236}">
                <a16:creationId xmlns:a16="http://schemas.microsoft.com/office/drawing/2014/main" id="{57B242AF-659E-D446-8357-FCE5D6CFDD7C}"/>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246372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änsterställd punktlista">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DC4F8DD-9BE7-364D-8031-E375120D6B21}"/>
              </a:ext>
            </a:extLst>
          </p:cNvPr>
          <p:cNvSpPr>
            <a:spLocks noGrp="1"/>
          </p:cNvSpPr>
          <p:nvPr>
            <p:ph idx="1" hasCustomPrompt="1"/>
          </p:nvPr>
        </p:nvSpPr>
        <p:spPr>
          <a:xfrm>
            <a:off x="1152938" y="1693626"/>
            <a:ext cx="7744571" cy="4301657"/>
          </a:xfrm>
        </p:spPr>
        <p:txBody>
          <a:bodyPr/>
          <a:lstStyle>
            <a:lvl1pPr marL="457200" indent="-457200" algn="l">
              <a:buFont typeface="Arial" panose="020B0604020202020204" pitchFamily="34" charset="0"/>
              <a:buChar char="•"/>
              <a:defRPr/>
            </a:lvl1pPr>
          </a:lstStyle>
          <a:p>
            <a:pPr lvl="0"/>
            <a:r>
              <a:rPr lang="sv-SE" dirty="0"/>
              <a:t>Punktlista centrerad</a:t>
            </a:r>
          </a:p>
          <a:p>
            <a:pPr lvl="0"/>
            <a:endParaRPr lang="sv-SE" dirty="0"/>
          </a:p>
        </p:txBody>
      </p:sp>
      <p:sp>
        <p:nvSpPr>
          <p:cNvPr id="9" name="Rubrik 1">
            <a:extLst>
              <a:ext uri="{FF2B5EF4-FFF2-40B4-BE49-F238E27FC236}">
                <a16:creationId xmlns:a16="http://schemas.microsoft.com/office/drawing/2014/main" id="{57B242AF-659E-D446-8357-FCE5D6CFDD7C}"/>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230088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976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två stap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6BA53-F0FA-C343-B7BF-F8D6F3C62321}"/>
              </a:ext>
            </a:extLst>
          </p:cNvPr>
          <p:cNvSpPr>
            <a:spLocks noGrp="1"/>
          </p:cNvSpPr>
          <p:nvPr>
            <p:ph type="title" hasCustomPrompt="1"/>
          </p:nvPr>
        </p:nvSpPr>
        <p:spPr>
          <a:xfrm>
            <a:off x="1152939" y="579878"/>
            <a:ext cx="7744571" cy="851357"/>
          </a:xfrm>
        </p:spPr>
        <p:txBody>
          <a:bodyPr/>
          <a:lstStyle/>
          <a:p>
            <a:r>
              <a:rPr lang="sv-SE" dirty="0"/>
              <a:t>Rubrik</a:t>
            </a:r>
          </a:p>
        </p:txBody>
      </p:sp>
      <p:sp>
        <p:nvSpPr>
          <p:cNvPr id="3" name="Platshållare för innehåll 2">
            <a:extLst>
              <a:ext uri="{FF2B5EF4-FFF2-40B4-BE49-F238E27FC236}">
                <a16:creationId xmlns:a16="http://schemas.microsoft.com/office/drawing/2014/main" id="{97BE5350-2968-7543-8689-F583FC8C3417}"/>
              </a:ext>
            </a:extLst>
          </p:cNvPr>
          <p:cNvSpPr>
            <a:spLocks noGrp="1"/>
          </p:cNvSpPr>
          <p:nvPr>
            <p:ph sz="half" idx="1"/>
          </p:nvPr>
        </p:nvSpPr>
        <p:spPr>
          <a:xfrm>
            <a:off x="1152939" y="1924215"/>
            <a:ext cx="3697356" cy="4165283"/>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9CE3C97C-C4FA-5048-8E31-5F81DCEE4D3A}"/>
              </a:ext>
            </a:extLst>
          </p:cNvPr>
          <p:cNvSpPr>
            <a:spLocks noGrp="1"/>
          </p:cNvSpPr>
          <p:nvPr>
            <p:ph sz="half" idx="2"/>
          </p:nvPr>
        </p:nvSpPr>
        <p:spPr>
          <a:xfrm>
            <a:off x="5200153" y="1924215"/>
            <a:ext cx="3697357" cy="41652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34486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ed citat">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9E06AE2-EB3C-8145-8A56-0E0769945676}"/>
              </a:ext>
            </a:extLst>
          </p:cNvPr>
          <p:cNvSpPr>
            <a:spLocks noGrp="1"/>
          </p:cNvSpPr>
          <p:nvPr>
            <p:ph type="pic" idx="1" hasCustomPrompt="1"/>
          </p:nvPr>
        </p:nvSpPr>
        <p:spPr>
          <a:xfrm>
            <a:off x="4040959" y="254442"/>
            <a:ext cx="6128759" cy="61711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bild</a:t>
            </a:r>
          </a:p>
        </p:txBody>
      </p:sp>
      <p:sp>
        <p:nvSpPr>
          <p:cNvPr id="4" name="textruta 3">
            <a:extLst>
              <a:ext uri="{FF2B5EF4-FFF2-40B4-BE49-F238E27FC236}">
                <a16:creationId xmlns:a16="http://schemas.microsoft.com/office/drawing/2014/main" id="{455E6962-B958-7949-BC6B-821DBA17500F}"/>
              </a:ext>
            </a:extLst>
          </p:cNvPr>
          <p:cNvSpPr txBox="1"/>
          <p:nvPr userDrawn="1"/>
        </p:nvSpPr>
        <p:spPr>
          <a:xfrm>
            <a:off x="389614" y="1947824"/>
            <a:ext cx="731520" cy="2400657"/>
          </a:xfrm>
          <a:prstGeom prst="rect">
            <a:avLst/>
          </a:prstGeom>
          <a:noFill/>
        </p:spPr>
        <p:txBody>
          <a:bodyPr wrap="square" rtlCol="0">
            <a:spAutoFit/>
          </a:bodyPr>
          <a:lstStyle/>
          <a:p>
            <a:r>
              <a:rPr lang="sv-SE" sz="15000" dirty="0">
                <a:solidFill>
                  <a:srgbClr val="D0222A"/>
                </a:solidFill>
                <a:latin typeface="Arial" panose="020B0604020202020204" pitchFamily="34" charset="0"/>
                <a:cs typeface="Arial" panose="020B0604020202020204" pitchFamily="34" charset="0"/>
              </a:rPr>
              <a:t>”</a:t>
            </a:r>
          </a:p>
        </p:txBody>
      </p:sp>
      <p:sp>
        <p:nvSpPr>
          <p:cNvPr id="5" name="textruta 4">
            <a:extLst>
              <a:ext uri="{FF2B5EF4-FFF2-40B4-BE49-F238E27FC236}">
                <a16:creationId xmlns:a16="http://schemas.microsoft.com/office/drawing/2014/main" id="{4392B00F-37D3-7F40-BE8D-E5190228F78D}"/>
              </a:ext>
            </a:extLst>
          </p:cNvPr>
          <p:cNvSpPr txBox="1"/>
          <p:nvPr userDrawn="1"/>
        </p:nvSpPr>
        <p:spPr>
          <a:xfrm>
            <a:off x="755374" y="3148152"/>
            <a:ext cx="2767054" cy="369332"/>
          </a:xfrm>
          <a:prstGeom prst="rect">
            <a:avLst/>
          </a:prstGeom>
          <a:noFill/>
        </p:spPr>
        <p:txBody>
          <a:bodyPr wrap="square" rtlCol="0">
            <a:spAutoFit/>
          </a:bodyPr>
          <a:lstStyle/>
          <a:p>
            <a:r>
              <a:rPr lang="sv-SE" dirty="0">
                <a:latin typeface="Arial" panose="020B0604020202020204" pitchFamily="34" charset="0"/>
                <a:cs typeface="Arial" panose="020B0604020202020204" pitchFamily="34" charset="0"/>
              </a:rPr>
              <a:t>Skriv citat/text här</a:t>
            </a:r>
          </a:p>
        </p:txBody>
      </p:sp>
    </p:spTree>
    <p:extLst>
      <p:ext uri="{BB962C8B-B14F-4D97-AF65-F5344CB8AC3E}">
        <p14:creationId xmlns:p14="http://schemas.microsoft.com/office/powerpoint/2010/main" val="86622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2" name="Platshållare för bild 2">
            <a:extLst>
              <a:ext uri="{FF2B5EF4-FFF2-40B4-BE49-F238E27FC236}">
                <a16:creationId xmlns:a16="http://schemas.microsoft.com/office/drawing/2014/main" id="{1674E0BC-5AFB-3542-8A5F-D6106970C5A3}"/>
              </a:ext>
            </a:extLst>
          </p:cNvPr>
          <p:cNvSpPr>
            <a:spLocks noGrp="1"/>
          </p:cNvSpPr>
          <p:nvPr>
            <p:ph type="pic" idx="1" hasCustomPrompt="1"/>
          </p:nvPr>
        </p:nvSpPr>
        <p:spPr>
          <a:xfrm>
            <a:off x="351554" y="262393"/>
            <a:ext cx="9849969" cy="59087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bild</a:t>
            </a:r>
          </a:p>
        </p:txBody>
      </p:sp>
    </p:spTree>
    <p:extLst>
      <p:ext uri="{BB962C8B-B14F-4D97-AF65-F5344CB8AC3E}">
        <p14:creationId xmlns:p14="http://schemas.microsoft.com/office/powerpoint/2010/main" val="288057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5C6BE1-54F2-5C3A-4124-1C0B598C4EB0}"/>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2910687-7C32-17E2-35B8-DE83C8A89E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5E09FC2-74E9-59F5-6306-4763CFBB8150}"/>
              </a:ext>
            </a:extLst>
          </p:cNvPr>
          <p:cNvSpPr>
            <a:spLocks noGrp="1"/>
          </p:cNvSpPr>
          <p:nvPr>
            <p:ph type="dt" sz="half" idx="10"/>
          </p:nvPr>
        </p:nvSpPr>
        <p:spPr/>
        <p:txBody>
          <a:bodyPr/>
          <a:lstStyle/>
          <a:p>
            <a:fld id="{C04C734A-6C6A-4861-ABEC-EA2B8233ECB0}" type="datetime1">
              <a:rPr lang="sv-SE" smtClean="0"/>
              <a:t>2022-12-09</a:t>
            </a:fld>
            <a:endParaRPr lang="sv-SE"/>
          </a:p>
        </p:txBody>
      </p:sp>
      <p:sp>
        <p:nvSpPr>
          <p:cNvPr id="5" name="Platshållare för sidfot 4">
            <a:extLst>
              <a:ext uri="{FF2B5EF4-FFF2-40B4-BE49-F238E27FC236}">
                <a16:creationId xmlns:a16="http://schemas.microsoft.com/office/drawing/2014/main" id="{6AC8269D-F145-2325-E90A-2307F50177D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5F65CA-AF9D-9363-98A6-14D5AF5800F4}"/>
              </a:ext>
            </a:extLst>
          </p:cNvPr>
          <p:cNvSpPr>
            <a:spLocks noGrp="1"/>
          </p:cNvSpPr>
          <p:nvPr>
            <p:ph type="sldNum" sz="quarter" idx="12"/>
          </p:nvPr>
        </p:nvSpPr>
        <p:spPr/>
        <p:txBody>
          <a:bodyPr/>
          <a:lstStyle/>
          <a:p>
            <a:fld id="{455B415A-EFC6-499F-99C2-14B07AD9D161}" type="slidenum">
              <a:rPr lang="sv-SE" smtClean="0"/>
              <a:t>‹#›</a:t>
            </a:fld>
            <a:endParaRPr lang="sv-SE"/>
          </a:p>
        </p:txBody>
      </p:sp>
    </p:spTree>
    <p:extLst>
      <p:ext uri="{BB962C8B-B14F-4D97-AF65-F5344CB8AC3E}">
        <p14:creationId xmlns:p14="http://schemas.microsoft.com/office/powerpoint/2010/main" val="148096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BACF02-BF0D-004C-B330-FE19CA60E582}"/>
              </a:ext>
            </a:extLst>
          </p:cNvPr>
          <p:cNvSpPr>
            <a:spLocks noGrp="1"/>
          </p:cNvSpPr>
          <p:nvPr>
            <p:ph type="title"/>
          </p:nvPr>
        </p:nvSpPr>
        <p:spPr>
          <a:xfrm>
            <a:off x="2042823" y="1812330"/>
            <a:ext cx="6143046" cy="1325563"/>
          </a:xfrm>
          <a:prstGeom prst="rect">
            <a:avLst/>
          </a:prstGeom>
        </p:spPr>
        <p:txBody>
          <a:bodyPr vert="horz" lIns="91440" tIns="45720" rIns="91440" bIns="45720" rtlCol="0" anchor="ctr">
            <a:normAutofit/>
          </a:bodyPr>
          <a:lstStyle/>
          <a:p>
            <a:r>
              <a:rPr lang="sv-SE" dirty="0"/>
              <a:t>Powerpoint-mall</a:t>
            </a:r>
          </a:p>
        </p:txBody>
      </p:sp>
      <p:sp>
        <p:nvSpPr>
          <p:cNvPr id="3" name="Platshållare för text 2">
            <a:extLst>
              <a:ext uri="{FF2B5EF4-FFF2-40B4-BE49-F238E27FC236}">
                <a16:creationId xmlns:a16="http://schemas.microsoft.com/office/drawing/2014/main" id="{055BB3C1-75ED-BC4D-93F2-BB880B42ABB3}"/>
              </a:ext>
            </a:extLst>
          </p:cNvPr>
          <p:cNvSpPr>
            <a:spLocks noGrp="1"/>
          </p:cNvSpPr>
          <p:nvPr>
            <p:ph type="body" idx="1"/>
          </p:nvPr>
        </p:nvSpPr>
        <p:spPr>
          <a:xfrm>
            <a:off x="838201" y="3315693"/>
            <a:ext cx="8552290" cy="2861269"/>
          </a:xfrm>
          <a:prstGeom prst="rect">
            <a:avLst/>
          </a:prstGeom>
        </p:spPr>
        <p:txBody>
          <a:bodyPr vert="horz" lIns="91440" tIns="45720" rIns="91440" bIns="45720" rtlCol="0">
            <a:normAutofit/>
          </a:bodyPr>
          <a:lstStyle/>
          <a:p>
            <a:pPr lvl="0"/>
            <a:r>
              <a:rPr lang="sv-SE" dirty="0"/>
              <a:t>för Vårdsamverkan Skåne</a:t>
            </a:r>
          </a:p>
        </p:txBody>
      </p:sp>
      <p:sp>
        <p:nvSpPr>
          <p:cNvPr id="7" name="Rektangel 6">
            <a:extLst>
              <a:ext uri="{FF2B5EF4-FFF2-40B4-BE49-F238E27FC236}">
                <a16:creationId xmlns:a16="http://schemas.microsoft.com/office/drawing/2014/main" id="{3C8CAF73-5A59-6C4D-BBA9-7D48E3925668}"/>
              </a:ext>
            </a:extLst>
          </p:cNvPr>
          <p:cNvSpPr/>
          <p:nvPr userDrawn="1"/>
        </p:nvSpPr>
        <p:spPr>
          <a:xfrm>
            <a:off x="10328988" y="-93306"/>
            <a:ext cx="1863012" cy="7016620"/>
          </a:xfrm>
          <a:prstGeom prst="rect">
            <a:avLst/>
          </a:prstGeom>
          <a:solidFill>
            <a:schemeClr val="bg1">
              <a:lumMod val="95000"/>
            </a:schemeClr>
          </a:solidFill>
          <a:ln w="3175">
            <a:noFill/>
          </a:ln>
          <a:effectLst>
            <a:outerShdw blurRad="50800" dir="5400000" sx="107000" sy="107000" algn="ctr" rotWithShape="0">
              <a:srgbClr val="00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9FC79C2E-6CB2-2C49-B5AE-AF6207F9952A}"/>
              </a:ext>
            </a:extLst>
          </p:cNvPr>
          <p:cNvPicPr>
            <a:picLocks noChangeAspect="1"/>
          </p:cNvPicPr>
          <p:nvPr userDrawn="1"/>
        </p:nvPicPr>
        <p:blipFill>
          <a:blip r:embed="rId12"/>
          <a:stretch>
            <a:fillRect/>
          </a:stretch>
        </p:blipFill>
        <p:spPr>
          <a:xfrm>
            <a:off x="10810233" y="5789325"/>
            <a:ext cx="900521" cy="833686"/>
          </a:xfrm>
          <a:prstGeom prst="rect">
            <a:avLst/>
          </a:prstGeom>
        </p:spPr>
      </p:pic>
      <p:sp>
        <p:nvSpPr>
          <p:cNvPr id="12" name="Platshållare för datum 3">
            <a:extLst>
              <a:ext uri="{FF2B5EF4-FFF2-40B4-BE49-F238E27FC236}">
                <a16:creationId xmlns:a16="http://schemas.microsoft.com/office/drawing/2014/main" id="{DA6413D2-7EFC-FA4A-8BEE-FD4AACCF60BE}"/>
              </a:ext>
            </a:extLst>
          </p:cNvPr>
          <p:cNvSpPr txBox="1">
            <a:spLocks/>
          </p:cNvSpPr>
          <p:nvPr userDrawn="1"/>
        </p:nvSpPr>
        <p:spPr>
          <a:xfrm>
            <a:off x="178242" y="6354762"/>
            <a:ext cx="2743200" cy="365125"/>
          </a:xfrm>
          <a:prstGeom prst="rect">
            <a:avLst/>
          </a:prstGeom>
        </p:spPr>
        <p:txBody>
          <a:bodyPr vert="horz" lIns="91440" tIns="45720" rIns="91440" bIns="45720" rtlCol="0" anchor="ctr"/>
          <a:lstStyle>
            <a:defPPr>
              <a:defRPr lang="sv-SE"/>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100" b="1" dirty="0">
                <a:latin typeface="Arial" panose="020B0604020202020204" pitchFamily="34" charset="0"/>
                <a:ea typeface="Open Sans" panose="020B0606030504020204" pitchFamily="34" charset="0"/>
                <a:cs typeface="Arial" panose="020B0604020202020204" pitchFamily="34" charset="0"/>
                <a:sym typeface="Symbol" pitchFamily="2" charset="2"/>
              </a:rPr>
              <a:t></a:t>
            </a:r>
            <a:r>
              <a:rPr lang="sv-SE" sz="1050" dirty="0">
                <a:latin typeface="Arial" panose="020B0604020202020204" pitchFamily="34" charset="0"/>
                <a:ea typeface="Open Sans" panose="020B0606030504020204" pitchFamily="34" charset="0"/>
                <a:cs typeface="Arial" panose="020B0604020202020204" pitchFamily="34" charset="0"/>
              </a:rPr>
              <a:t> </a:t>
            </a:r>
            <a:r>
              <a:rPr lang="sv-SE" dirty="0">
                <a:latin typeface="Arial" panose="020B0604020202020204" pitchFamily="34" charset="0"/>
                <a:ea typeface="Open Sans" panose="020B0606030504020204" pitchFamily="34" charset="0"/>
                <a:cs typeface="Arial" panose="020B0604020202020204" pitchFamily="34" charset="0"/>
              </a:rPr>
              <a:t>Vårdsamverkan Skåne</a:t>
            </a:r>
          </a:p>
        </p:txBody>
      </p:sp>
      <p:pic>
        <p:nvPicPr>
          <p:cNvPr id="5" name="Bildobjekt 4">
            <a:extLst>
              <a:ext uri="{FF2B5EF4-FFF2-40B4-BE49-F238E27FC236}">
                <a16:creationId xmlns:a16="http://schemas.microsoft.com/office/drawing/2014/main" id="{824E9748-A45B-054E-8910-397762ECC6E8}"/>
              </a:ext>
            </a:extLst>
          </p:cNvPr>
          <p:cNvPicPr>
            <a:picLocks noChangeAspect="1"/>
          </p:cNvPicPr>
          <p:nvPr userDrawn="1"/>
        </p:nvPicPr>
        <p:blipFill>
          <a:blip r:embed="rId13"/>
          <a:stretch>
            <a:fillRect/>
          </a:stretch>
        </p:blipFill>
        <p:spPr>
          <a:xfrm>
            <a:off x="10527125" y="291716"/>
            <a:ext cx="1466736" cy="421806"/>
          </a:xfrm>
          <a:prstGeom prst="rect">
            <a:avLst/>
          </a:prstGeom>
        </p:spPr>
      </p:pic>
      <p:sp>
        <p:nvSpPr>
          <p:cNvPr id="10" name="Platshållare för datum 9">
            <a:extLst>
              <a:ext uri="{FF2B5EF4-FFF2-40B4-BE49-F238E27FC236}">
                <a16:creationId xmlns:a16="http://schemas.microsoft.com/office/drawing/2014/main" id="{C51C3738-7CCD-554C-8634-E799D47866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6B3B2-D4B9-4B0F-B31B-6296680E6BE1}" type="datetime1">
              <a:rPr lang="sv-SE" smtClean="0"/>
              <a:t>2022-12-09</a:t>
            </a:fld>
            <a:endParaRPr lang="sv-SE"/>
          </a:p>
        </p:txBody>
      </p:sp>
    </p:spTree>
    <p:extLst>
      <p:ext uri="{BB962C8B-B14F-4D97-AF65-F5344CB8AC3E}">
        <p14:creationId xmlns:p14="http://schemas.microsoft.com/office/powerpoint/2010/main" val="1610837443"/>
      </p:ext>
    </p:extLst>
  </p:cSld>
  <p:clrMap bg1="lt1" tx1="dk1" bg2="lt2" tx2="dk2" accent1="accent1" accent2="accent2" accent3="accent3" accent4="accent4" accent5="accent5" accent6="accent6" hlink="hlink" folHlink="folHlink"/>
  <p:sldLayoutIdLst>
    <p:sldLayoutId id="2147483709" r:id="rId1"/>
    <p:sldLayoutId id="2147483720" r:id="rId2"/>
    <p:sldLayoutId id="2147483710" r:id="rId3"/>
    <p:sldLayoutId id="2147483721" r:id="rId4"/>
    <p:sldLayoutId id="2147483715" r:id="rId5"/>
    <p:sldLayoutId id="2147483723" r:id="rId6"/>
    <p:sldLayoutId id="2147483722" r:id="rId7"/>
    <p:sldLayoutId id="2147483724" r:id="rId8"/>
    <p:sldLayoutId id="2147483725" r:id="rId9"/>
    <p:sldLayoutId id="2147483726" r:id="rId10"/>
  </p:sldLayoutIdLst>
  <p:hf sldNum="0" hdr="0" ftr="0" dt="0"/>
  <p:txStyles>
    <p:title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vardgivare.skane.se/siteassets/4.-uppdrag-och-avtal/kommunsamverkan/samverkansavtal/ramoverenskommelse-psykiatri-missbruk-och-placerade-barn.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vardgivare.skane.se/uppdrag-avtal/kommunsamverkan/samverkan-egenvard/"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vardochinsats.se/missbruk-och-beroende/"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mailto:Bim.soerich@skane.se" TargetMode="External"/><Relationship Id="rId2" Type="http://schemas.openxmlformats.org/officeDocument/2006/relationships/hyperlink" Target="mailto:Elin.cedergren@skanseskommuner.se" TargetMode="External"/><Relationship Id="rId1" Type="http://schemas.openxmlformats.org/officeDocument/2006/relationships/slideLayout" Target="../slideLayouts/slideLayout6.xml"/><Relationship Id="rId5" Type="http://schemas.openxmlformats.org/officeDocument/2006/relationships/image" Target="../media/image8.jpg"/><Relationship Id="rId4" Type="http://schemas.openxmlformats.org/officeDocument/2006/relationships/hyperlink" Target="mailto:Emelie.sunden@skaneskommuner.s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v&#229;rdsamverkansk&#229;ne.s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v&#229;rdsamverkansk&#229;ne.se/"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regeringen.se/rattsliga-dokument/statens-offentliga-utredningar/2021/11/sou-202193/"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7CC3AA-C0D1-50FA-FBC9-10A25D59A175}"/>
              </a:ext>
            </a:extLst>
          </p:cNvPr>
          <p:cNvSpPr>
            <a:spLocks noGrp="1"/>
          </p:cNvSpPr>
          <p:nvPr>
            <p:ph type="ctrTitle"/>
          </p:nvPr>
        </p:nvSpPr>
        <p:spPr>
          <a:xfrm>
            <a:off x="768684" y="825623"/>
            <a:ext cx="8852338" cy="3039302"/>
          </a:xfrm>
        </p:spPr>
        <p:txBody>
          <a:bodyPr>
            <a:normAutofit/>
          </a:bodyPr>
          <a:lstStyle/>
          <a:p>
            <a:r>
              <a:rPr lang="sv-SE" dirty="0">
                <a:latin typeface="Calibri" panose="020F0502020204030204" pitchFamily="34" charset="0"/>
                <a:cs typeface="Calibri" panose="020F0502020204030204" pitchFamily="34" charset="0"/>
              </a:rPr>
              <a:t>Sammanställning från chefsdialog utifrån Samsjuklighetutredningen</a:t>
            </a:r>
          </a:p>
        </p:txBody>
      </p:sp>
      <p:sp>
        <p:nvSpPr>
          <p:cNvPr id="3" name="Underrubrik 2">
            <a:extLst>
              <a:ext uri="{FF2B5EF4-FFF2-40B4-BE49-F238E27FC236}">
                <a16:creationId xmlns:a16="http://schemas.microsoft.com/office/drawing/2014/main" id="{95EB8974-79D5-FE01-6DF9-F824F32DC6A3}"/>
              </a:ext>
            </a:extLst>
          </p:cNvPr>
          <p:cNvSpPr>
            <a:spLocks noGrp="1"/>
          </p:cNvSpPr>
          <p:nvPr>
            <p:ph type="subTitle" idx="1"/>
          </p:nvPr>
        </p:nvSpPr>
        <p:spPr>
          <a:xfrm>
            <a:off x="3727155" y="4131789"/>
            <a:ext cx="2368845" cy="559677"/>
          </a:xfrm>
        </p:spPr>
        <p:txBody>
          <a:bodyPr/>
          <a:lstStyle/>
          <a:p>
            <a:pPr algn="l"/>
            <a:r>
              <a:rPr lang="sv-SE" dirty="0">
                <a:latin typeface="Calibri" panose="020F0502020204030204" pitchFamily="34" charset="0"/>
                <a:cs typeface="Calibri" panose="020F0502020204030204" pitchFamily="34" charset="0"/>
              </a:rPr>
              <a:t>8 november 2022</a:t>
            </a:r>
          </a:p>
        </p:txBody>
      </p:sp>
      <p:sp>
        <p:nvSpPr>
          <p:cNvPr id="4" name="Underrubrik 2">
            <a:extLst>
              <a:ext uri="{FF2B5EF4-FFF2-40B4-BE49-F238E27FC236}">
                <a16:creationId xmlns:a16="http://schemas.microsoft.com/office/drawing/2014/main" id="{40E11C74-B49D-E138-7A2A-AB9C5F043D67}"/>
              </a:ext>
            </a:extLst>
          </p:cNvPr>
          <p:cNvSpPr txBox="1">
            <a:spLocks/>
          </p:cNvSpPr>
          <p:nvPr/>
        </p:nvSpPr>
        <p:spPr>
          <a:xfrm>
            <a:off x="2334841" y="5362304"/>
            <a:ext cx="6338642" cy="5596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1400" dirty="0">
                <a:latin typeface="Calibri" panose="020F0502020204030204" pitchFamily="34" charset="0"/>
                <a:cs typeface="Calibri" panose="020F0502020204030204" pitchFamily="34" charset="0"/>
              </a:rPr>
              <a:t>Sammanställd 2 december 2022 av Elin Cedergren, Emelie Sundén &amp; Bim Soerich</a:t>
            </a:r>
          </a:p>
        </p:txBody>
      </p:sp>
    </p:spTree>
    <p:extLst>
      <p:ext uri="{BB962C8B-B14F-4D97-AF65-F5344CB8AC3E}">
        <p14:creationId xmlns:p14="http://schemas.microsoft.com/office/powerpoint/2010/main" val="2834565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latshållare för innehåll 11" descr="En bild som visar text&#10;&#10;Automatiskt genererad beskrivning">
            <a:extLst>
              <a:ext uri="{FF2B5EF4-FFF2-40B4-BE49-F238E27FC236}">
                <a16:creationId xmlns:a16="http://schemas.microsoft.com/office/drawing/2014/main" id="{FCF45A7C-CED4-ECDF-9727-E887C5D1B9A6}"/>
              </a:ext>
            </a:extLst>
          </p:cNvPr>
          <p:cNvPicPr>
            <a:picLocks noGrp="1" noChangeAspect="1"/>
          </p:cNvPicPr>
          <p:nvPr>
            <p:ph type="pic" idx="1"/>
          </p:nvPr>
        </p:nvPicPr>
        <p:blipFill rotWithShape="1">
          <a:blip r:embed="rId3"/>
          <a:stretch/>
        </p:blipFill>
        <p:spPr>
          <a:xfrm>
            <a:off x="351554" y="372594"/>
            <a:ext cx="9849969" cy="5688356"/>
          </a:xfrm>
          <a:noFill/>
        </p:spPr>
      </p:pic>
    </p:spTree>
    <p:extLst>
      <p:ext uri="{BB962C8B-B14F-4D97-AF65-F5344CB8AC3E}">
        <p14:creationId xmlns:p14="http://schemas.microsoft.com/office/powerpoint/2010/main" val="1632906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8929EB-D437-40EA-40EA-189805AC4BA2}"/>
              </a:ext>
            </a:extLst>
          </p:cNvPr>
          <p:cNvSpPr>
            <a:spLocks noGrp="1"/>
          </p:cNvSpPr>
          <p:nvPr>
            <p:ph type="title"/>
          </p:nvPr>
        </p:nvSpPr>
        <p:spPr>
          <a:xfrm>
            <a:off x="647758" y="576684"/>
            <a:ext cx="9679583" cy="1963270"/>
          </a:xfrm>
        </p:spPr>
        <p:txBody>
          <a:bodyPr>
            <a:normAutofit/>
          </a:bodyPr>
          <a:lstStyle/>
          <a:p>
            <a:pPr algn="l"/>
            <a:r>
              <a:rPr lang="sv-SE" sz="3200" b="0" i="0" dirty="0">
                <a:effectLst/>
                <a:latin typeface="Open Sans" panose="020B0606030504020204" pitchFamily="34" charset="0"/>
              </a:rPr>
              <a:t>Ramöverenskommelse Region Skåne och kommunerna i Skåne </a:t>
            </a:r>
            <a:br>
              <a:rPr lang="sv-SE" sz="3200" dirty="0">
                <a:highlight>
                  <a:srgbClr val="00FFFF"/>
                </a:highlight>
              </a:rPr>
            </a:br>
            <a:endParaRPr lang="sv-SE" sz="3200" dirty="0">
              <a:highlight>
                <a:srgbClr val="00FFFF"/>
              </a:highlight>
            </a:endParaRPr>
          </a:p>
        </p:txBody>
      </p:sp>
      <p:sp>
        <p:nvSpPr>
          <p:cNvPr id="3" name="textruta 2">
            <a:extLst>
              <a:ext uri="{FF2B5EF4-FFF2-40B4-BE49-F238E27FC236}">
                <a16:creationId xmlns:a16="http://schemas.microsoft.com/office/drawing/2014/main" id="{23480555-2D35-DF90-D992-B2DD8421D08B}"/>
              </a:ext>
            </a:extLst>
          </p:cNvPr>
          <p:cNvSpPr txBox="1"/>
          <p:nvPr/>
        </p:nvSpPr>
        <p:spPr>
          <a:xfrm>
            <a:off x="1585069" y="2697078"/>
            <a:ext cx="7439200" cy="2585323"/>
          </a:xfrm>
          <a:prstGeom prst="rect">
            <a:avLst/>
          </a:prstGeom>
          <a:noFill/>
        </p:spPr>
        <p:txBody>
          <a:bodyPr wrap="square" rtlCol="0">
            <a:spAutoFit/>
          </a:bodyPr>
          <a:lstStyle/>
          <a:p>
            <a:pPr marL="285750" indent="-285750">
              <a:buFont typeface="Arial" panose="020B0604020202020204" pitchFamily="34" charset="0"/>
              <a:buChar char="•"/>
            </a:pPr>
            <a:r>
              <a:rPr lang="sv-SE" dirty="0"/>
              <a:t>Barn upp till 18 år som har eller riskerar att utveckla psykisk ohälsa eller psykisk funktionsnedsättning. </a:t>
            </a:r>
          </a:p>
          <a:p>
            <a:pPr marL="285750" indent="-285750">
              <a:buFont typeface="Arial" panose="020B0604020202020204" pitchFamily="34" charset="0"/>
              <a:buChar char="•"/>
            </a:pPr>
            <a:r>
              <a:rPr lang="sv-SE" dirty="0"/>
              <a:t>Barn upp till 18 år och unga till och med 20 år som vårdas utanför det egna hemmet. </a:t>
            </a:r>
          </a:p>
          <a:p>
            <a:pPr marL="285750" indent="-285750">
              <a:buFont typeface="Arial" panose="020B0604020202020204" pitchFamily="34" charset="0"/>
              <a:buChar char="•"/>
            </a:pPr>
            <a:r>
              <a:rPr lang="sv-SE" dirty="0"/>
              <a:t>Personer i alla åldrar med psykisk funktionsnedsättning. </a:t>
            </a:r>
          </a:p>
          <a:p>
            <a:pPr marL="285750" indent="-285750">
              <a:buFont typeface="Arial" panose="020B0604020202020204" pitchFamily="34" charset="0"/>
              <a:buChar char="•"/>
            </a:pPr>
            <a:r>
              <a:rPr lang="sv-SE" dirty="0"/>
              <a:t>Personer i alla åldrar som missbrukar alkohol, narkotika, andra beroendeframkallande medel, läkemedel, dopningsmedel eller spel om pengar.</a:t>
            </a:r>
          </a:p>
          <a:p>
            <a:pPr marL="285750" indent="-285750">
              <a:buFont typeface="Arial" panose="020B0604020202020204" pitchFamily="34" charset="0"/>
              <a:buChar char="•"/>
            </a:pPr>
            <a:endParaRPr lang="sv-SE" dirty="0"/>
          </a:p>
        </p:txBody>
      </p:sp>
      <p:sp>
        <p:nvSpPr>
          <p:cNvPr id="4" name="Rubrik 1">
            <a:extLst>
              <a:ext uri="{FF2B5EF4-FFF2-40B4-BE49-F238E27FC236}">
                <a16:creationId xmlns:a16="http://schemas.microsoft.com/office/drawing/2014/main" id="{26D61FB7-FF63-7464-2D6E-59147FAC4AF9}"/>
              </a:ext>
            </a:extLst>
          </p:cNvPr>
          <p:cNvSpPr txBox="1">
            <a:spLocks/>
          </p:cNvSpPr>
          <p:nvPr/>
        </p:nvSpPr>
        <p:spPr>
          <a:xfrm>
            <a:off x="1305339" y="1531473"/>
            <a:ext cx="7744571" cy="851357"/>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a:lstStyle>
          <a:p>
            <a:endParaRPr lang="sv-SE" dirty="0">
              <a:highlight>
                <a:srgbClr val="00FFFF"/>
              </a:highlight>
            </a:endParaRPr>
          </a:p>
        </p:txBody>
      </p:sp>
      <p:sp>
        <p:nvSpPr>
          <p:cNvPr id="6" name="Rubrik 1">
            <a:extLst>
              <a:ext uri="{FF2B5EF4-FFF2-40B4-BE49-F238E27FC236}">
                <a16:creationId xmlns:a16="http://schemas.microsoft.com/office/drawing/2014/main" id="{BAA470BD-28EA-FA21-C02E-CA16B1155EA2}"/>
              </a:ext>
            </a:extLst>
          </p:cNvPr>
          <p:cNvSpPr txBox="1">
            <a:spLocks/>
          </p:cNvSpPr>
          <p:nvPr/>
        </p:nvSpPr>
        <p:spPr>
          <a:xfrm>
            <a:off x="1495221" y="5512542"/>
            <a:ext cx="8437751" cy="851357"/>
          </a:xfrm>
          <a:prstGeom prst="rect">
            <a:avLst/>
          </a:prstGeom>
        </p:spPr>
        <p:txBody>
          <a:bodyPr vert="horz" lIns="91440" tIns="45720" rIns="91440" bIns="45720" rtlCol="0" anchor="ctr">
            <a:normAutofit fontScale="37500" lnSpcReduction="20000"/>
          </a:bodyPr>
          <a:lst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a:lstStyle>
          <a:p>
            <a:pPr algn="l"/>
            <a:r>
              <a:rPr lang="sv-SE" dirty="0">
                <a:hlinkClick r:id="rId3"/>
              </a:rPr>
              <a:t>https://vardgivare.skane.se/siteassets/4.-uppdrag-och-avtal/kommunsamverkan/samverkansavtal/ramoverenskommelse-psykiatri-missbruk-och-placerade-barn.pdf</a:t>
            </a:r>
            <a:r>
              <a:rPr lang="sv-SE" dirty="0"/>
              <a:t>  </a:t>
            </a:r>
            <a:br>
              <a:rPr lang="sv-SE" dirty="0">
                <a:highlight>
                  <a:srgbClr val="00FFFF"/>
                </a:highlight>
              </a:rPr>
            </a:br>
            <a:endParaRPr lang="sv-SE" dirty="0">
              <a:highlight>
                <a:srgbClr val="00FFFF"/>
              </a:highlight>
            </a:endParaRPr>
          </a:p>
        </p:txBody>
      </p:sp>
    </p:spTree>
    <p:extLst>
      <p:ext uri="{BB962C8B-B14F-4D97-AF65-F5344CB8AC3E}">
        <p14:creationId xmlns:p14="http://schemas.microsoft.com/office/powerpoint/2010/main" val="271497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177387C4-5011-9E20-8507-D0002DBA7D9B}"/>
              </a:ext>
            </a:extLst>
          </p:cNvPr>
          <p:cNvSpPr>
            <a:spLocks noGrp="1"/>
          </p:cNvSpPr>
          <p:nvPr>
            <p:ph idx="1"/>
          </p:nvPr>
        </p:nvSpPr>
        <p:spPr>
          <a:xfrm>
            <a:off x="1152939" y="2624162"/>
            <a:ext cx="7744571" cy="2991329"/>
          </a:xfrm>
        </p:spPr>
        <p:txBody>
          <a:bodyPr>
            <a:normAutofit lnSpcReduction="10000"/>
          </a:bodyPr>
          <a:lstStyle/>
          <a:p>
            <a:pPr marL="0" indent="0">
              <a:buNone/>
            </a:pPr>
            <a:r>
              <a:rPr lang="sv-SE" sz="2000" dirty="0">
                <a:latin typeface="+mn-lt"/>
              </a:rPr>
              <a:t>Hälso- och sjukvården och socialtjänsten ska erbjuda personer med samsjuklighet psykisk ohälsa och missbruk/beroende en samordnad vård. Psykisk ohälsa är vanligt bland personer med missbruk och beroende. Behandlingsmöjligheter, följsamhet till behandling och behandlingsresultat för missbruk/beroende är sannolikt sämre om det också finns en samtidig psykisk sjukdom, och vice versa. Det är därför viktigt att samsjuklighet uppmärksammas och att personer med samsjuklighet får hjälp med båda tillstånden samtidigt. Samsjuklighet får aldrig vara ett skäl till att inte ge vård eller att vård och behandling försenas. Uthållighet och kontinuitet ska prägla vården och insatserna.</a:t>
            </a:r>
            <a:endParaRPr lang="sv-SE" sz="4400" dirty="0">
              <a:latin typeface="+mn-lt"/>
            </a:endParaRPr>
          </a:p>
        </p:txBody>
      </p:sp>
      <p:sp>
        <p:nvSpPr>
          <p:cNvPr id="3" name="Rubrik 2">
            <a:extLst>
              <a:ext uri="{FF2B5EF4-FFF2-40B4-BE49-F238E27FC236}">
                <a16:creationId xmlns:a16="http://schemas.microsoft.com/office/drawing/2014/main" id="{9F51AEF7-0ED2-CDE9-F743-B2D729FFF371}"/>
              </a:ext>
            </a:extLst>
          </p:cNvPr>
          <p:cNvSpPr>
            <a:spLocks noGrp="1"/>
          </p:cNvSpPr>
          <p:nvPr>
            <p:ph type="title"/>
          </p:nvPr>
        </p:nvSpPr>
        <p:spPr>
          <a:xfrm>
            <a:off x="1152939" y="1242509"/>
            <a:ext cx="7744571" cy="851357"/>
          </a:xfrm>
        </p:spPr>
        <p:txBody>
          <a:bodyPr>
            <a:normAutofit fontScale="90000"/>
          </a:bodyPr>
          <a:lstStyle/>
          <a:p>
            <a:pPr algn="l"/>
            <a:r>
              <a:rPr lang="sv-SE" dirty="0">
                <a:latin typeface="Calibri" panose="020F0502020204030204" pitchFamily="34" charset="0"/>
                <a:ea typeface="Calibri" panose="020F0502020204030204" pitchFamily="34" charset="0"/>
              </a:rPr>
              <a:t>5.2 Samsjuklighet psykisk ohälsa och missbruk/beroende </a:t>
            </a:r>
            <a:endParaRPr lang="sv-SE" dirty="0"/>
          </a:p>
        </p:txBody>
      </p:sp>
      <p:sp>
        <p:nvSpPr>
          <p:cNvPr id="4" name="textruta 3">
            <a:extLst>
              <a:ext uri="{FF2B5EF4-FFF2-40B4-BE49-F238E27FC236}">
                <a16:creationId xmlns:a16="http://schemas.microsoft.com/office/drawing/2014/main" id="{CF2BFBD3-D264-AE17-355B-182EB0623428}"/>
              </a:ext>
            </a:extLst>
          </p:cNvPr>
          <p:cNvSpPr txBox="1"/>
          <p:nvPr/>
        </p:nvSpPr>
        <p:spPr>
          <a:xfrm>
            <a:off x="475208" y="342881"/>
            <a:ext cx="2536934" cy="307777"/>
          </a:xfrm>
          <a:prstGeom prst="rect">
            <a:avLst/>
          </a:prstGeom>
          <a:noFill/>
        </p:spPr>
        <p:txBody>
          <a:bodyPr wrap="square" rtlCol="0">
            <a:spAutoFit/>
          </a:bodyPr>
          <a:lstStyle/>
          <a:p>
            <a:r>
              <a:rPr lang="sv-SE" sz="1400" dirty="0"/>
              <a:t>Från ramöverenskommelsen</a:t>
            </a:r>
          </a:p>
        </p:txBody>
      </p:sp>
    </p:spTree>
    <p:extLst>
      <p:ext uri="{BB962C8B-B14F-4D97-AF65-F5344CB8AC3E}">
        <p14:creationId xmlns:p14="http://schemas.microsoft.com/office/powerpoint/2010/main" val="2196928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12B77E15-ABD7-D185-E554-F0B89B42A9CE}"/>
              </a:ext>
            </a:extLst>
          </p:cNvPr>
          <p:cNvSpPr>
            <a:spLocks noGrp="1"/>
          </p:cNvSpPr>
          <p:nvPr>
            <p:ph idx="1"/>
          </p:nvPr>
        </p:nvSpPr>
        <p:spPr>
          <a:xfrm>
            <a:off x="1152938" y="1885205"/>
            <a:ext cx="9034554" cy="4301657"/>
          </a:xfrm>
        </p:spPr>
        <p:txBody>
          <a:bodyPr>
            <a:normAutofit/>
          </a:bodyPr>
          <a:lstStyle/>
          <a:p>
            <a:pPr marL="0" indent="0">
              <a:buNone/>
            </a:pPr>
            <a:r>
              <a:rPr lang="sv-SE" sz="2000" dirty="0"/>
              <a:t>Båda huvudmännen ska sträva efter att minska behovet av placeringar genom att själva tillhandahålla individanpassade vård- och stödinsatser. Innan frågan om placering aktualiseras ska huvudmännen ha kommit fram till att resurser i närmiljön är uttömda och att personens behov inte kan tillgodoses på annat sätt än genom placering. Om en placering bedöms nödvändig ska närhetsprincipen beaktas genom att i första hand undersöka möjligheter till placering inom den egna regionen.</a:t>
            </a:r>
          </a:p>
        </p:txBody>
      </p:sp>
      <p:sp>
        <p:nvSpPr>
          <p:cNvPr id="3" name="Rubrik 2">
            <a:extLst>
              <a:ext uri="{FF2B5EF4-FFF2-40B4-BE49-F238E27FC236}">
                <a16:creationId xmlns:a16="http://schemas.microsoft.com/office/drawing/2014/main" id="{A85CC39D-4D9E-2D90-B7C2-886DBE5EFBE5}"/>
              </a:ext>
            </a:extLst>
          </p:cNvPr>
          <p:cNvSpPr>
            <a:spLocks noGrp="1"/>
          </p:cNvSpPr>
          <p:nvPr>
            <p:ph type="title"/>
          </p:nvPr>
        </p:nvSpPr>
        <p:spPr>
          <a:xfrm>
            <a:off x="1152938" y="844841"/>
            <a:ext cx="7744571" cy="851357"/>
          </a:xfrm>
        </p:spPr>
        <p:txBody>
          <a:bodyPr/>
          <a:lstStyle/>
          <a:p>
            <a:pPr algn="l"/>
            <a:r>
              <a:rPr lang="sv-SE" dirty="0">
                <a:latin typeface="Calibri" panose="020F0502020204030204" pitchFamily="34" charset="0"/>
                <a:cs typeface="Calibri" panose="020F0502020204030204" pitchFamily="34" charset="0"/>
              </a:rPr>
              <a:t>4. Placering utanför hemmet </a:t>
            </a:r>
          </a:p>
        </p:txBody>
      </p:sp>
      <p:sp>
        <p:nvSpPr>
          <p:cNvPr id="4" name="textruta 3">
            <a:extLst>
              <a:ext uri="{FF2B5EF4-FFF2-40B4-BE49-F238E27FC236}">
                <a16:creationId xmlns:a16="http://schemas.microsoft.com/office/drawing/2014/main" id="{00345F96-90BD-29C7-7093-5252B124A867}"/>
              </a:ext>
            </a:extLst>
          </p:cNvPr>
          <p:cNvSpPr txBox="1"/>
          <p:nvPr/>
        </p:nvSpPr>
        <p:spPr>
          <a:xfrm>
            <a:off x="475208" y="342881"/>
            <a:ext cx="2536934" cy="307777"/>
          </a:xfrm>
          <a:prstGeom prst="rect">
            <a:avLst/>
          </a:prstGeom>
          <a:noFill/>
        </p:spPr>
        <p:txBody>
          <a:bodyPr wrap="square" rtlCol="0">
            <a:spAutoFit/>
          </a:bodyPr>
          <a:lstStyle/>
          <a:p>
            <a:r>
              <a:rPr lang="sv-SE" sz="1400" dirty="0"/>
              <a:t>Från ramöverenskommelsen</a:t>
            </a:r>
          </a:p>
        </p:txBody>
      </p:sp>
    </p:spTree>
    <p:extLst>
      <p:ext uri="{BB962C8B-B14F-4D97-AF65-F5344CB8AC3E}">
        <p14:creationId xmlns:p14="http://schemas.microsoft.com/office/powerpoint/2010/main" val="1066246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EF29E6E-E5EB-7868-E1C9-DAB72034A976}"/>
              </a:ext>
            </a:extLst>
          </p:cNvPr>
          <p:cNvSpPr>
            <a:spLocks noGrp="1"/>
          </p:cNvSpPr>
          <p:nvPr>
            <p:ph idx="1"/>
          </p:nvPr>
        </p:nvSpPr>
        <p:spPr>
          <a:xfrm>
            <a:off x="676798" y="1994840"/>
            <a:ext cx="9251576" cy="4301657"/>
          </a:xfrm>
        </p:spPr>
        <p:txBody>
          <a:bodyPr>
            <a:normAutofit/>
          </a:bodyPr>
          <a:lstStyle/>
          <a:p>
            <a:pPr marL="0" indent="0">
              <a:buNone/>
            </a:pPr>
            <a:r>
              <a:rPr lang="sv-SE" sz="2000" dirty="0"/>
              <a:t>Varje huvudman ansvarar för bedömning, utredning, insatser och uppföljning utifrån sitt uppdrag. Båda huvudmännen har rätt att själva utföra insatserna eller träffa avtal med annan part som har kompetens att utföra uppdraget. </a:t>
            </a:r>
          </a:p>
          <a:p>
            <a:pPr marL="0" indent="0">
              <a:buNone/>
            </a:pPr>
            <a:r>
              <a:rPr lang="sv-SE" sz="2000" dirty="0"/>
              <a:t>Ansvar fördelas i enlighet med de principer som anges i avtal om ansvarsfördelning och utveckling avseende hälso- och sjukvården i Skåne. </a:t>
            </a:r>
          </a:p>
          <a:p>
            <a:pPr marL="0" indent="0">
              <a:buNone/>
            </a:pPr>
            <a:r>
              <a:rPr lang="sv-SE" sz="2000" dirty="0"/>
              <a:t>Vid placering av barn är barnens hälsa och skolgång särskilt viktiga faktorer att ta hänsyn till. Socialnämnden har ett övergripande ansvar för barn och unga under placering och ska verka för att placerade barn får den hälso- och sjukvård de behöver, men har inget operativt hälso- och sjukvårdsansvar. Socialnämnden har en skyldighet att minst en gång var sjätte månad överväga om vården fortfarande behövs.</a:t>
            </a:r>
          </a:p>
        </p:txBody>
      </p:sp>
      <p:sp>
        <p:nvSpPr>
          <p:cNvPr id="3" name="Rubrik 2">
            <a:extLst>
              <a:ext uri="{FF2B5EF4-FFF2-40B4-BE49-F238E27FC236}">
                <a16:creationId xmlns:a16="http://schemas.microsoft.com/office/drawing/2014/main" id="{B860929B-10B5-16A1-5281-4178D78F6501}"/>
              </a:ext>
            </a:extLst>
          </p:cNvPr>
          <p:cNvSpPr>
            <a:spLocks noGrp="1"/>
          </p:cNvSpPr>
          <p:nvPr>
            <p:ph type="title"/>
          </p:nvPr>
        </p:nvSpPr>
        <p:spPr>
          <a:xfrm>
            <a:off x="676798" y="734670"/>
            <a:ext cx="9447084" cy="851357"/>
          </a:xfrm>
        </p:spPr>
        <p:txBody>
          <a:bodyPr>
            <a:normAutofit/>
          </a:bodyPr>
          <a:lstStyle/>
          <a:p>
            <a:pPr algn="l"/>
            <a:r>
              <a:rPr lang="sv-SE" dirty="0">
                <a:latin typeface="Calibri" panose="020F0502020204030204" pitchFamily="34" charset="0"/>
                <a:cs typeface="Calibri" panose="020F0502020204030204" pitchFamily="34" charset="0"/>
              </a:rPr>
              <a:t>4.1 Ansvar vid placering utanför hemmet </a:t>
            </a:r>
          </a:p>
        </p:txBody>
      </p:sp>
      <p:sp>
        <p:nvSpPr>
          <p:cNvPr id="4" name="textruta 3">
            <a:extLst>
              <a:ext uri="{FF2B5EF4-FFF2-40B4-BE49-F238E27FC236}">
                <a16:creationId xmlns:a16="http://schemas.microsoft.com/office/drawing/2014/main" id="{2247BA7D-BBA8-0627-AE9B-12AC1FB8A19B}"/>
              </a:ext>
            </a:extLst>
          </p:cNvPr>
          <p:cNvSpPr txBox="1"/>
          <p:nvPr/>
        </p:nvSpPr>
        <p:spPr>
          <a:xfrm>
            <a:off x="475208" y="342881"/>
            <a:ext cx="2536934" cy="307777"/>
          </a:xfrm>
          <a:prstGeom prst="rect">
            <a:avLst/>
          </a:prstGeom>
          <a:noFill/>
        </p:spPr>
        <p:txBody>
          <a:bodyPr wrap="square" rtlCol="0">
            <a:spAutoFit/>
          </a:bodyPr>
          <a:lstStyle/>
          <a:p>
            <a:r>
              <a:rPr lang="sv-SE" sz="1400" dirty="0"/>
              <a:t>Från ramöverenskommelsen</a:t>
            </a:r>
          </a:p>
        </p:txBody>
      </p:sp>
    </p:spTree>
    <p:extLst>
      <p:ext uri="{BB962C8B-B14F-4D97-AF65-F5344CB8AC3E}">
        <p14:creationId xmlns:p14="http://schemas.microsoft.com/office/powerpoint/2010/main" val="1693351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DC5A9C2-EE18-111B-BF30-C23C9A6E30D4}"/>
              </a:ext>
            </a:extLst>
          </p:cNvPr>
          <p:cNvSpPr>
            <a:spLocks noGrp="1"/>
          </p:cNvSpPr>
          <p:nvPr>
            <p:ph idx="1"/>
          </p:nvPr>
        </p:nvSpPr>
        <p:spPr>
          <a:xfrm>
            <a:off x="864571" y="2935244"/>
            <a:ext cx="8905462" cy="2644319"/>
          </a:xfrm>
        </p:spPr>
        <p:txBody>
          <a:bodyPr>
            <a:normAutofit/>
          </a:bodyPr>
          <a:lstStyle/>
          <a:p>
            <a:pPr marL="0" indent="0">
              <a:buNone/>
            </a:pPr>
            <a:r>
              <a:rPr lang="sv-SE" sz="2000" dirty="0"/>
              <a:t>Grundregeln är att kommunen ansvarar för hälso- och sjukvård upp till och med sjuksköterskenivå för sådan vård som bedöms vara på primärvårdsnivå om personen själv eller med hjälp av assistans/ledsagare inte kan ta sig till av Region Skåne finansierad öppenvård. Region Skåne ansvarar för sådan hälso- och sjukvård som bedöms vara på specialistvårdsnivå samt läkarstöd. </a:t>
            </a:r>
          </a:p>
          <a:p>
            <a:pPr marL="0" indent="0">
              <a:buNone/>
            </a:pPr>
            <a:r>
              <a:rPr lang="sv-SE" sz="2000" dirty="0"/>
              <a:t>I Skåne finns en regional </a:t>
            </a:r>
            <a:r>
              <a:rPr lang="sv-SE" sz="2000" dirty="0">
                <a:hlinkClick r:id="rId2"/>
              </a:rPr>
              <a:t>rutin för egenvårdsbedömning </a:t>
            </a:r>
            <a:r>
              <a:rPr lang="sv-SE" sz="2000" dirty="0"/>
              <a:t>som beskriver hur bedömning och beslut avseende egenvård ska ske.</a:t>
            </a:r>
          </a:p>
        </p:txBody>
      </p:sp>
      <p:sp>
        <p:nvSpPr>
          <p:cNvPr id="3" name="Rubrik 2">
            <a:extLst>
              <a:ext uri="{FF2B5EF4-FFF2-40B4-BE49-F238E27FC236}">
                <a16:creationId xmlns:a16="http://schemas.microsoft.com/office/drawing/2014/main" id="{36393CB7-681B-A3B9-FB46-2FC8DBA85120}"/>
              </a:ext>
            </a:extLst>
          </p:cNvPr>
          <p:cNvSpPr>
            <a:spLocks noGrp="1"/>
          </p:cNvSpPr>
          <p:nvPr>
            <p:ph type="title"/>
          </p:nvPr>
        </p:nvSpPr>
        <p:spPr>
          <a:xfrm>
            <a:off x="987828" y="1651299"/>
            <a:ext cx="7744571" cy="851357"/>
          </a:xfrm>
        </p:spPr>
        <p:txBody>
          <a:bodyPr>
            <a:normAutofit fontScale="90000"/>
          </a:bodyPr>
          <a:lstStyle/>
          <a:p>
            <a:pPr algn="l"/>
            <a:r>
              <a:rPr lang="sv-SE" dirty="0">
                <a:latin typeface="Calibri" panose="020F0502020204030204" pitchFamily="34" charset="0"/>
                <a:cs typeface="Calibri" panose="020F0502020204030204" pitchFamily="34" charset="0"/>
              </a:rPr>
              <a:t>Hälso- och sjukvårdsansvar vid placering utanför egna hemmet </a:t>
            </a:r>
          </a:p>
        </p:txBody>
      </p:sp>
      <p:sp>
        <p:nvSpPr>
          <p:cNvPr id="4" name="textruta 3">
            <a:extLst>
              <a:ext uri="{FF2B5EF4-FFF2-40B4-BE49-F238E27FC236}">
                <a16:creationId xmlns:a16="http://schemas.microsoft.com/office/drawing/2014/main" id="{09889EE0-36B6-1CFB-E298-3EB2F5E9A0A2}"/>
              </a:ext>
            </a:extLst>
          </p:cNvPr>
          <p:cNvSpPr txBox="1"/>
          <p:nvPr/>
        </p:nvSpPr>
        <p:spPr>
          <a:xfrm>
            <a:off x="475208" y="342881"/>
            <a:ext cx="2536934" cy="307777"/>
          </a:xfrm>
          <a:prstGeom prst="rect">
            <a:avLst/>
          </a:prstGeom>
          <a:noFill/>
        </p:spPr>
        <p:txBody>
          <a:bodyPr wrap="square" rtlCol="0">
            <a:spAutoFit/>
          </a:bodyPr>
          <a:lstStyle/>
          <a:p>
            <a:r>
              <a:rPr lang="sv-SE" sz="1400" dirty="0"/>
              <a:t>Från ramöverenskommelsen</a:t>
            </a:r>
          </a:p>
        </p:txBody>
      </p:sp>
      <p:sp>
        <p:nvSpPr>
          <p:cNvPr id="5" name="Rubrik 2">
            <a:extLst>
              <a:ext uri="{FF2B5EF4-FFF2-40B4-BE49-F238E27FC236}">
                <a16:creationId xmlns:a16="http://schemas.microsoft.com/office/drawing/2014/main" id="{F78CCAA8-9359-DF0F-5E1F-E022DCA62325}"/>
              </a:ext>
            </a:extLst>
          </p:cNvPr>
          <p:cNvSpPr txBox="1">
            <a:spLocks/>
          </p:cNvSpPr>
          <p:nvPr/>
        </p:nvSpPr>
        <p:spPr>
          <a:xfrm>
            <a:off x="1012376" y="687759"/>
            <a:ext cx="7744571" cy="851357"/>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a:lstStyle>
          <a:p>
            <a:pPr algn="l"/>
            <a:r>
              <a:rPr lang="sv-SE" sz="2400" dirty="0">
                <a:latin typeface="Calibri" panose="020F0502020204030204" pitchFamily="34" charset="0"/>
                <a:cs typeface="Calibri" panose="020F0502020204030204" pitchFamily="34" charset="0"/>
              </a:rPr>
              <a:t>Fortsättning 4.1 Ansvar vid placering utanför hemmet </a:t>
            </a:r>
          </a:p>
        </p:txBody>
      </p:sp>
    </p:spTree>
    <p:extLst>
      <p:ext uri="{BB962C8B-B14F-4D97-AF65-F5344CB8AC3E}">
        <p14:creationId xmlns:p14="http://schemas.microsoft.com/office/powerpoint/2010/main" val="48103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15DB53E-1C5E-7EFF-E8EF-4E0FEC93165A}"/>
              </a:ext>
            </a:extLst>
          </p:cNvPr>
          <p:cNvSpPr>
            <a:spLocks noGrp="1"/>
          </p:cNvSpPr>
          <p:nvPr>
            <p:ph idx="1"/>
          </p:nvPr>
        </p:nvSpPr>
        <p:spPr>
          <a:xfrm>
            <a:off x="572025" y="2532925"/>
            <a:ext cx="9056069" cy="3612021"/>
          </a:xfrm>
        </p:spPr>
        <p:txBody>
          <a:bodyPr>
            <a:normAutofit fontScale="70000" lnSpcReduction="20000"/>
          </a:bodyPr>
          <a:lstStyle/>
          <a:p>
            <a:pPr marL="0" indent="0">
              <a:buNone/>
            </a:pPr>
            <a:r>
              <a:rPr lang="sv-SE" dirty="0"/>
              <a:t>Särskilda boendeformer och bostäder med särskild service enligt </a:t>
            </a:r>
            <a:r>
              <a:rPr lang="sv-SE" dirty="0" err="1"/>
              <a:t>SoL</a:t>
            </a:r>
            <a:r>
              <a:rPr lang="sv-SE" dirty="0"/>
              <a:t> och LSS där kommunen inte har hälso- och sjukvårdsansvar; </a:t>
            </a:r>
          </a:p>
          <a:p>
            <a:pPr marL="0" indent="0">
              <a:buNone/>
            </a:pPr>
            <a:r>
              <a:rPr lang="sv-SE" dirty="0"/>
              <a:t>a. Hem för vård eller boende, HVB (6 kap resp. 7 kap1 § 1st 1. </a:t>
            </a:r>
            <a:r>
              <a:rPr lang="sv-SE" dirty="0" err="1"/>
              <a:t>SoL</a:t>
            </a:r>
            <a:r>
              <a:rPr lang="sv-SE" dirty="0"/>
              <a:t>) är inte en sådan särskild boendeform som avses i 18 § HSL. Kommunen har inte hälso- och sjukvårdsansvaret för den som vistas där.</a:t>
            </a:r>
          </a:p>
          <a:p>
            <a:pPr marL="0" indent="0">
              <a:buNone/>
            </a:pPr>
            <a:r>
              <a:rPr lang="sv-SE" dirty="0"/>
              <a:t>b. Korttidsvistelse där insatsen ges med stöd av 4 kap 1 § </a:t>
            </a:r>
            <a:r>
              <a:rPr lang="sv-SE" dirty="0" err="1"/>
              <a:t>SoL</a:t>
            </a:r>
            <a:r>
              <a:rPr lang="sv-SE" dirty="0"/>
              <a:t>, där kommunen köper platser från enskild verksamhet som har tillstånd enligt 7 kap 1§ 1 </a:t>
            </a:r>
            <a:r>
              <a:rPr lang="sv-SE" dirty="0" err="1"/>
              <a:t>st</a:t>
            </a:r>
            <a:r>
              <a:rPr lang="sv-SE" dirty="0"/>
              <a:t> 3 </a:t>
            </a:r>
            <a:r>
              <a:rPr lang="sv-SE" dirty="0" err="1"/>
              <a:t>SoL</a:t>
            </a:r>
            <a:r>
              <a:rPr lang="sv-SE" dirty="0"/>
              <a:t> (hem för viss annan heldygnsvård). Kommunen har inte hälso- och sjukvårdsansvaret för den som vistas där. </a:t>
            </a:r>
          </a:p>
          <a:p>
            <a:pPr marL="0" indent="0">
              <a:buNone/>
            </a:pPr>
            <a:r>
              <a:rPr lang="sv-SE" dirty="0"/>
              <a:t>c. Korttidsvistelse för LSS personkrets där insatsen ges med stöd av 9 § 6. LSS. Kommunen har inte hälso- och sjukvårdsansvar enligt 18 § HSL för dessa verksamheter. Detta gäller oavsett om korttidshemmet drivs av kommun eller enskild. (Enligt SKL PM 2003-07-08) </a:t>
            </a:r>
          </a:p>
          <a:p>
            <a:pPr marL="0" indent="0">
              <a:buNone/>
            </a:pPr>
            <a:r>
              <a:rPr lang="sv-SE" dirty="0"/>
              <a:t>d. Jourhem och familjehem samt Stödboende för barn och unga 16–20 år</a:t>
            </a:r>
          </a:p>
        </p:txBody>
      </p:sp>
      <p:sp>
        <p:nvSpPr>
          <p:cNvPr id="3" name="Rubrik 2">
            <a:extLst>
              <a:ext uri="{FF2B5EF4-FFF2-40B4-BE49-F238E27FC236}">
                <a16:creationId xmlns:a16="http://schemas.microsoft.com/office/drawing/2014/main" id="{0CE0C90E-D08F-51A0-0B09-3B9559A8D077}"/>
              </a:ext>
            </a:extLst>
          </p:cNvPr>
          <p:cNvSpPr>
            <a:spLocks noGrp="1"/>
          </p:cNvSpPr>
          <p:nvPr>
            <p:ph type="title"/>
          </p:nvPr>
        </p:nvSpPr>
        <p:spPr>
          <a:xfrm>
            <a:off x="932477" y="1405910"/>
            <a:ext cx="7744571" cy="851357"/>
          </a:xfrm>
        </p:spPr>
        <p:txBody>
          <a:bodyPr/>
          <a:lstStyle/>
          <a:p>
            <a:pPr algn="l"/>
            <a:r>
              <a:rPr lang="sv-SE" dirty="0">
                <a:latin typeface="Calibri" panose="020F0502020204030204" pitchFamily="34" charset="0"/>
                <a:cs typeface="Calibri" panose="020F0502020204030204" pitchFamily="34" charset="0"/>
              </a:rPr>
              <a:t>Undantag från grundregeln; </a:t>
            </a:r>
          </a:p>
        </p:txBody>
      </p:sp>
      <p:sp>
        <p:nvSpPr>
          <p:cNvPr id="6" name="textruta 5">
            <a:extLst>
              <a:ext uri="{FF2B5EF4-FFF2-40B4-BE49-F238E27FC236}">
                <a16:creationId xmlns:a16="http://schemas.microsoft.com/office/drawing/2014/main" id="{EB2778D0-0B08-88D9-6716-4BB9F9B6E541}"/>
              </a:ext>
            </a:extLst>
          </p:cNvPr>
          <p:cNvSpPr txBox="1"/>
          <p:nvPr/>
        </p:nvSpPr>
        <p:spPr>
          <a:xfrm>
            <a:off x="475208" y="342881"/>
            <a:ext cx="2536934" cy="307777"/>
          </a:xfrm>
          <a:prstGeom prst="rect">
            <a:avLst/>
          </a:prstGeom>
          <a:noFill/>
        </p:spPr>
        <p:txBody>
          <a:bodyPr wrap="square" rtlCol="0">
            <a:spAutoFit/>
          </a:bodyPr>
          <a:lstStyle/>
          <a:p>
            <a:r>
              <a:rPr lang="sv-SE" sz="1400" dirty="0"/>
              <a:t>Från ramöverenskommelsen</a:t>
            </a:r>
          </a:p>
        </p:txBody>
      </p:sp>
      <p:sp>
        <p:nvSpPr>
          <p:cNvPr id="7" name="Rubrik 2">
            <a:extLst>
              <a:ext uri="{FF2B5EF4-FFF2-40B4-BE49-F238E27FC236}">
                <a16:creationId xmlns:a16="http://schemas.microsoft.com/office/drawing/2014/main" id="{18BB43CE-585A-514D-4D6B-AF47F6A508A9}"/>
              </a:ext>
            </a:extLst>
          </p:cNvPr>
          <p:cNvSpPr txBox="1">
            <a:spLocks/>
          </p:cNvSpPr>
          <p:nvPr/>
        </p:nvSpPr>
        <p:spPr>
          <a:xfrm>
            <a:off x="932477" y="650658"/>
            <a:ext cx="7744571" cy="851357"/>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a:lstStyle>
          <a:p>
            <a:pPr algn="l"/>
            <a:r>
              <a:rPr lang="sv-SE" sz="2400" dirty="0">
                <a:latin typeface="Calibri" panose="020F0502020204030204" pitchFamily="34" charset="0"/>
                <a:cs typeface="Calibri" panose="020F0502020204030204" pitchFamily="34" charset="0"/>
              </a:rPr>
              <a:t>Fortsättning 4.1 Ansvar vid placering utanför hemmet </a:t>
            </a:r>
          </a:p>
        </p:txBody>
      </p:sp>
    </p:spTree>
    <p:extLst>
      <p:ext uri="{BB962C8B-B14F-4D97-AF65-F5344CB8AC3E}">
        <p14:creationId xmlns:p14="http://schemas.microsoft.com/office/powerpoint/2010/main" val="2622403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64D418E-1143-0A64-2923-158D8F2CD418}"/>
              </a:ext>
            </a:extLst>
          </p:cNvPr>
          <p:cNvSpPr>
            <a:spLocks noGrp="1"/>
          </p:cNvSpPr>
          <p:nvPr>
            <p:ph idx="1"/>
          </p:nvPr>
        </p:nvSpPr>
        <p:spPr>
          <a:xfrm>
            <a:off x="808694" y="2200091"/>
            <a:ext cx="9378797" cy="4301657"/>
          </a:xfrm>
        </p:spPr>
        <p:txBody>
          <a:bodyPr>
            <a:normAutofit/>
          </a:bodyPr>
          <a:lstStyle/>
          <a:p>
            <a:pPr marL="0" indent="0">
              <a:buNone/>
            </a:pPr>
            <a:r>
              <a:rPr lang="sv-SE" sz="2000" dirty="0"/>
              <a:t>Om personen i samband med placering utanför hemmet behöver insatser från både region och kommun i form av hälso- och sjukvård eller socialtjänst, ska en samordnad individuell planering, SIP, genomföras med medverkan av representanter för de enheter som ansvarar för insatserna där ansvarsfördelningen tydliggörs och där individen deltar. </a:t>
            </a:r>
          </a:p>
          <a:p>
            <a:pPr marL="0" indent="0">
              <a:buNone/>
            </a:pPr>
            <a:r>
              <a:rPr lang="sv-SE" sz="2000" dirty="0"/>
              <a:t>Vid placering ska särskilt beskrivas: </a:t>
            </a:r>
          </a:p>
          <a:p>
            <a:pPr>
              <a:buFontTx/>
              <a:buChar char="-"/>
            </a:pPr>
            <a:r>
              <a:rPr lang="sv-SE" sz="2000" dirty="0"/>
              <a:t>målsättning med placeringen </a:t>
            </a:r>
          </a:p>
          <a:p>
            <a:pPr>
              <a:buFontTx/>
              <a:buChar char="-"/>
            </a:pPr>
            <a:r>
              <a:rPr lang="sv-SE" sz="2000" dirty="0"/>
              <a:t>individens behov och inställning </a:t>
            </a:r>
          </a:p>
          <a:p>
            <a:pPr>
              <a:buFontTx/>
              <a:buChar char="-"/>
            </a:pPr>
            <a:r>
              <a:rPr lang="sv-SE" sz="2000" dirty="0"/>
              <a:t>respektive huvudmans och parts ansvar för de vård- och stödinsatser som ska utföras </a:t>
            </a:r>
          </a:p>
          <a:p>
            <a:pPr>
              <a:buFontTx/>
              <a:buChar char="-"/>
            </a:pPr>
            <a:r>
              <a:rPr lang="sv-SE" sz="2000" dirty="0"/>
              <a:t>om huvudmännen själva utför insatsen eller om de utförs av annan part </a:t>
            </a:r>
          </a:p>
          <a:p>
            <a:pPr>
              <a:buFontTx/>
              <a:buChar char="-"/>
            </a:pPr>
            <a:r>
              <a:rPr lang="sv-SE" sz="2000" dirty="0"/>
              <a:t>hur skola/sysselsättning tillgodoses</a:t>
            </a:r>
          </a:p>
        </p:txBody>
      </p:sp>
      <p:sp>
        <p:nvSpPr>
          <p:cNvPr id="3" name="Rubrik 2">
            <a:extLst>
              <a:ext uri="{FF2B5EF4-FFF2-40B4-BE49-F238E27FC236}">
                <a16:creationId xmlns:a16="http://schemas.microsoft.com/office/drawing/2014/main" id="{A992DDA7-7B51-19CE-0BFA-CE62E20716A0}"/>
              </a:ext>
            </a:extLst>
          </p:cNvPr>
          <p:cNvSpPr>
            <a:spLocks noGrp="1"/>
          </p:cNvSpPr>
          <p:nvPr>
            <p:ph type="title"/>
          </p:nvPr>
        </p:nvSpPr>
        <p:spPr>
          <a:xfrm>
            <a:off x="808695" y="1096245"/>
            <a:ext cx="8787127" cy="851357"/>
          </a:xfrm>
        </p:spPr>
        <p:txBody>
          <a:bodyPr>
            <a:normAutofit fontScale="90000"/>
          </a:bodyPr>
          <a:lstStyle/>
          <a:p>
            <a:pPr algn="l"/>
            <a:r>
              <a:rPr lang="sv-SE" dirty="0">
                <a:latin typeface="Calibri" panose="020F0502020204030204" pitchFamily="34" charset="0"/>
                <a:cs typeface="Calibri" panose="020F0502020204030204" pitchFamily="34" charset="0"/>
              </a:rPr>
              <a:t>4.2 Gemensam planering i samband med placering utanför hemmet </a:t>
            </a:r>
          </a:p>
        </p:txBody>
      </p:sp>
      <p:sp>
        <p:nvSpPr>
          <p:cNvPr id="4" name="textruta 3">
            <a:extLst>
              <a:ext uri="{FF2B5EF4-FFF2-40B4-BE49-F238E27FC236}">
                <a16:creationId xmlns:a16="http://schemas.microsoft.com/office/drawing/2014/main" id="{C7A84B1B-4358-01FD-3B95-C5F15C063A87}"/>
              </a:ext>
            </a:extLst>
          </p:cNvPr>
          <p:cNvSpPr txBox="1"/>
          <p:nvPr/>
        </p:nvSpPr>
        <p:spPr>
          <a:xfrm>
            <a:off x="475208" y="342881"/>
            <a:ext cx="2536934" cy="307777"/>
          </a:xfrm>
          <a:prstGeom prst="rect">
            <a:avLst/>
          </a:prstGeom>
          <a:noFill/>
        </p:spPr>
        <p:txBody>
          <a:bodyPr wrap="square" rtlCol="0">
            <a:spAutoFit/>
          </a:bodyPr>
          <a:lstStyle/>
          <a:p>
            <a:r>
              <a:rPr lang="sv-SE" sz="1400" dirty="0"/>
              <a:t>Från ramöverenskommelsen</a:t>
            </a:r>
          </a:p>
        </p:txBody>
      </p:sp>
    </p:spTree>
    <p:extLst>
      <p:ext uri="{BB962C8B-B14F-4D97-AF65-F5344CB8AC3E}">
        <p14:creationId xmlns:p14="http://schemas.microsoft.com/office/powerpoint/2010/main" val="2995266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1078D60-AE91-AF36-8599-6620C036DE41}"/>
              </a:ext>
            </a:extLst>
          </p:cNvPr>
          <p:cNvSpPr>
            <a:spLocks noGrp="1"/>
          </p:cNvSpPr>
          <p:nvPr>
            <p:ph idx="1"/>
          </p:nvPr>
        </p:nvSpPr>
        <p:spPr>
          <a:xfrm>
            <a:off x="1314302" y="3022769"/>
            <a:ext cx="7744571" cy="2227093"/>
          </a:xfrm>
        </p:spPr>
        <p:txBody>
          <a:bodyPr>
            <a:normAutofit/>
          </a:bodyPr>
          <a:lstStyle/>
          <a:p>
            <a:pPr marL="0" indent="0">
              <a:buNone/>
            </a:pPr>
            <a:r>
              <a:rPr lang="sv-SE" sz="2000" dirty="0"/>
              <a:t>Huvudregeln är att varje huvudman ansvarar för de kostnader som kan knytas till var och ens ansvar för vård, stöd och insatser, oavsett om insatserna utförs av huvudmannen eller om avtal med annan part upprättats. Ansvar för kostnaderna fördelas i enlighet med de principer som anges i avtal om ansvarsfördelning och utveckling avseende hälso- och sjukvården i Skåne. </a:t>
            </a:r>
          </a:p>
        </p:txBody>
      </p:sp>
      <p:sp>
        <p:nvSpPr>
          <p:cNvPr id="3" name="Rubrik 2">
            <a:extLst>
              <a:ext uri="{FF2B5EF4-FFF2-40B4-BE49-F238E27FC236}">
                <a16:creationId xmlns:a16="http://schemas.microsoft.com/office/drawing/2014/main" id="{CB5958ED-30A5-0F7A-D6CA-5CEE8E88F37F}"/>
              </a:ext>
            </a:extLst>
          </p:cNvPr>
          <p:cNvSpPr>
            <a:spLocks noGrp="1"/>
          </p:cNvSpPr>
          <p:nvPr>
            <p:ph type="title"/>
          </p:nvPr>
        </p:nvSpPr>
        <p:spPr>
          <a:xfrm>
            <a:off x="1152939" y="989705"/>
            <a:ext cx="9131372" cy="1731980"/>
          </a:xfrm>
        </p:spPr>
        <p:txBody>
          <a:bodyPr>
            <a:normAutofit fontScale="90000"/>
          </a:bodyPr>
          <a:lstStyle/>
          <a:p>
            <a:pPr algn="l"/>
            <a:r>
              <a:rPr lang="sv-SE" dirty="0">
                <a:latin typeface="Calibri" panose="020F0502020204030204" pitchFamily="34" charset="0"/>
                <a:cs typeface="Calibri" panose="020F0502020204030204" pitchFamily="34" charset="0"/>
              </a:rPr>
              <a:t>4.3 Överenskommelse om kostnadsansvar vid placering utanför hemmet </a:t>
            </a:r>
          </a:p>
        </p:txBody>
      </p:sp>
      <p:sp>
        <p:nvSpPr>
          <p:cNvPr id="4" name="textruta 3">
            <a:extLst>
              <a:ext uri="{FF2B5EF4-FFF2-40B4-BE49-F238E27FC236}">
                <a16:creationId xmlns:a16="http://schemas.microsoft.com/office/drawing/2014/main" id="{A8C7E1C4-2694-41AC-3662-BFFE47EA3C95}"/>
              </a:ext>
            </a:extLst>
          </p:cNvPr>
          <p:cNvSpPr txBox="1"/>
          <p:nvPr/>
        </p:nvSpPr>
        <p:spPr>
          <a:xfrm>
            <a:off x="475208" y="342881"/>
            <a:ext cx="2536934" cy="307777"/>
          </a:xfrm>
          <a:prstGeom prst="rect">
            <a:avLst/>
          </a:prstGeom>
          <a:noFill/>
        </p:spPr>
        <p:txBody>
          <a:bodyPr wrap="square" rtlCol="0">
            <a:spAutoFit/>
          </a:bodyPr>
          <a:lstStyle/>
          <a:p>
            <a:r>
              <a:rPr lang="sv-SE" sz="1400" dirty="0"/>
              <a:t>Från ramöverenskommelsen</a:t>
            </a:r>
          </a:p>
        </p:txBody>
      </p:sp>
    </p:spTree>
    <p:extLst>
      <p:ext uri="{BB962C8B-B14F-4D97-AF65-F5344CB8AC3E}">
        <p14:creationId xmlns:p14="http://schemas.microsoft.com/office/powerpoint/2010/main" val="2099762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10CD1A48-C50C-1E05-1ACA-C09BB4DF7DAD}"/>
              </a:ext>
            </a:extLst>
          </p:cNvPr>
          <p:cNvSpPr>
            <a:spLocks noGrp="1"/>
          </p:cNvSpPr>
          <p:nvPr>
            <p:ph idx="1"/>
          </p:nvPr>
        </p:nvSpPr>
        <p:spPr>
          <a:xfrm>
            <a:off x="1200143" y="2110878"/>
            <a:ext cx="7744571" cy="2940518"/>
          </a:xfrm>
        </p:spPr>
        <p:txBody>
          <a:bodyPr>
            <a:normAutofit/>
          </a:bodyPr>
          <a:lstStyle/>
          <a:p>
            <a:pPr marL="0" indent="0">
              <a:buNone/>
            </a:pPr>
            <a:r>
              <a:rPr lang="sv-SE" sz="2000" dirty="0"/>
              <a:t>Kostnadsfördelningen sker mellan huvudmännen och ska vara klarlagd innan placering sker utanför hemmet. Diskussioner om kostnadsfördelning ska inte ske vid möte där den berörda personen medverkar. Ingen part kan i efterhand åberopa kostnadstäckning om inte detta ansvar klart framgår av skriftlig kostnadsfördelning. Undantaget är då placeringar sker akut. Då bör kostnadsfördelningen vara klarlagd senast fem dagar efter placeringen. Kostnaden för akutplaceringen ligger kvar på placerande huvudman till dess att ansvars- och kostnadsfördelning fastställts. </a:t>
            </a:r>
          </a:p>
        </p:txBody>
      </p:sp>
      <p:sp>
        <p:nvSpPr>
          <p:cNvPr id="4" name="textruta 3">
            <a:extLst>
              <a:ext uri="{FF2B5EF4-FFF2-40B4-BE49-F238E27FC236}">
                <a16:creationId xmlns:a16="http://schemas.microsoft.com/office/drawing/2014/main" id="{8996CE36-E429-85BC-5CAF-8558E390A413}"/>
              </a:ext>
            </a:extLst>
          </p:cNvPr>
          <p:cNvSpPr txBox="1"/>
          <p:nvPr/>
        </p:nvSpPr>
        <p:spPr>
          <a:xfrm>
            <a:off x="475208" y="342881"/>
            <a:ext cx="2536934" cy="307777"/>
          </a:xfrm>
          <a:prstGeom prst="rect">
            <a:avLst/>
          </a:prstGeom>
          <a:noFill/>
        </p:spPr>
        <p:txBody>
          <a:bodyPr wrap="square" rtlCol="0">
            <a:spAutoFit/>
          </a:bodyPr>
          <a:lstStyle/>
          <a:p>
            <a:r>
              <a:rPr lang="sv-SE" sz="1400" dirty="0"/>
              <a:t>Från ramöverenskommelsen</a:t>
            </a:r>
          </a:p>
        </p:txBody>
      </p:sp>
      <p:sp>
        <p:nvSpPr>
          <p:cNvPr id="5" name="textruta 4">
            <a:extLst>
              <a:ext uri="{FF2B5EF4-FFF2-40B4-BE49-F238E27FC236}">
                <a16:creationId xmlns:a16="http://schemas.microsoft.com/office/drawing/2014/main" id="{1E28E892-2DB8-B0B0-FD8F-7545D0AB7C89}"/>
              </a:ext>
            </a:extLst>
          </p:cNvPr>
          <p:cNvSpPr txBox="1"/>
          <p:nvPr/>
        </p:nvSpPr>
        <p:spPr>
          <a:xfrm>
            <a:off x="1152938" y="834501"/>
            <a:ext cx="7838983" cy="830997"/>
          </a:xfrm>
          <a:prstGeom prst="rect">
            <a:avLst/>
          </a:prstGeom>
          <a:noFill/>
        </p:spPr>
        <p:txBody>
          <a:bodyPr wrap="square" rtlCol="0">
            <a:spAutoFit/>
          </a:bodyPr>
          <a:lstStyle/>
          <a:p>
            <a:r>
              <a:rPr lang="sv-SE" sz="2400" dirty="0">
                <a:latin typeface="Calibri" panose="020F0502020204030204" pitchFamily="34" charset="0"/>
                <a:cs typeface="Calibri" panose="020F0502020204030204" pitchFamily="34" charset="0"/>
              </a:rPr>
              <a:t>Fortsättning 4.3 Överenskommelse om kostnadsansvar vid placering utanför hemmet</a:t>
            </a:r>
          </a:p>
        </p:txBody>
      </p:sp>
    </p:spTree>
    <p:extLst>
      <p:ext uri="{BB962C8B-B14F-4D97-AF65-F5344CB8AC3E}">
        <p14:creationId xmlns:p14="http://schemas.microsoft.com/office/powerpoint/2010/main" val="278663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87A929-4AC6-5948-FBD7-7E3E66095BEB}"/>
              </a:ext>
            </a:extLst>
          </p:cNvPr>
          <p:cNvSpPr>
            <a:spLocks noGrp="1"/>
          </p:cNvSpPr>
          <p:nvPr>
            <p:ph type="title"/>
          </p:nvPr>
        </p:nvSpPr>
        <p:spPr>
          <a:xfrm>
            <a:off x="947119" y="543206"/>
            <a:ext cx="6143046" cy="1325563"/>
          </a:xfrm>
        </p:spPr>
        <p:txBody>
          <a:bodyPr/>
          <a:lstStyle/>
          <a:p>
            <a:pPr algn="l"/>
            <a:r>
              <a:rPr lang="sv-SE" dirty="0">
                <a:latin typeface="Calibri" panose="020F0502020204030204" pitchFamily="34" charset="0"/>
                <a:cs typeface="Calibri" panose="020F0502020204030204" pitchFamily="34" charset="0"/>
              </a:rPr>
              <a:t>Deltagare </a:t>
            </a:r>
          </a:p>
        </p:txBody>
      </p:sp>
      <p:sp>
        <p:nvSpPr>
          <p:cNvPr id="3" name="Platshållare för innehåll 2">
            <a:extLst>
              <a:ext uri="{FF2B5EF4-FFF2-40B4-BE49-F238E27FC236}">
                <a16:creationId xmlns:a16="http://schemas.microsoft.com/office/drawing/2014/main" id="{6A8B7A58-1813-155C-7D6B-7C9E63D98F01}"/>
              </a:ext>
            </a:extLst>
          </p:cNvPr>
          <p:cNvSpPr>
            <a:spLocks noGrp="1"/>
          </p:cNvSpPr>
          <p:nvPr>
            <p:ph idx="1"/>
          </p:nvPr>
        </p:nvSpPr>
        <p:spPr>
          <a:xfrm>
            <a:off x="838201" y="1998365"/>
            <a:ext cx="8552290" cy="2861269"/>
          </a:xfrm>
        </p:spPr>
        <p:txBody>
          <a:bodyPr>
            <a:normAutofit/>
          </a:bodyPr>
          <a:lstStyle/>
          <a:p>
            <a:pPr marL="457200" indent="-457200" algn="l">
              <a:buFont typeface="Arial" panose="020B0604020202020204" pitchFamily="34" charset="0"/>
              <a:buChar char="•"/>
            </a:pPr>
            <a:r>
              <a:rPr lang="sv-SE" sz="2200" b="0" i="0" dirty="0">
                <a:solidFill>
                  <a:srgbClr val="242424"/>
                </a:solidFill>
                <a:effectLst/>
              </a:rPr>
              <a:t>100 deltagare</a:t>
            </a:r>
          </a:p>
          <a:p>
            <a:pPr marL="457200" indent="-457200" algn="l">
              <a:buFont typeface="Arial" panose="020B0604020202020204" pitchFamily="34" charset="0"/>
              <a:buChar char="•"/>
            </a:pPr>
            <a:r>
              <a:rPr lang="sv-SE" sz="2200" dirty="0">
                <a:solidFill>
                  <a:srgbClr val="242424"/>
                </a:solidFill>
              </a:rPr>
              <a:t>25 av 33 kommuner fanns representerade</a:t>
            </a:r>
          </a:p>
          <a:p>
            <a:pPr marL="457200" indent="-457200" algn="l">
              <a:buFont typeface="Arial" panose="020B0604020202020204" pitchFamily="34" charset="0"/>
              <a:buChar char="•"/>
            </a:pPr>
            <a:r>
              <a:rPr lang="sv-SE" sz="2200" dirty="0">
                <a:solidFill>
                  <a:srgbClr val="242424"/>
                </a:solidFill>
              </a:rPr>
              <a:t>Regionala verksamheter; öppenvårdspsykiatri, beroendemottagningar, vuxenpsykiatrin, LARO, Mariamottagningar, rättspsykiatrin och Barn och ungdomspsykiatrin. </a:t>
            </a:r>
          </a:p>
          <a:p>
            <a:pPr marL="457200" indent="-457200" algn="l">
              <a:buFont typeface="Arial" panose="020B0604020202020204" pitchFamily="34" charset="0"/>
              <a:buChar char="•"/>
            </a:pPr>
            <a:r>
              <a:rPr lang="sv-SE" sz="2200" dirty="0">
                <a:solidFill>
                  <a:srgbClr val="242424"/>
                </a:solidFill>
              </a:rPr>
              <a:t>Länsstyrelsen i Skåne </a:t>
            </a:r>
            <a:endParaRPr lang="sv-SE" sz="2200" dirty="0"/>
          </a:p>
        </p:txBody>
      </p:sp>
      <p:pic>
        <p:nvPicPr>
          <p:cNvPr id="5" name="Bildobjekt 4">
            <a:extLst>
              <a:ext uri="{FF2B5EF4-FFF2-40B4-BE49-F238E27FC236}">
                <a16:creationId xmlns:a16="http://schemas.microsoft.com/office/drawing/2014/main" id="{EB459244-158D-0140-8DEC-EE07DB3C13E9}"/>
              </a:ext>
            </a:extLst>
          </p:cNvPr>
          <p:cNvPicPr>
            <a:picLocks noChangeAspect="1"/>
          </p:cNvPicPr>
          <p:nvPr/>
        </p:nvPicPr>
        <p:blipFill>
          <a:blip r:embed="rId2"/>
          <a:stretch>
            <a:fillRect/>
          </a:stretch>
        </p:blipFill>
        <p:spPr>
          <a:xfrm>
            <a:off x="6060406" y="5353567"/>
            <a:ext cx="868682" cy="865634"/>
          </a:xfrm>
          <a:prstGeom prst="rect">
            <a:avLst/>
          </a:prstGeom>
        </p:spPr>
      </p:pic>
      <p:pic>
        <p:nvPicPr>
          <p:cNvPr id="6" name="Bildobjekt 5">
            <a:extLst>
              <a:ext uri="{FF2B5EF4-FFF2-40B4-BE49-F238E27FC236}">
                <a16:creationId xmlns:a16="http://schemas.microsoft.com/office/drawing/2014/main" id="{ABB2D6C9-7668-57E4-4A9B-FF0F3ABEA6B3}"/>
              </a:ext>
            </a:extLst>
          </p:cNvPr>
          <p:cNvPicPr>
            <a:picLocks noChangeAspect="1"/>
          </p:cNvPicPr>
          <p:nvPr/>
        </p:nvPicPr>
        <p:blipFill>
          <a:blip r:embed="rId2"/>
          <a:stretch>
            <a:fillRect/>
          </a:stretch>
        </p:blipFill>
        <p:spPr>
          <a:xfrm>
            <a:off x="7124783" y="4689138"/>
            <a:ext cx="868682" cy="865634"/>
          </a:xfrm>
          <a:prstGeom prst="rect">
            <a:avLst/>
          </a:prstGeom>
        </p:spPr>
      </p:pic>
      <p:pic>
        <p:nvPicPr>
          <p:cNvPr id="7" name="Bildobjekt 6">
            <a:extLst>
              <a:ext uri="{FF2B5EF4-FFF2-40B4-BE49-F238E27FC236}">
                <a16:creationId xmlns:a16="http://schemas.microsoft.com/office/drawing/2014/main" id="{BE42B552-ADEC-FB59-0FAA-F3EE92E27E32}"/>
              </a:ext>
            </a:extLst>
          </p:cNvPr>
          <p:cNvPicPr>
            <a:picLocks noChangeAspect="1"/>
          </p:cNvPicPr>
          <p:nvPr/>
        </p:nvPicPr>
        <p:blipFill>
          <a:blip r:embed="rId2"/>
          <a:stretch>
            <a:fillRect/>
          </a:stretch>
        </p:blipFill>
        <p:spPr>
          <a:xfrm>
            <a:off x="6886137" y="5847500"/>
            <a:ext cx="868682" cy="865634"/>
          </a:xfrm>
          <a:prstGeom prst="rect">
            <a:avLst/>
          </a:prstGeom>
        </p:spPr>
      </p:pic>
      <p:pic>
        <p:nvPicPr>
          <p:cNvPr id="8" name="Bildobjekt 7">
            <a:extLst>
              <a:ext uri="{FF2B5EF4-FFF2-40B4-BE49-F238E27FC236}">
                <a16:creationId xmlns:a16="http://schemas.microsoft.com/office/drawing/2014/main" id="{DC9FAF11-F722-1D3B-A5D0-CAA235FF3BFD}"/>
              </a:ext>
            </a:extLst>
          </p:cNvPr>
          <p:cNvPicPr>
            <a:picLocks noChangeAspect="1"/>
          </p:cNvPicPr>
          <p:nvPr/>
        </p:nvPicPr>
        <p:blipFill>
          <a:blip r:embed="rId2"/>
          <a:stretch>
            <a:fillRect/>
          </a:stretch>
        </p:blipFill>
        <p:spPr>
          <a:xfrm>
            <a:off x="8266538" y="5042056"/>
            <a:ext cx="868682" cy="865634"/>
          </a:xfrm>
          <a:prstGeom prst="rect">
            <a:avLst/>
          </a:prstGeom>
        </p:spPr>
      </p:pic>
      <p:pic>
        <p:nvPicPr>
          <p:cNvPr id="9" name="Bildobjekt 8">
            <a:extLst>
              <a:ext uri="{FF2B5EF4-FFF2-40B4-BE49-F238E27FC236}">
                <a16:creationId xmlns:a16="http://schemas.microsoft.com/office/drawing/2014/main" id="{28D03D78-B7EC-610B-513F-10C162423B09}"/>
              </a:ext>
            </a:extLst>
          </p:cNvPr>
          <p:cNvPicPr>
            <a:picLocks noChangeAspect="1"/>
          </p:cNvPicPr>
          <p:nvPr/>
        </p:nvPicPr>
        <p:blipFill>
          <a:blip r:embed="rId2"/>
          <a:stretch>
            <a:fillRect/>
          </a:stretch>
        </p:blipFill>
        <p:spPr>
          <a:xfrm>
            <a:off x="5114346" y="5992366"/>
            <a:ext cx="868682" cy="865634"/>
          </a:xfrm>
          <a:prstGeom prst="rect">
            <a:avLst/>
          </a:prstGeom>
        </p:spPr>
      </p:pic>
      <p:pic>
        <p:nvPicPr>
          <p:cNvPr id="10" name="Bildobjekt 9">
            <a:extLst>
              <a:ext uri="{FF2B5EF4-FFF2-40B4-BE49-F238E27FC236}">
                <a16:creationId xmlns:a16="http://schemas.microsoft.com/office/drawing/2014/main" id="{E05248AD-E1BA-118F-CCBA-EE9E8378519B}"/>
              </a:ext>
            </a:extLst>
          </p:cNvPr>
          <p:cNvPicPr>
            <a:picLocks noChangeAspect="1"/>
          </p:cNvPicPr>
          <p:nvPr/>
        </p:nvPicPr>
        <p:blipFill>
          <a:blip r:embed="rId2"/>
          <a:stretch>
            <a:fillRect/>
          </a:stretch>
        </p:blipFill>
        <p:spPr>
          <a:xfrm>
            <a:off x="9073644" y="5733465"/>
            <a:ext cx="868682" cy="865634"/>
          </a:xfrm>
          <a:prstGeom prst="rect">
            <a:avLst/>
          </a:prstGeom>
        </p:spPr>
      </p:pic>
      <p:pic>
        <p:nvPicPr>
          <p:cNvPr id="11" name="Bildobjekt 10">
            <a:extLst>
              <a:ext uri="{FF2B5EF4-FFF2-40B4-BE49-F238E27FC236}">
                <a16:creationId xmlns:a16="http://schemas.microsoft.com/office/drawing/2014/main" id="{12D43A8A-2E71-64DD-F9F2-9A2DF71E697F}"/>
              </a:ext>
            </a:extLst>
          </p:cNvPr>
          <p:cNvPicPr>
            <a:picLocks noChangeAspect="1"/>
          </p:cNvPicPr>
          <p:nvPr/>
        </p:nvPicPr>
        <p:blipFill>
          <a:blip r:embed="rId2"/>
          <a:stretch>
            <a:fillRect/>
          </a:stretch>
        </p:blipFill>
        <p:spPr>
          <a:xfrm>
            <a:off x="8956150" y="4123596"/>
            <a:ext cx="868682" cy="865634"/>
          </a:xfrm>
          <a:prstGeom prst="rect">
            <a:avLst/>
          </a:prstGeom>
        </p:spPr>
      </p:pic>
      <p:pic>
        <p:nvPicPr>
          <p:cNvPr id="12" name="Bildobjekt 11">
            <a:extLst>
              <a:ext uri="{FF2B5EF4-FFF2-40B4-BE49-F238E27FC236}">
                <a16:creationId xmlns:a16="http://schemas.microsoft.com/office/drawing/2014/main" id="{F1A5BD2C-1F3A-A49A-3676-850E5D394DFB}"/>
              </a:ext>
            </a:extLst>
          </p:cNvPr>
          <p:cNvPicPr>
            <a:picLocks noChangeAspect="1"/>
          </p:cNvPicPr>
          <p:nvPr/>
        </p:nvPicPr>
        <p:blipFill>
          <a:blip r:embed="rId2"/>
          <a:stretch>
            <a:fillRect/>
          </a:stretch>
        </p:blipFill>
        <p:spPr>
          <a:xfrm>
            <a:off x="8015014" y="6008612"/>
            <a:ext cx="868682" cy="865634"/>
          </a:xfrm>
          <a:prstGeom prst="rect">
            <a:avLst/>
          </a:prstGeom>
        </p:spPr>
      </p:pic>
    </p:spTree>
    <p:extLst>
      <p:ext uri="{BB962C8B-B14F-4D97-AF65-F5344CB8AC3E}">
        <p14:creationId xmlns:p14="http://schemas.microsoft.com/office/powerpoint/2010/main" val="42831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1240F40A-55BD-ACEE-C7BD-2897BE0F26EA}"/>
              </a:ext>
            </a:extLst>
          </p:cNvPr>
          <p:cNvSpPr>
            <a:spLocks noGrp="1"/>
          </p:cNvSpPr>
          <p:nvPr>
            <p:ph idx="1"/>
          </p:nvPr>
        </p:nvSpPr>
        <p:spPr>
          <a:xfrm>
            <a:off x="1232837" y="2217410"/>
            <a:ext cx="8648010" cy="2177038"/>
          </a:xfrm>
        </p:spPr>
        <p:txBody>
          <a:bodyPr>
            <a:normAutofit fontScale="92500" lnSpcReduction="20000"/>
          </a:bodyPr>
          <a:lstStyle/>
          <a:p>
            <a:pPr marL="0" indent="0">
              <a:buNone/>
            </a:pPr>
            <a:r>
              <a:rPr lang="sv-SE" sz="2000" dirty="0"/>
              <a:t>I den skriftliga kostnadsfördelningen ska det framgå: </a:t>
            </a:r>
          </a:p>
          <a:p>
            <a:pPr>
              <a:buFontTx/>
              <a:buChar char="-"/>
            </a:pPr>
            <a:r>
              <a:rPr lang="sv-SE" sz="2000" dirty="0"/>
              <a:t>respektive huvudmans och parts ansvar för de vård- och stödinsatser som ska utföras </a:t>
            </a:r>
          </a:p>
          <a:p>
            <a:pPr>
              <a:buFontTx/>
              <a:buChar char="-"/>
            </a:pPr>
            <a:r>
              <a:rPr lang="sv-SE" sz="2000" dirty="0"/>
              <a:t>hur hälso- och sjukvårdsinsatser ska tillgodoses </a:t>
            </a:r>
          </a:p>
          <a:p>
            <a:pPr>
              <a:buFontTx/>
              <a:buChar char="-"/>
            </a:pPr>
            <a:r>
              <a:rPr lang="sv-SE" sz="2000" dirty="0"/>
              <a:t>fördelning av kostnader i kronor eller procent </a:t>
            </a:r>
          </a:p>
          <a:p>
            <a:pPr marL="0" indent="0">
              <a:buNone/>
            </a:pPr>
            <a:r>
              <a:rPr lang="sv-SE" sz="2000" dirty="0"/>
              <a:t>Om kostnadsfördelning inte kan överenskommas är det båda parternas ansvar att personens behov tillgodoses i väntan på att kostnadsfördelningen klargörs. </a:t>
            </a:r>
          </a:p>
        </p:txBody>
      </p:sp>
      <p:sp>
        <p:nvSpPr>
          <p:cNvPr id="3" name="Rubrik 2">
            <a:extLst>
              <a:ext uri="{FF2B5EF4-FFF2-40B4-BE49-F238E27FC236}">
                <a16:creationId xmlns:a16="http://schemas.microsoft.com/office/drawing/2014/main" id="{98323ED5-52F3-8B39-9364-97BDA41A5BB9}"/>
              </a:ext>
            </a:extLst>
          </p:cNvPr>
          <p:cNvSpPr>
            <a:spLocks noGrp="1"/>
          </p:cNvSpPr>
          <p:nvPr>
            <p:ph type="title"/>
          </p:nvPr>
        </p:nvSpPr>
        <p:spPr>
          <a:xfrm>
            <a:off x="1152939" y="837330"/>
            <a:ext cx="7744571" cy="851357"/>
          </a:xfrm>
        </p:spPr>
        <p:txBody>
          <a:bodyPr>
            <a:noAutofit/>
          </a:bodyPr>
          <a:lstStyle/>
          <a:p>
            <a:pPr algn="l"/>
            <a:r>
              <a:rPr lang="sv-SE" sz="2800" dirty="0">
                <a:latin typeface="Calibri" panose="020F0502020204030204" pitchFamily="34" charset="0"/>
                <a:cs typeface="Calibri" panose="020F0502020204030204" pitchFamily="34" charset="0"/>
              </a:rPr>
              <a:t>Fortsättning 4.3 Överenskommelse om kostnadsansvar vid placering utanför hemmet </a:t>
            </a:r>
          </a:p>
        </p:txBody>
      </p:sp>
    </p:spTree>
    <p:extLst>
      <p:ext uri="{BB962C8B-B14F-4D97-AF65-F5344CB8AC3E}">
        <p14:creationId xmlns:p14="http://schemas.microsoft.com/office/powerpoint/2010/main" val="4117905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B0A97243-05C1-E4CE-36CE-1B576B48EB75}"/>
              </a:ext>
            </a:extLst>
          </p:cNvPr>
          <p:cNvSpPr>
            <a:spLocks noGrp="1"/>
          </p:cNvSpPr>
          <p:nvPr>
            <p:ph idx="1"/>
          </p:nvPr>
        </p:nvSpPr>
        <p:spPr>
          <a:xfrm>
            <a:off x="1152938" y="2213973"/>
            <a:ext cx="7744571" cy="2034995"/>
          </a:xfrm>
        </p:spPr>
        <p:txBody>
          <a:bodyPr>
            <a:normAutofit/>
          </a:bodyPr>
          <a:lstStyle/>
          <a:p>
            <a:pPr marL="0" indent="0">
              <a:buNone/>
            </a:pPr>
            <a:r>
              <a:rPr lang="sv-SE" sz="2000" dirty="0"/>
              <a:t>Uppföljning av placeringar ska ske gemensamt och regelbundet av huvudmännens berörda verksamheter. I takt med att personens behov förändras ska parterna bedöma om och hur kostnadsfördelningen ska justeras. Inför avslut av placering ska SIP följas upp och gemensam planering för vidare insatser göras.</a:t>
            </a:r>
          </a:p>
        </p:txBody>
      </p:sp>
      <p:sp>
        <p:nvSpPr>
          <p:cNvPr id="3" name="Rubrik 2">
            <a:extLst>
              <a:ext uri="{FF2B5EF4-FFF2-40B4-BE49-F238E27FC236}">
                <a16:creationId xmlns:a16="http://schemas.microsoft.com/office/drawing/2014/main" id="{CEDFBEA1-5349-5EE0-78EF-17712D63F062}"/>
              </a:ext>
            </a:extLst>
          </p:cNvPr>
          <p:cNvSpPr>
            <a:spLocks noGrp="1"/>
          </p:cNvSpPr>
          <p:nvPr>
            <p:ph type="title"/>
          </p:nvPr>
        </p:nvSpPr>
        <p:spPr>
          <a:xfrm>
            <a:off x="726810" y="1006006"/>
            <a:ext cx="9118525" cy="851357"/>
          </a:xfrm>
        </p:spPr>
        <p:txBody>
          <a:bodyPr>
            <a:normAutofit fontScale="90000"/>
          </a:bodyPr>
          <a:lstStyle/>
          <a:p>
            <a:pPr algn="l"/>
            <a:r>
              <a:rPr lang="sv-SE" dirty="0">
                <a:latin typeface="Calibri" panose="020F0502020204030204" pitchFamily="34" charset="0"/>
                <a:cs typeface="Calibri" panose="020F0502020204030204" pitchFamily="34" charset="0"/>
              </a:rPr>
              <a:t>4.4 Uppföljning vid placering utanför egna hemmet </a:t>
            </a:r>
          </a:p>
        </p:txBody>
      </p:sp>
    </p:spTree>
    <p:extLst>
      <p:ext uri="{BB962C8B-B14F-4D97-AF65-F5344CB8AC3E}">
        <p14:creationId xmlns:p14="http://schemas.microsoft.com/office/powerpoint/2010/main" val="3125590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F965B03-306C-38DF-86EB-219DF9B6980A}"/>
              </a:ext>
            </a:extLst>
          </p:cNvPr>
          <p:cNvSpPr>
            <a:spLocks noGrp="1"/>
          </p:cNvSpPr>
          <p:nvPr>
            <p:ph idx="1"/>
          </p:nvPr>
        </p:nvSpPr>
        <p:spPr>
          <a:xfrm>
            <a:off x="640558" y="2028145"/>
            <a:ext cx="8944875" cy="2318699"/>
          </a:xfrm>
        </p:spPr>
        <p:txBody>
          <a:bodyPr/>
          <a:lstStyle/>
          <a:p>
            <a:r>
              <a:rPr lang="sv-SE" dirty="0"/>
              <a:t>Hur arbetar vi vidare med frågan i det delregionala arbetet?</a:t>
            </a:r>
          </a:p>
          <a:p>
            <a:r>
              <a:rPr lang="sv-SE" dirty="0"/>
              <a:t>Vad kan vi göra redan nu?</a:t>
            </a:r>
          </a:p>
          <a:p>
            <a:r>
              <a:rPr lang="sv-SE" dirty="0">
                <a:effectLst/>
                <a:ea typeface="Calibri" panose="020F0502020204030204" pitchFamily="34" charset="0"/>
                <a:cs typeface="Times New Roman" panose="02020603050405020304" pitchFamily="18" charset="0"/>
              </a:rPr>
              <a:t>Hur får vi med brukarperspektivet i arbetet?</a:t>
            </a:r>
            <a:endParaRPr lang="sv-SE" dirty="0">
              <a:highlight>
                <a:srgbClr val="00FFFF"/>
              </a:highlight>
            </a:endParaRPr>
          </a:p>
          <a:p>
            <a:endParaRPr lang="sv-SE" dirty="0">
              <a:highlight>
                <a:srgbClr val="00FFFF"/>
              </a:highlight>
            </a:endParaRPr>
          </a:p>
        </p:txBody>
      </p:sp>
      <p:sp>
        <p:nvSpPr>
          <p:cNvPr id="3" name="Rubrik 2">
            <a:extLst>
              <a:ext uri="{FF2B5EF4-FFF2-40B4-BE49-F238E27FC236}">
                <a16:creationId xmlns:a16="http://schemas.microsoft.com/office/drawing/2014/main" id="{09BF0C74-E72C-25C0-FD82-0F0CB2D48D7C}"/>
              </a:ext>
            </a:extLst>
          </p:cNvPr>
          <p:cNvSpPr>
            <a:spLocks noGrp="1"/>
          </p:cNvSpPr>
          <p:nvPr>
            <p:ph type="title"/>
          </p:nvPr>
        </p:nvSpPr>
        <p:spPr>
          <a:xfrm>
            <a:off x="1152939" y="766309"/>
            <a:ext cx="7744571" cy="851357"/>
          </a:xfrm>
        </p:spPr>
        <p:txBody>
          <a:bodyPr>
            <a:normAutofit fontScale="90000"/>
          </a:bodyPr>
          <a:lstStyle/>
          <a:p>
            <a:pPr algn="l"/>
            <a:r>
              <a:rPr lang="sv-SE" dirty="0">
                <a:latin typeface="Calibri" panose="020F0502020204030204" pitchFamily="34" charset="0"/>
                <a:cs typeface="Calibri" panose="020F0502020204030204" pitchFamily="34" charset="0"/>
              </a:rPr>
              <a:t>Diskussionsfrågor från Chefsdialogen 8 november</a:t>
            </a:r>
          </a:p>
        </p:txBody>
      </p:sp>
    </p:spTree>
    <p:extLst>
      <p:ext uri="{BB962C8B-B14F-4D97-AF65-F5344CB8AC3E}">
        <p14:creationId xmlns:p14="http://schemas.microsoft.com/office/powerpoint/2010/main" val="3401873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9718BA0-C6B3-494C-BAF7-E9497F9AF162}"/>
              </a:ext>
            </a:extLst>
          </p:cNvPr>
          <p:cNvSpPr>
            <a:spLocks noGrp="1"/>
          </p:cNvSpPr>
          <p:nvPr>
            <p:ph idx="1"/>
          </p:nvPr>
        </p:nvSpPr>
        <p:spPr>
          <a:xfrm>
            <a:off x="593646" y="1976465"/>
            <a:ext cx="9260959" cy="4301657"/>
          </a:xfrm>
        </p:spPr>
        <p:txBody>
          <a:bodyPr>
            <a:normAutofit/>
          </a:bodyPr>
          <a:lstStyle/>
          <a:p>
            <a:r>
              <a:rPr lang="sv-SE" sz="2200" dirty="0"/>
              <a:t>Samverkan på delregionalnivå, bör innehålla psykiatri, beroendevård, primärvården, kommuner och brukarrepresentation </a:t>
            </a:r>
          </a:p>
          <a:p>
            <a:r>
              <a:rPr lang="sv-SE" sz="2200" dirty="0"/>
              <a:t>Inventera befintliga samverkansstrukturer </a:t>
            </a:r>
          </a:p>
          <a:p>
            <a:r>
              <a:rPr lang="sv-SE" sz="2200" dirty="0"/>
              <a:t>Genomföra delregionala kartläggningar – vilka integrerade verksamheter finns i delregionen? </a:t>
            </a:r>
          </a:p>
          <a:p>
            <a:r>
              <a:rPr lang="sv-SE" sz="2200" dirty="0"/>
              <a:t>Möjligt med gemensamma avtal? Lokala överenskommelser utifrån ramöverenskommelsen</a:t>
            </a:r>
          </a:p>
          <a:p>
            <a:r>
              <a:rPr lang="sv-SE" sz="2200" dirty="0"/>
              <a:t>Gemensamma aktiviteter som tex workshops, föreläsningar, utbildningar</a:t>
            </a:r>
          </a:p>
        </p:txBody>
      </p:sp>
      <p:sp>
        <p:nvSpPr>
          <p:cNvPr id="3" name="Rubrik 2">
            <a:extLst>
              <a:ext uri="{FF2B5EF4-FFF2-40B4-BE49-F238E27FC236}">
                <a16:creationId xmlns:a16="http://schemas.microsoft.com/office/drawing/2014/main" id="{6BEBD020-7075-4207-822C-6105095CD6C6}"/>
              </a:ext>
            </a:extLst>
          </p:cNvPr>
          <p:cNvSpPr>
            <a:spLocks noGrp="1"/>
          </p:cNvSpPr>
          <p:nvPr>
            <p:ph type="title"/>
          </p:nvPr>
        </p:nvSpPr>
        <p:spPr>
          <a:xfrm>
            <a:off x="593646" y="579878"/>
            <a:ext cx="7744571" cy="851357"/>
          </a:xfrm>
        </p:spPr>
        <p:txBody>
          <a:bodyPr>
            <a:normAutofit fontScale="90000"/>
          </a:bodyPr>
          <a:lstStyle/>
          <a:p>
            <a:pPr algn="l"/>
            <a:r>
              <a:rPr lang="sv-SE" dirty="0">
                <a:latin typeface="Calibri" panose="020F0502020204030204" pitchFamily="34" charset="0"/>
                <a:cs typeface="Calibri" panose="020F0502020204030204" pitchFamily="34" charset="0"/>
              </a:rPr>
              <a:t>Hur arbetar vi vidare med frågan i det delregionala arbetet?</a:t>
            </a:r>
          </a:p>
        </p:txBody>
      </p:sp>
    </p:spTree>
    <p:extLst>
      <p:ext uri="{BB962C8B-B14F-4D97-AF65-F5344CB8AC3E}">
        <p14:creationId xmlns:p14="http://schemas.microsoft.com/office/powerpoint/2010/main" val="328962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3AD8725-1DA1-CB59-A467-5D5B5B74A246}"/>
              </a:ext>
            </a:extLst>
          </p:cNvPr>
          <p:cNvSpPr>
            <a:spLocks noGrp="1"/>
          </p:cNvSpPr>
          <p:nvPr>
            <p:ph idx="1"/>
          </p:nvPr>
        </p:nvSpPr>
        <p:spPr>
          <a:xfrm>
            <a:off x="1058817" y="1610854"/>
            <a:ext cx="9144000" cy="4301657"/>
          </a:xfrm>
        </p:spPr>
        <p:txBody>
          <a:bodyPr>
            <a:normAutofit/>
          </a:bodyPr>
          <a:lstStyle/>
          <a:p>
            <a:r>
              <a:rPr lang="sv-SE" sz="2200" dirty="0"/>
              <a:t>SIP/Mina Planer</a:t>
            </a:r>
          </a:p>
          <a:p>
            <a:r>
              <a:rPr lang="sv-SE" sz="2200" dirty="0"/>
              <a:t>Säkerställa övergångar mellan huvudmännen</a:t>
            </a:r>
          </a:p>
          <a:p>
            <a:r>
              <a:rPr lang="sv-SE" sz="2200" dirty="0"/>
              <a:t>Samverka mellan kommuner</a:t>
            </a:r>
          </a:p>
          <a:p>
            <a:r>
              <a:rPr lang="sv-SE" sz="2200" dirty="0"/>
              <a:t>Förbättra uppföljning inom respektive verksamhet</a:t>
            </a:r>
          </a:p>
          <a:p>
            <a:r>
              <a:rPr lang="sv-SE" sz="2200" dirty="0"/>
              <a:t>Case management, FACT, liknande metoder</a:t>
            </a:r>
          </a:p>
          <a:p>
            <a:r>
              <a:rPr lang="sv-SE" sz="2200" dirty="0"/>
              <a:t>Integrerade verksamheter </a:t>
            </a:r>
          </a:p>
          <a:p>
            <a:r>
              <a:rPr lang="sv-SE" sz="2200" dirty="0"/>
              <a:t>Tillgänglighet </a:t>
            </a:r>
          </a:p>
          <a:p>
            <a:endParaRPr lang="sv-SE" dirty="0"/>
          </a:p>
          <a:p>
            <a:endParaRPr lang="sv-SE" dirty="0"/>
          </a:p>
          <a:p>
            <a:endParaRPr lang="sv-SE" dirty="0"/>
          </a:p>
        </p:txBody>
      </p:sp>
      <p:sp>
        <p:nvSpPr>
          <p:cNvPr id="3" name="Rubrik 2">
            <a:extLst>
              <a:ext uri="{FF2B5EF4-FFF2-40B4-BE49-F238E27FC236}">
                <a16:creationId xmlns:a16="http://schemas.microsoft.com/office/drawing/2014/main" id="{2D7AFA69-F393-ADBE-7A53-BE592067E28D}"/>
              </a:ext>
            </a:extLst>
          </p:cNvPr>
          <p:cNvSpPr>
            <a:spLocks noGrp="1"/>
          </p:cNvSpPr>
          <p:nvPr>
            <p:ph type="title"/>
          </p:nvPr>
        </p:nvSpPr>
        <p:spPr>
          <a:xfrm>
            <a:off x="948753" y="582707"/>
            <a:ext cx="7744571" cy="851357"/>
          </a:xfrm>
        </p:spPr>
        <p:txBody>
          <a:bodyPr>
            <a:normAutofit fontScale="90000"/>
          </a:bodyPr>
          <a:lstStyle/>
          <a:p>
            <a:pPr algn="l"/>
            <a:r>
              <a:rPr lang="sv-SE" sz="4900" dirty="0">
                <a:effectLst/>
                <a:latin typeface="Calibri" panose="020F0502020204030204" pitchFamily="34" charset="0"/>
                <a:ea typeface="Calibri" panose="020F0502020204030204" pitchFamily="34" charset="0"/>
                <a:cs typeface="Calibri" panose="020F0502020204030204" pitchFamily="34" charset="0"/>
              </a:rPr>
              <a:t>Vad kan vi göra redan nu?</a:t>
            </a:r>
            <a:r>
              <a:rPr lang="sv-SE" dirty="0">
                <a:effectLst/>
                <a:latin typeface="Calibri" panose="020F0502020204030204" pitchFamily="34" charset="0"/>
                <a:ea typeface="Calibri" panose="020F0502020204030204" pitchFamily="34" charset="0"/>
                <a:cs typeface="Calibri" panose="020F0502020204030204" pitchFamily="34" charset="0"/>
              </a:rPr>
              <a:t>	     </a:t>
            </a:r>
            <a:r>
              <a:rPr lang="sv-SE" sz="1800" dirty="0">
                <a:effectLst/>
                <a:latin typeface="Calibri" panose="020F0502020204030204" pitchFamily="34" charset="0"/>
                <a:ea typeface="Calibri" panose="020F0502020204030204" pitchFamily="34" charset="0"/>
                <a:cs typeface="Calibri" panose="020F0502020204030204" pitchFamily="34" charset="0"/>
              </a:rPr>
              <a:t>1/2</a:t>
            </a:r>
            <a:r>
              <a:rPr lang="sv-SE" sz="1300" dirty="0">
                <a:effectLst/>
                <a:latin typeface="Calibri" panose="020F0502020204030204" pitchFamily="34" charset="0"/>
                <a:ea typeface="Calibri" panose="020F0502020204030204" pitchFamily="34" charset="0"/>
                <a:cs typeface="Calibri" panose="020F0502020204030204" pitchFamily="34" charset="0"/>
              </a:rPr>
              <a:t>	</a:t>
            </a:r>
            <a:endParaRPr lang="sv-SE"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299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1C6C28C-6CEC-58F4-064D-218145F41A36}"/>
              </a:ext>
            </a:extLst>
          </p:cNvPr>
          <p:cNvSpPr>
            <a:spLocks noGrp="1"/>
          </p:cNvSpPr>
          <p:nvPr>
            <p:ph idx="1"/>
          </p:nvPr>
        </p:nvSpPr>
        <p:spPr>
          <a:xfrm>
            <a:off x="1152938" y="1693626"/>
            <a:ext cx="8550738" cy="4301657"/>
          </a:xfrm>
        </p:spPr>
        <p:txBody>
          <a:bodyPr>
            <a:normAutofit/>
          </a:bodyPr>
          <a:lstStyle/>
          <a:p>
            <a:r>
              <a:rPr lang="sv-SE" sz="2200" dirty="0"/>
              <a:t>Förbättra LVM processen</a:t>
            </a:r>
          </a:p>
          <a:p>
            <a:r>
              <a:rPr lang="sv-SE" sz="2200" dirty="0"/>
              <a:t>Se över processen vid placering på HVB</a:t>
            </a:r>
          </a:p>
          <a:p>
            <a:r>
              <a:rPr lang="sv-SE" sz="2200" dirty="0"/>
              <a:t>Projektledare delregionalt/lokalt </a:t>
            </a:r>
          </a:p>
          <a:p>
            <a:r>
              <a:rPr lang="sv-SE" sz="2200" dirty="0"/>
              <a:t>Arbeta med avvikelser gemensamt </a:t>
            </a:r>
          </a:p>
          <a:p>
            <a:r>
              <a:rPr lang="sv-SE" sz="2200" dirty="0"/>
              <a:t>Testa att använda VIP Beroende </a:t>
            </a:r>
            <a:r>
              <a:rPr lang="sv-SE" sz="2200" dirty="0">
                <a:hlinkClick r:id="rId2"/>
              </a:rPr>
              <a:t>https://www.vardochinsats.se/missbruk-och-beroende/</a:t>
            </a:r>
            <a:r>
              <a:rPr lang="sv-SE" sz="2200" dirty="0"/>
              <a:t> </a:t>
            </a:r>
          </a:p>
        </p:txBody>
      </p:sp>
      <p:sp>
        <p:nvSpPr>
          <p:cNvPr id="4" name="Rubrik 2">
            <a:extLst>
              <a:ext uri="{FF2B5EF4-FFF2-40B4-BE49-F238E27FC236}">
                <a16:creationId xmlns:a16="http://schemas.microsoft.com/office/drawing/2014/main" id="{DFAA8328-AA42-39EC-4FD4-6E4E06271F96}"/>
              </a:ext>
            </a:extLst>
          </p:cNvPr>
          <p:cNvSpPr txBox="1">
            <a:spLocks/>
          </p:cNvSpPr>
          <p:nvPr/>
        </p:nvSpPr>
        <p:spPr>
          <a:xfrm>
            <a:off x="1152938" y="590686"/>
            <a:ext cx="7744571" cy="851357"/>
          </a:xfrm>
          <a:prstGeom prst="rect">
            <a:avLst/>
          </a:prstGeom>
        </p:spPr>
        <p:txBody>
          <a:bodyPr vert="horz" lIns="91440" tIns="45720" rIns="91440" bIns="45720" rtlCol="0" anchor="ctr">
            <a:normAutofit fontScale="97500" lnSpcReduction="10000"/>
          </a:bodyPr>
          <a:lst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a:lstStyle>
          <a:p>
            <a:pPr algn="l"/>
            <a:r>
              <a:rPr lang="sv-SE" sz="4900" dirty="0">
                <a:latin typeface="Calibri" panose="020F0502020204030204" pitchFamily="34" charset="0"/>
                <a:ea typeface="Calibri" panose="020F0502020204030204" pitchFamily="34" charset="0"/>
                <a:cs typeface="Calibri" panose="020F0502020204030204" pitchFamily="34" charset="0"/>
              </a:rPr>
              <a:t>Vad kan vi göra redan nu?</a:t>
            </a:r>
            <a:r>
              <a:rPr lang="sv-SE" dirty="0">
                <a:latin typeface="Calibri" panose="020F0502020204030204" pitchFamily="34" charset="0"/>
                <a:ea typeface="Calibri" panose="020F0502020204030204" pitchFamily="34" charset="0"/>
                <a:cs typeface="Calibri" panose="020F0502020204030204" pitchFamily="34" charset="0"/>
              </a:rPr>
              <a:t>	     </a:t>
            </a:r>
            <a:r>
              <a:rPr lang="sv-SE" sz="1800" dirty="0">
                <a:latin typeface="Calibri" panose="020F0502020204030204" pitchFamily="34" charset="0"/>
                <a:ea typeface="Calibri" panose="020F0502020204030204" pitchFamily="34" charset="0"/>
                <a:cs typeface="Calibri" panose="020F0502020204030204" pitchFamily="34" charset="0"/>
              </a:rPr>
              <a:t>2/2</a:t>
            </a:r>
            <a:r>
              <a:rPr lang="sv-SE" sz="1300" dirty="0">
                <a:latin typeface="Calibri" panose="020F0502020204030204" pitchFamily="34" charset="0"/>
                <a:ea typeface="Calibri" panose="020F0502020204030204" pitchFamily="34" charset="0"/>
                <a:cs typeface="Calibri" panose="020F0502020204030204" pitchFamily="34" charset="0"/>
              </a:rPr>
              <a:t>	</a:t>
            </a:r>
            <a:endParaRPr lang="sv-SE"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604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61A303-161C-45CB-BA8F-D628F3A5D32A}"/>
              </a:ext>
            </a:extLst>
          </p:cNvPr>
          <p:cNvSpPr>
            <a:spLocks noGrp="1"/>
          </p:cNvSpPr>
          <p:nvPr>
            <p:ph type="title"/>
          </p:nvPr>
        </p:nvSpPr>
        <p:spPr>
          <a:xfrm>
            <a:off x="451603" y="618218"/>
            <a:ext cx="9509143" cy="851357"/>
          </a:xfrm>
        </p:spPr>
        <p:txBody>
          <a:bodyPr>
            <a:normAutofit fontScale="90000"/>
          </a:bodyPr>
          <a:lstStyle/>
          <a:p>
            <a:pPr algn="l"/>
            <a:r>
              <a:rPr lang="sv-SE" dirty="0">
                <a:effectLst/>
                <a:latin typeface="Calibri" panose="020F0502020204030204" pitchFamily="34" charset="0"/>
                <a:ea typeface="Calibri" panose="020F0502020204030204" pitchFamily="34" charset="0"/>
                <a:cs typeface="Calibri" panose="020F0502020204030204" pitchFamily="34" charset="0"/>
              </a:rPr>
              <a:t>Hur får vi med brukarperspektivet i arbetet?</a:t>
            </a:r>
            <a:endParaRPr lang="sv-SE" dirty="0">
              <a:latin typeface="Calibri" panose="020F0502020204030204" pitchFamily="34" charset="0"/>
              <a:cs typeface="Calibri" panose="020F0502020204030204" pitchFamily="34" charset="0"/>
            </a:endParaRPr>
          </a:p>
        </p:txBody>
      </p:sp>
      <p:sp>
        <p:nvSpPr>
          <p:cNvPr id="3" name="Platshållare för innehåll 2">
            <a:extLst>
              <a:ext uri="{FF2B5EF4-FFF2-40B4-BE49-F238E27FC236}">
                <a16:creationId xmlns:a16="http://schemas.microsoft.com/office/drawing/2014/main" id="{F40C5412-3B3F-4C53-B103-7A5849F7715B}"/>
              </a:ext>
            </a:extLst>
          </p:cNvPr>
          <p:cNvSpPr>
            <a:spLocks noGrp="1"/>
          </p:cNvSpPr>
          <p:nvPr>
            <p:ph sz="half" idx="1"/>
          </p:nvPr>
        </p:nvSpPr>
        <p:spPr>
          <a:xfrm>
            <a:off x="1152937" y="1924215"/>
            <a:ext cx="8960641" cy="4165283"/>
          </a:xfrm>
        </p:spPr>
        <p:txBody>
          <a:bodyPr/>
          <a:lstStyle/>
          <a:p>
            <a:pPr marL="457200" indent="-457200" algn="l">
              <a:buFont typeface="Arial" panose="020B0604020202020204" pitchFamily="34" charset="0"/>
              <a:buChar char="•"/>
            </a:pPr>
            <a:r>
              <a:rPr lang="sv-SE" sz="2200" dirty="0"/>
              <a:t>Personligt ombud</a:t>
            </a:r>
          </a:p>
          <a:p>
            <a:pPr marL="457200" indent="-457200" algn="l">
              <a:buFont typeface="Arial" panose="020B0604020202020204" pitchFamily="34" charset="0"/>
              <a:buChar char="•"/>
            </a:pPr>
            <a:r>
              <a:rPr lang="sv-SE" sz="2200" dirty="0"/>
              <a:t>Peer support, </a:t>
            </a:r>
            <a:r>
              <a:rPr lang="sv-SE" sz="2200" dirty="0" err="1"/>
              <a:t>case</a:t>
            </a:r>
            <a:r>
              <a:rPr lang="sv-SE" sz="2200" dirty="0"/>
              <a:t> management (liknande metoder)</a:t>
            </a:r>
          </a:p>
          <a:p>
            <a:pPr marL="457200" indent="-457200" algn="l">
              <a:buFont typeface="Arial" panose="020B0604020202020204" pitchFamily="34" charset="0"/>
              <a:buChar char="•"/>
            </a:pPr>
            <a:r>
              <a:rPr lang="sv-SE" sz="2200" dirty="0"/>
              <a:t>Brukarråd på olika nivåer</a:t>
            </a:r>
          </a:p>
          <a:p>
            <a:pPr marL="457200" indent="-457200" algn="l">
              <a:buFont typeface="Arial" panose="020B0604020202020204" pitchFamily="34" charset="0"/>
              <a:buChar char="•"/>
            </a:pPr>
            <a:r>
              <a:rPr lang="sv-SE" sz="2200" dirty="0"/>
              <a:t>Brukarflytande i mötet i det dagliga arbetet </a:t>
            </a:r>
          </a:p>
          <a:p>
            <a:endParaRPr lang="sv-SE" dirty="0"/>
          </a:p>
          <a:p>
            <a:endParaRPr lang="sv-SE" dirty="0"/>
          </a:p>
        </p:txBody>
      </p:sp>
    </p:spTree>
    <p:extLst>
      <p:ext uri="{BB962C8B-B14F-4D97-AF65-F5344CB8AC3E}">
        <p14:creationId xmlns:p14="http://schemas.microsoft.com/office/powerpoint/2010/main" val="113340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995B0F6-E976-7DF6-CB71-2285403B1C4F}"/>
              </a:ext>
            </a:extLst>
          </p:cNvPr>
          <p:cNvSpPr>
            <a:spLocks noGrp="1"/>
          </p:cNvSpPr>
          <p:nvPr>
            <p:ph idx="1"/>
          </p:nvPr>
        </p:nvSpPr>
        <p:spPr>
          <a:xfrm>
            <a:off x="1152939" y="1717507"/>
            <a:ext cx="7744571" cy="2082138"/>
          </a:xfrm>
        </p:spPr>
        <p:txBody>
          <a:bodyPr/>
          <a:lstStyle/>
          <a:p>
            <a:r>
              <a:rPr lang="sv-SE" sz="2200" dirty="0"/>
              <a:t>Gemensam HVB</a:t>
            </a:r>
          </a:p>
          <a:p>
            <a:r>
              <a:rPr lang="sv-SE" sz="2200" dirty="0"/>
              <a:t>Fler integrerade verksamheter </a:t>
            </a:r>
          </a:p>
          <a:p>
            <a:r>
              <a:rPr lang="sv-SE" sz="2200" dirty="0"/>
              <a:t>Brukarstyrda inläggningar vid beroende</a:t>
            </a:r>
          </a:p>
          <a:p>
            <a:endParaRPr lang="sv-SE" dirty="0"/>
          </a:p>
        </p:txBody>
      </p:sp>
      <p:sp>
        <p:nvSpPr>
          <p:cNvPr id="3" name="Rubrik 2">
            <a:extLst>
              <a:ext uri="{FF2B5EF4-FFF2-40B4-BE49-F238E27FC236}">
                <a16:creationId xmlns:a16="http://schemas.microsoft.com/office/drawing/2014/main" id="{88E486A2-67F3-7551-F7DE-5376A53802B5}"/>
              </a:ext>
            </a:extLst>
          </p:cNvPr>
          <p:cNvSpPr>
            <a:spLocks noGrp="1"/>
          </p:cNvSpPr>
          <p:nvPr>
            <p:ph type="title"/>
          </p:nvPr>
        </p:nvSpPr>
        <p:spPr>
          <a:xfrm>
            <a:off x="859976" y="579878"/>
            <a:ext cx="7744571" cy="851357"/>
          </a:xfrm>
        </p:spPr>
        <p:txBody>
          <a:bodyPr/>
          <a:lstStyle/>
          <a:p>
            <a:pPr algn="l"/>
            <a:r>
              <a:rPr lang="sv-SE" dirty="0"/>
              <a:t>I ett längre perspektiv</a:t>
            </a:r>
          </a:p>
        </p:txBody>
      </p:sp>
    </p:spTree>
    <p:extLst>
      <p:ext uri="{BB962C8B-B14F-4D97-AF65-F5344CB8AC3E}">
        <p14:creationId xmlns:p14="http://schemas.microsoft.com/office/powerpoint/2010/main" val="363776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91C53E-E329-AFC1-125D-CBE61CDBE2BE}"/>
              </a:ext>
            </a:extLst>
          </p:cNvPr>
          <p:cNvSpPr>
            <a:spLocks noGrp="1"/>
          </p:cNvSpPr>
          <p:nvPr>
            <p:ph type="title"/>
          </p:nvPr>
        </p:nvSpPr>
        <p:spPr/>
        <p:txBody>
          <a:bodyPr/>
          <a:lstStyle/>
          <a:p>
            <a:pPr algn="l"/>
            <a:r>
              <a:rPr lang="sv-SE" dirty="0"/>
              <a:t>Kontaktuppgifter</a:t>
            </a:r>
          </a:p>
        </p:txBody>
      </p:sp>
      <p:sp>
        <p:nvSpPr>
          <p:cNvPr id="3" name="Platshållare för innehåll 2">
            <a:extLst>
              <a:ext uri="{FF2B5EF4-FFF2-40B4-BE49-F238E27FC236}">
                <a16:creationId xmlns:a16="http://schemas.microsoft.com/office/drawing/2014/main" id="{E922C0FB-A8C3-BE33-4C70-37C1F9AEF892}"/>
              </a:ext>
            </a:extLst>
          </p:cNvPr>
          <p:cNvSpPr>
            <a:spLocks noGrp="1"/>
          </p:cNvSpPr>
          <p:nvPr>
            <p:ph sz="half" idx="1"/>
          </p:nvPr>
        </p:nvSpPr>
        <p:spPr>
          <a:xfrm>
            <a:off x="1152939" y="1886426"/>
            <a:ext cx="4167923" cy="1644608"/>
          </a:xfrm>
        </p:spPr>
        <p:txBody>
          <a:bodyPr>
            <a:normAutofit/>
          </a:bodyPr>
          <a:lstStyle/>
          <a:p>
            <a:pPr algn="l"/>
            <a:r>
              <a:rPr lang="sv-SE" sz="1600" dirty="0"/>
              <a:t>Elin Cedergren</a:t>
            </a:r>
          </a:p>
          <a:p>
            <a:pPr algn="l"/>
            <a:r>
              <a:rPr lang="sv-SE" sz="1600" dirty="0"/>
              <a:t>Projektledare</a:t>
            </a:r>
          </a:p>
          <a:p>
            <a:pPr algn="l"/>
            <a:r>
              <a:rPr lang="sv-SE" sz="1600" dirty="0"/>
              <a:t>Skånes Kommuner</a:t>
            </a:r>
          </a:p>
          <a:p>
            <a:pPr algn="l"/>
            <a:r>
              <a:rPr lang="sv-SE" sz="1600" dirty="0">
                <a:hlinkClick r:id="rId2"/>
              </a:rPr>
              <a:t>Elin.cedergren@skanseskommuner</a:t>
            </a:r>
            <a:r>
              <a:rPr lang="sv-SE" sz="1800" dirty="0">
                <a:hlinkClick r:id="rId2"/>
              </a:rPr>
              <a:t>.se</a:t>
            </a:r>
            <a:endParaRPr lang="sv-SE" sz="1800" dirty="0"/>
          </a:p>
          <a:p>
            <a:pPr algn="l"/>
            <a:endParaRPr lang="sv-SE" sz="1800" dirty="0"/>
          </a:p>
        </p:txBody>
      </p:sp>
      <p:sp>
        <p:nvSpPr>
          <p:cNvPr id="4" name="Platshållare för innehåll 3">
            <a:extLst>
              <a:ext uri="{FF2B5EF4-FFF2-40B4-BE49-F238E27FC236}">
                <a16:creationId xmlns:a16="http://schemas.microsoft.com/office/drawing/2014/main" id="{FA08F4FE-66F8-0773-DA9A-3CE033D06EDB}"/>
              </a:ext>
            </a:extLst>
          </p:cNvPr>
          <p:cNvSpPr>
            <a:spLocks noGrp="1"/>
          </p:cNvSpPr>
          <p:nvPr>
            <p:ph sz="half" idx="2"/>
          </p:nvPr>
        </p:nvSpPr>
        <p:spPr>
          <a:xfrm>
            <a:off x="6069192" y="1886426"/>
            <a:ext cx="3697357" cy="1724508"/>
          </a:xfrm>
        </p:spPr>
        <p:txBody>
          <a:bodyPr>
            <a:normAutofit/>
          </a:bodyPr>
          <a:lstStyle/>
          <a:p>
            <a:pPr algn="l"/>
            <a:r>
              <a:rPr lang="sv-SE" sz="1600" dirty="0">
                <a:solidFill>
                  <a:srgbClr val="000000"/>
                </a:solidFill>
                <a:effectLst/>
                <a:latin typeface="Arial" panose="020B0604020202020204" pitchFamily="34" charset="0"/>
                <a:ea typeface="Calibri" panose="020F0502020204030204" pitchFamily="34" charset="0"/>
              </a:rPr>
              <a:t>Bim Soerich</a:t>
            </a:r>
            <a:endParaRPr lang="sv-SE" sz="1600" dirty="0">
              <a:effectLst/>
              <a:latin typeface="Times New Roman" panose="02020603050405020304" pitchFamily="18" charset="0"/>
              <a:ea typeface="Calibri" panose="020F0502020204030204" pitchFamily="34" charset="0"/>
            </a:endParaRPr>
          </a:p>
          <a:p>
            <a:pPr algn="l"/>
            <a:r>
              <a:rPr lang="sv-SE" sz="1600" dirty="0">
                <a:solidFill>
                  <a:srgbClr val="000000"/>
                </a:solidFill>
                <a:effectLst/>
                <a:latin typeface="Arial" panose="020B0604020202020204" pitchFamily="34" charset="0"/>
                <a:ea typeface="Calibri" panose="020F0502020204030204" pitchFamily="34" charset="0"/>
              </a:rPr>
              <a:t>Hälso- och sjukvårdsstrateg </a:t>
            </a:r>
          </a:p>
          <a:p>
            <a:pPr algn="l"/>
            <a:r>
              <a:rPr lang="sv-SE" sz="1600" dirty="0">
                <a:solidFill>
                  <a:srgbClr val="000000"/>
                </a:solidFill>
                <a:ea typeface="Calibri" panose="020F0502020204030204" pitchFamily="34" charset="0"/>
              </a:rPr>
              <a:t>Region Skåne</a:t>
            </a:r>
          </a:p>
          <a:p>
            <a:pPr algn="l"/>
            <a:r>
              <a:rPr lang="sv-SE" sz="1600" dirty="0">
                <a:solidFill>
                  <a:srgbClr val="000000"/>
                </a:solidFill>
                <a:effectLst/>
                <a:latin typeface="+mn-lt"/>
                <a:ea typeface="Calibri" panose="020F0502020204030204" pitchFamily="34" charset="0"/>
                <a:hlinkClick r:id="rId3"/>
              </a:rPr>
              <a:t>Bim.soerich@skane.se</a:t>
            </a:r>
            <a:r>
              <a:rPr lang="sv-SE" sz="1600" dirty="0">
                <a:solidFill>
                  <a:srgbClr val="000000"/>
                </a:solidFill>
                <a:effectLst/>
                <a:latin typeface="+mn-lt"/>
                <a:ea typeface="Calibri" panose="020F0502020204030204" pitchFamily="34" charset="0"/>
              </a:rPr>
              <a:t> </a:t>
            </a:r>
            <a:endParaRPr lang="sv-SE" sz="1600" dirty="0">
              <a:effectLst/>
              <a:latin typeface="+mn-lt"/>
              <a:ea typeface="Calibri" panose="020F0502020204030204" pitchFamily="34" charset="0"/>
            </a:endParaRPr>
          </a:p>
        </p:txBody>
      </p:sp>
      <p:sp>
        <p:nvSpPr>
          <p:cNvPr id="6" name="Platshållare för innehåll 3">
            <a:extLst>
              <a:ext uri="{FF2B5EF4-FFF2-40B4-BE49-F238E27FC236}">
                <a16:creationId xmlns:a16="http://schemas.microsoft.com/office/drawing/2014/main" id="{99384FC1-1ACC-F0E9-0069-161CBA32B411}"/>
              </a:ext>
            </a:extLst>
          </p:cNvPr>
          <p:cNvSpPr txBox="1">
            <a:spLocks/>
          </p:cNvSpPr>
          <p:nvPr/>
        </p:nvSpPr>
        <p:spPr>
          <a:xfrm>
            <a:off x="1207502" y="3811199"/>
            <a:ext cx="4058795" cy="17245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sv-SE" sz="1600" dirty="0">
                <a:solidFill>
                  <a:srgbClr val="000000"/>
                </a:solidFill>
              </a:rPr>
              <a:t>Emelie Sundén</a:t>
            </a:r>
          </a:p>
          <a:p>
            <a:pPr algn="l"/>
            <a:r>
              <a:rPr lang="sv-SE" sz="1600" dirty="0">
                <a:solidFill>
                  <a:srgbClr val="000000"/>
                </a:solidFill>
              </a:rPr>
              <a:t>Strateg</a:t>
            </a:r>
          </a:p>
          <a:p>
            <a:pPr algn="l"/>
            <a:r>
              <a:rPr lang="sv-SE" sz="1600" dirty="0">
                <a:solidFill>
                  <a:srgbClr val="000000"/>
                </a:solidFill>
              </a:rPr>
              <a:t>Skånes Kommuner</a:t>
            </a:r>
          </a:p>
          <a:p>
            <a:pPr algn="l"/>
            <a:r>
              <a:rPr lang="sv-SE" sz="1600" dirty="0">
                <a:solidFill>
                  <a:srgbClr val="000000"/>
                </a:solidFill>
                <a:hlinkClick r:id="rId4"/>
              </a:rPr>
              <a:t>Emelie.sunden@skaneskommuner.se</a:t>
            </a:r>
            <a:r>
              <a:rPr lang="sv-SE" sz="1600" dirty="0">
                <a:solidFill>
                  <a:srgbClr val="000000"/>
                </a:solidFill>
              </a:rPr>
              <a:t>   </a:t>
            </a:r>
          </a:p>
          <a:p>
            <a:pPr algn="l"/>
            <a:endParaRPr lang="sv-SE" sz="1800" dirty="0">
              <a:latin typeface="Times New Roman" panose="02020603050405020304" pitchFamily="18" charset="0"/>
              <a:ea typeface="Calibri" panose="020F0502020204030204" pitchFamily="34" charset="0"/>
            </a:endParaRPr>
          </a:p>
        </p:txBody>
      </p:sp>
      <p:pic>
        <p:nvPicPr>
          <p:cNvPr id="10" name="Bildobjekt 9">
            <a:extLst>
              <a:ext uri="{FF2B5EF4-FFF2-40B4-BE49-F238E27FC236}">
                <a16:creationId xmlns:a16="http://schemas.microsoft.com/office/drawing/2014/main" id="{4E2AD52B-A63A-EE51-DDB4-D52CE8B95967}"/>
              </a:ext>
            </a:extLst>
          </p:cNvPr>
          <p:cNvPicPr>
            <a:picLocks noChangeAspect="1"/>
          </p:cNvPicPr>
          <p:nvPr/>
        </p:nvPicPr>
        <p:blipFill>
          <a:blip r:embed="rId5"/>
          <a:stretch>
            <a:fillRect/>
          </a:stretch>
        </p:blipFill>
        <p:spPr>
          <a:xfrm>
            <a:off x="5836752" y="3732909"/>
            <a:ext cx="3456269" cy="2467992"/>
          </a:xfrm>
          <a:prstGeom prst="rect">
            <a:avLst/>
          </a:prstGeom>
        </p:spPr>
      </p:pic>
    </p:spTree>
    <p:extLst>
      <p:ext uri="{BB962C8B-B14F-4D97-AF65-F5344CB8AC3E}">
        <p14:creationId xmlns:p14="http://schemas.microsoft.com/office/powerpoint/2010/main" val="24245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006E4BFA-C730-04B5-9843-D1AF318F68EB}"/>
              </a:ext>
            </a:extLst>
          </p:cNvPr>
          <p:cNvSpPr>
            <a:spLocks noGrp="1"/>
          </p:cNvSpPr>
          <p:nvPr>
            <p:ph idx="1"/>
          </p:nvPr>
        </p:nvSpPr>
        <p:spPr/>
        <p:txBody>
          <a:bodyPr/>
          <a:lstStyle/>
          <a:p>
            <a:pPr marL="0" indent="0">
              <a:buNone/>
            </a:pPr>
            <a:r>
              <a:rPr lang="sv-SE" dirty="0"/>
              <a:t>Vårdsamverkan Skåne </a:t>
            </a:r>
          </a:p>
          <a:p>
            <a:pPr marL="0" indent="0">
              <a:buNone/>
            </a:pPr>
            <a:r>
              <a:rPr lang="sv-SE" sz="2800" dirty="0">
                <a:hlinkClick r:id="rId3"/>
              </a:rPr>
              <a:t>https://xn--vrdsamverkanskne-dobn.se/</a:t>
            </a:r>
            <a:r>
              <a:rPr lang="sv-SE" sz="2800" dirty="0"/>
              <a:t> </a:t>
            </a:r>
          </a:p>
          <a:p>
            <a:pPr marL="0" indent="0">
              <a:buNone/>
            </a:pPr>
            <a:endParaRPr lang="sv-SE" dirty="0"/>
          </a:p>
        </p:txBody>
      </p:sp>
      <p:sp>
        <p:nvSpPr>
          <p:cNvPr id="4" name="Rubrik 3">
            <a:extLst>
              <a:ext uri="{FF2B5EF4-FFF2-40B4-BE49-F238E27FC236}">
                <a16:creationId xmlns:a16="http://schemas.microsoft.com/office/drawing/2014/main" id="{050B5B01-D2F5-6433-F1B9-E5B33DA283C0}"/>
              </a:ext>
            </a:extLst>
          </p:cNvPr>
          <p:cNvSpPr>
            <a:spLocks noGrp="1"/>
          </p:cNvSpPr>
          <p:nvPr>
            <p:ph type="title"/>
          </p:nvPr>
        </p:nvSpPr>
        <p:spPr/>
        <p:txBody>
          <a:bodyPr/>
          <a:lstStyle/>
          <a:p>
            <a:r>
              <a:rPr lang="sv-SE" dirty="0"/>
              <a:t>Samverkansstruktur i Skåne </a:t>
            </a:r>
          </a:p>
        </p:txBody>
      </p:sp>
    </p:spTree>
    <p:extLst>
      <p:ext uri="{BB962C8B-B14F-4D97-AF65-F5344CB8AC3E}">
        <p14:creationId xmlns:p14="http://schemas.microsoft.com/office/powerpoint/2010/main" val="105511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Rak 32">
            <a:extLst>
              <a:ext uri="{FF2B5EF4-FFF2-40B4-BE49-F238E27FC236}">
                <a16:creationId xmlns:a16="http://schemas.microsoft.com/office/drawing/2014/main" id="{66B3E7D1-DD27-652A-DDB2-16F6F539C381}"/>
              </a:ext>
            </a:extLst>
          </p:cNvPr>
          <p:cNvCxnSpPr>
            <a:cxnSpLocks/>
          </p:cNvCxnSpPr>
          <p:nvPr/>
        </p:nvCxnSpPr>
        <p:spPr>
          <a:xfrm>
            <a:off x="4920916" y="2586789"/>
            <a:ext cx="228658"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Rak 21">
            <a:extLst>
              <a:ext uri="{FF2B5EF4-FFF2-40B4-BE49-F238E27FC236}">
                <a16:creationId xmlns:a16="http://schemas.microsoft.com/office/drawing/2014/main" id="{3128D2A0-BBA3-E424-712D-5B78F9D999D6}"/>
              </a:ext>
            </a:extLst>
          </p:cNvPr>
          <p:cNvCxnSpPr>
            <a:cxnSpLocks/>
            <a:endCxn id="15" idx="0"/>
          </p:cNvCxnSpPr>
          <p:nvPr/>
        </p:nvCxnSpPr>
        <p:spPr>
          <a:xfrm>
            <a:off x="2550172" y="4379090"/>
            <a:ext cx="5929" cy="1475194"/>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Rak 23">
            <a:extLst>
              <a:ext uri="{FF2B5EF4-FFF2-40B4-BE49-F238E27FC236}">
                <a16:creationId xmlns:a16="http://schemas.microsoft.com/office/drawing/2014/main" id="{2BBACB8C-D2CC-F829-855B-E8B8C7591784}"/>
              </a:ext>
            </a:extLst>
          </p:cNvPr>
          <p:cNvCxnSpPr>
            <a:cxnSpLocks/>
            <a:endCxn id="16" idx="0"/>
          </p:cNvCxnSpPr>
          <p:nvPr/>
        </p:nvCxnSpPr>
        <p:spPr>
          <a:xfrm>
            <a:off x="4290768" y="4722192"/>
            <a:ext cx="6569" cy="1132092"/>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Rak 25">
            <a:extLst>
              <a:ext uri="{FF2B5EF4-FFF2-40B4-BE49-F238E27FC236}">
                <a16:creationId xmlns:a16="http://schemas.microsoft.com/office/drawing/2014/main" id="{3972BCAB-B24E-BC58-4404-504CD9E59AB3}"/>
              </a:ext>
            </a:extLst>
          </p:cNvPr>
          <p:cNvCxnSpPr>
            <a:cxnSpLocks/>
            <a:endCxn id="17" idx="0"/>
          </p:cNvCxnSpPr>
          <p:nvPr/>
        </p:nvCxnSpPr>
        <p:spPr>
          <a:xfrm>
            <a:off x="6026962" y="3590101"/>
            <a:ext cx="11611" cy="2264182"/>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Rak 27">
            <a:extLst>
              <a:ext uri="{FF2B5EF4-FFF2-40B4-BE49-F238E27FC236}">
                <a16:creationId xmlns:a16="http://schemas.microsoft.com/office/drawing/2014/main" id="{0D41B9F5-02E7-1300-432D-B0BD09E4B8EC}"/>
              </a:ext>
            </a:extLst>
          </p:cNvPr>
          <p:cNvCxnSpPr>
            <a:cxnSpLocks/>
          </p:cNvCxnSpPr>
          <p:nvPr/>
        </p:nvCxnSpPr>
        <p:spPr>
          <a:xfrm>
            <a:off x="7731435" y="3658847"/>
            <a:ext cx="11611" cy="2264182"/>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9" name="Rak 28">
            <a:extLst>
              <a:ext uri="{FF2B5EF4-FFF2-40B4-BE49-F238E27FC236}">
                <a16:creationId xmlns:a16="http://schemas.microsoft.com/office/drawing/2014/main" id="{3663AEB9-94DB-1F29-D5EA-535E5CC8EC27}"/>
              </a:ext>
            </a:extLst>
          </p:cNvPr>
          <p:cNvCxnSpPr>
            <a:cxnSpLocks/>
          </p:cNvCxnSpPr>
          <p:nvPr/>
        </p:nvCxnSpPr>
        <p:spPr>
          <a:xfrm>
            <a:off x="9441714" y="3714203"/>
            <a:ext cx="11611" cy="2264182"/>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1" name="Rak 20">
            <a:extLst>
              <a:ext uri="{FF2B5EF4-FFF2-40B4-BE49-F238E27FC236}">
                <a16:creationId xmlns:a16="http://schemas.microsoft.com/office/drawing/2014/main" id="{C9EF688B-6697-3073-F83D-D48D319C98B0}"/>
              </a:ext>
            </a:extLst>
          </p:cNvPr>
          <p:cNvCxnSpPr>
            <a:endCxn id="14" idx="0"/>
          </p:cNvCxnSpPr>
          <p:nvPr/>
        </p:nvCxnSpPr>
        <p:spPr>
          <a:xfrm flipH="1">
            <a:off x="851627" y="5065295"/>
            <a:ext cx="2615" cy="788989"/>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Diagram 4">
            <a:extLst>
              <a:ext uri="{FF2B5EF4-FFF2-40B4-BE49-F238E27FC236}">
                <a16:creationId xmlns:a16="http://schemas.microsoft.com/office/drawing/2014/main" id="{3B843DC2-FDA4-1386-0E43-DADA623AC8CD}"/>
              </a:ext>
            </a:extLst>
          </p:cNvPr>
          <p:cNvGraphicFramePr/>
          <p:nvPr/>
        </p:nvGraphicFramePr>
        <p:xfrm>
          <a:off x="139148" y="139148"/>
          <a:ext cx="10020852" cy="6122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ruta 6">
            <a:extLst>
              <a:ext uri="{FF2B5EF4-FFF2-40B4-BE49-F238E27FC236}">
                <a16:creationId xmlns:a16="http://schemas.microsoft.com/office/drawing/2014/main" id="{C111A5A5-1C3F-6209-E755-6F0AAD46626E}"/>
              </a:ext>
            </a:extLst>
          </p:cNvPr>
          <p:cNvSpPr txBox="1"/>
          <p:nvPr/>
        </p:nvSpPr>
        <p:spPr>
          <a:xfrm>
            <a:off x="139148" y="5229726"/>
            <a:ext cx="1424957" cy="461665"/>
          </a:xfrm>
          <a:prstGeom prst="rect">
            <a:avLst/>
          </a:prstGeom>
          <a:solidFill>
            <a:schemeClr val="bg1"/>
          </a:solidFill>
          <a:ln w="12700">
            <a:solidFill>
              <a:schemeClr val="tx1"/>
            </a:solidFill>
          </a:ln>
        </p:spPr>
        <p:txBody>
          <a:bodyPr wrap="square" rtlCol="0">
            <a:spAutoFit/>
          </a:bodyPr>
          <a:lstStyle/>
          <a:p>
            <a:pPr algn="ctr"/>
            <a:r>
              <a:rPr lang="sv-SE" sz="1200" dirty="0"/>
              <a:t>Delregionalt samverkansorgan</a:t>
            </a:r>
          </a:p>
        </p:txBody>
      </p:sp>
      <p:sp>
        <p:nvSpPr>
          <p:cNvPr id="8" name="textruta 7">
            <a:extLst>
              <a:ext uri="{FF2B5EF4-FFF2-40B4-BE49-F238E27FC236}">
                <a16:creationId xmlns:a16="http://schemas.microsoft.com/office/drawing/2014/main" id="{2DFA323E-F980-B62E-DC5C-E33859BEDD92}"/>
              </a:ext>
            </a:extLst>
          </p:cNvPr>
          <p:cNvSpPr txBox="1"/>
          <p:nvPr/>
        </p:nvSpPr>
        <p:spPr>
          <a:xfrm>
            <a:off x="1843622" y="5229726"/>
            <a:ext cx="1424957" cy="461665"/>
          </a:xfrm>
          <a:prstGeom prst="rect">
            <a:avLst/>
          </a:prstGeom>
          <a:solidFill>
            <a:schemeClr val="bg1"/>
          </a:solidFill>
          <a:ln w="12700">
            <a:solidFill>
              <a:schemeClr val="tx1"/>
            </a:solidFill>
          </a:ln>
        </p:spPr>
        <p:txBody>
          <a:bodyPr wrap="square" rtlCol="0">
            <a:spAutoFit/>
          </a:bodyPr>
          <a:lstStyle/>
          <a:p>
            <a:pPr algn="ctr"/>
            <a:r>
              <a:rPr lang="sv-SE" sz="1200" dirty="0"/>
              <a:t>Delregionalt samverkansorgan</a:t>
            </a:r>
          </a:p>
        </p:txBody>
      </p:sp>
      <p:sp>
        <p:nvSpPr>
          <p:cNvPr id="9" name="textruta 8">
            <a:extLst>
              <a:ext uri="{FF2B5EF4-FFF2-40B4-BE49-F238E27FC236}">
                <a16:creationId xmlns:a16="http://schemas.microsoft.com/office/drawing/2014/main" id="{5C4E6FCD-88CB-518F-B79A-835A2AF4F4B5}"/>
              </a:ext>
            </a:extLst>
          </p:cNvPr>
          <p:cNvSpPr txBox="1"/>
          <p:nvPr/>
        </p:nvSpPr>
        <p:spPr>
          <a:xfrm>
            <a:off x="3584858" y="5229726"/>
            <a:ext cx="1424957" cy="461665"/>
          </a:xfrm>
          <a:prstGeom prst="rect">
            <a:avLst/>
          </a:prstGeom>
          <a:solidFill>
            <a:schemeClr val="bg1"/>
          </a:solidFill>
          <a:ln w="12700">
            <a:solidFill>
              <a:schemeClr val="tx1"/>
            </a:solidFill>
          </a:ln>
        </p:spPr>
        <p:txBody>
          <a:bodyPr wrap="square" rtlCol="0">
            <a:spAutoFit/>
          </a:bodyPr>
          <a:lstStyle/>
          <a:p>
            <a:pPr algn="ctr"/>
            <a:r>
              <a:rPr lang="sv-SE" sz="1200" dirty="0"/>
              <a:t>Delregionalt samverkansorgan</a:t>
            </a:r>
          </a:p>
        </p:txBody>
      </p:sp>
      <p:sp>
        <p:nvSpPr>
          <p:cNvPr id="10" name="textruta 9">
            <a:extLst>
              <a:ext uri="{FF2B5EF4-FFF2-40B4-BE49-F238E27FC236}">
                <a16:creationId xmlns:a16="http://schemas.microsoft.com/office/drawing/2014/main" id="{465E7F91-6B4E-6C0B-9EF8-7D2EBABCB38D}"/>
              </a:ext>
            </a:extLst>
          </p:cNvPr>
          <p:cNvSpPr txBox="1"/>
          <p:nvPr/>
        </p:nvSpPr>
        <p:spPr>
          <a:xfrm>
            <a:off x="5326094" y="5229725"/>
            <a:ext cx="1424957" cy="461665"/>
          </a:xfrm>
          <a:prstGeom prst="rect">
            <a:avLst/>
          </a:prstGeom>
          <a:solidFill>
            <a:schemeClr val="bg1"/>
          </a:solidFill>
          <a:ln w="12700">
            <a:solidFill>
              <a:schemeClr val="tx1"/>
            </a:solidFill>
          </a:ln>
        </p:spPr>
        <p:txBody>
          <a:bodyPr wrap="square" rtlCol="0">
            <a:spAutoFit/>
          </a:bodyPr>
          <a:lstStyle/>
          <a:p>
            <a:pPr algn="ctr"/>
            <a:r>
              <a:rPr lang="sv-SE" sz="1200" dirty="0"/>
              <a:t>Delregionalt samverkansorgan</a:t>
            </a:r>
          </a:p>
        </p:txBody>
      </p:sp>
      <p:sp>
        <p:nvSpPr>
          <p:cNvPr id="11" name="textruta 10">
            <a:extLst>
              <a:ext uri="{FF2B5EF4-FFF2-40B4-BE49-F238E27FC236}">
                <a16:creationId xmlns:a16="http://schemas.microsoft.com/office/drawing/2014/main" id="{A2B21434-11E8-B397-0A43-D4CF31B21063}"/>
              </a:ext>
            </a:extLst>
          </p:cNvPr>
          <p:cNvSpPr txBox="1"/>
          <p:nvPr/>
        </p:nvSpPr>
        <p:spPr>
          <a:xfrm>
            <a:off x="7030568" y="5229724"/>
            <a:ext cx="1424957" cy="461665"/>
          </a:xfrm>
          <a:prstGeom prst="rect">
            <a:avLst/>
          </a:prstGeom>
          <a:solidFill>
            <a:schemeClr val="bg1"/>
          </a:solidFill>
          <a:ln w="12700">
            <a:solidFill>
              <a:schemeClr val="tx1"/>
            </a:solidFill>
          </a:ln>
        </p:spPr>
        <p:txBody>
          <a:bodyPr wrap="square" rtlCol="0">
            <a:spAutoFit/>
          </a:bodyPr>
          <a:lstStyle/>
          <a:p>
            <a:pPr algn="ctr"/>
            <a:r>
              <a:rPr lang="sv-SE" sz="1200" dirty="0"/>
              <a:t>Delregionalt samverkansorgan</a:t>
            </a:r>
          </a:p>
        </p:txBody>
      </p:sp>
      <p:sp>
        <p:nvSpPr>
          <p:cNvPr id="12" name="textruta 11">
            <a:extLst>
              <a:ext uri="{FF2B5EF4-FFF2-40B4-BE49-F238E27FC236}">
                <a16:creationId xmlns:a16="http://schemas.microsoft.com/office/drawing/2014/main" id="{462F5BFD-0B88-F4C1-35F1-2E00A96CDCC4}"/>
              </a:ext>
            </a:extLst>
          </p:cNvPr>
          <p:cNvSpPr txBox="1"/>
          <p:nvPr/>
        </p:nvSpPr>
        <p:spPr>
          <a:xfrm>
            <a:off x="8735042" y="5229724"/>
            <a:ext cx="1424957" cy="461665"/>
          </a:xfrm>
          <a:prstGeom prst="rect">
            <a:avLst/>
          </a:prstGeom>
          <a:solidFill>
            <a:schemeClr val="bg1"/>
          </a:solidFill>
          <a:ln w="12700">
            <a:solidFill>
              <a:schemeClr val="tx1"/>
            </a:solidFill>
          </a:ln>
        </p:spPr>
        <p:txBody>
          <a:bodyPr wrap="square" rtlCol="0">
            <a:spAutoFit/>
          </a:bodyPr>
          <a:lstStyle/>
          <a:p>
            <a:pPr algn="ctr"/>
            <a:r>
              <a:rPr lang="sv-SE" sz="1200" dirty="0"/>
              <a:t>Delregionalt samverkansorgan</a:t>
            </a:r>
          </a:p>
        </p:txBody>
      </p:sp>
      <p:sp>
        <p:nvSpPr>
          <p:cNvPr id="14" name="textruta 13">
            <a:extLst>
              <a:ext uri="{FF2B5EF4-FFF2-40B4-BE49-F238E27FC236}">
                <a16:creationId xmlns:a16="http://schemas.microsoft.com/office/drawing/2014/main" id="{8240D54D-B2A0-D5A2-473E-1CB1597CD551}"/>
              </a:ext>
            </a:extLst>
          </p:cNvPr>
          <p:cNvSpPr txBox="1"/>
          <p:nvPr/>
        </p:nvSpPr>
        <p:spPr>
          <a:xfrm>
            <a:off x="139148" y="5854284"/>
            <a:ext cx="1424957" cy="369332"/>
          </a:xfrm>
          <a:prstGeom prst="rect">
            <a:avLst/>
          </a:prstGeom>
          <a:solidFill>
            <a:schemeClr val="bg1"/>
          </a:solidFill>
          <a:ln w="12700">
            <a:solidFill>
              <a:schemeClr val="tx1"/>
            </a:solidFill>
          </a:ln>
        </p:spPr>
        <p:txBody>
          <a:bodyPr wrap="square" rtlCol="0">
            <a:spAutoFit/>
          </a:bodyPr>
          <a:lstStyle/>
          <a:p>
            <a:pPr algn="ctr"/>
            <a:r>
              <a:rPr lang="sv-SE" sz="900" dirty="0"/>
              <a:t>Delregional tjänstemannaberedning</a:t>
            </a:r>
          </a:p>
        </p:txBody>
      </p:sp>
      <p:sp>
        <p:nvSpPr>
          <p:cNvPr id="15" name="textruta 14">
            <a:extLst>
              <a:ext uri="{FF2B5EF4-FFF2-40B4-BE49-F238E27FC236}">
                <a16:creationId xmlns:a16="http://schemas.microsoft.com/office/drawing/2014/main" id="{DF4B020E-F471-685D-0D7F-3BE4588F5FC2}"/>
              </a:ext>
            </a:extLst>
          </p:cNvPr>
          <p:cNvSpPr txBox="1"/>
          <p:nvPr/>
        </p:nvSpPr>
        <p:spPr>
          <a:xfrm>
            <a:off x="1843622" y="5854284"/>
            <a:ext cx="1424957" cy="369332"/>
          </a:xfrm>
          <a:prstGeom prst="rect">
            <a:avLst/>
          </a:prstGeom>
          <a:solidFill>
            <a:schemeClr val="bg1"/>
          </a:solidFill>
          <a:ln w="12700">
            <a:solidFill>
              <a:schemeClr val="tx1"/>
            </a:solidFill>
          </a:ln>
        </p:spPr>
        <p:txBody>
          <a:bodyPr wrap="square" rtlCol="0">
            <a:spAutoFit/>
          </a:bodyPr>
          <a:lstStyle/>
          <a:p>
            <a:pPr algn="ctr"/>
            <a:r>
              <a:rPr lang="sv-SE" sz="900" dirty="0"/>
              <a:t>Delregional tjänstemannaberedning</a:t>
            </a:r>
          </a:p>
        </p:txBody>
      </p:sp>
      <p:sp>
        <p:nvSpPr>
          <p:cNvPr id="16" name="textruta 15">
            <a:extLst>
              <a:ext uri="{FF2B5EF4-FFF2-40B4-BE49-F238E27FC236}">
                <a16:creationId xmlns:a16="http://schemas.microsoft.com/office/drawing/2014/main" id="{8BD088F7-9EC9-92E8-71B3-5C98DDC4B60F}"/>
              </a:ext>
            </a:extLst>
          </p:cNvPr>
          <p:cNvSpPr txBox="1"/>
          <p:nvPr/>
        </p:nvSpPr>
        <p:spPr>
          <a:xfrm>
            <a:off x="3584858" y="5854284"/>
            <a:ext cx="1424957" cy="369332"/>
          </a:xfrm>
          <a:prstGeom prst="rect">
            <a:avLst/>
          </a:prstGeom>
          <a:solidFill>
            <a:schemeClr val="bg1"/>
          </a:solidFill>
          <a:ln w="12700">
            <a:solidFill>
              <a:schemeClr val="tx1"/>
            </a:solidFill>
          </a:ln>
        </p:spPr>
        <p:txBody>
          <a:bodyPr wrap="square" rtlCol="0">
            <a:spAutoFit/>
          </a:bodyPr>
          <a:lstStyle/>
          <a:p>
            <a:pPr algn="ctr"/>
            <a:r>
              <a:rPr lang="sv-SE" sz="900" dirty="0"/>
              <a:t>Delregional tjänstemannaberedning</a:t>
            </a:r>
          </a:p>
        </p:txBody>
      </p:sp>
      <p:sp>
        <p:nvSpPr>
          <p:cNvPr id="17" name="textruta 16">
            <a:extLst>
              <a:ext uri="{FF2B5EF4-FFF2-40B4-BE49-F238E27FC236}">
                <a16:creationId xmlns:a16="http://schemas.microsoft.com/office/drawing/2014/main" id="{7200755F-9EDB-11E6-3E94-B53FCFAD862E}"/>
              </a:ext>
            </a:extLst>
          </p:cNvPr>
          <p:cNvSpPr txBox="1"/>
          <p:nvPr/>
        </p:nvSpPr>
        <p:spPr>
          <a:xfrm>
            <a:off x="5326094" y="5854283"/>
            <a:ext cx="1424957" cy="369332"/>
          </a:xfrm>
          <a:prstGeom prst="rect">
            <a:avLst/>
          </a:prstGeom>
          <a:solidFill>
            <a:schemeClr val="bg1"/>
          </a:solidFill>
          <a:ln w="12700">
            <a:solidFill>
              <a:schemeClr val="tx1"/>
            </a:solidFill>
          </a:ln>
        </p:spPr>
        <p:txBody>
          <a:bodyPr wrap="square" rtlCol="0">
            <a:spAutoFit/>
          </a:bodyPr>
          <a:lstStyle/>
          <a:p>
            <a:pPr algn="ctr"/>
            <a:r>
              <a:rPr lang="sv-SE" sz="900" dirty="0"/>
              <a:t>Delregional tjänstemannaberedning</a:t>
            </a:r>
          </a:p>
        </p:txBody>
      </p:sp>
      <p:sp>
        <p:nvSpPr>
          <p:cNvPr id="18" name="textruta 17">
            <a:extLst>
              <a:ext uri="{FF2B5EF4-FFF2-40B4-BE49-F238E27FC236}">
                <a16:creationId xmlns:a16="http://schemas.microsoft.com/office/drawing/2014/main" id="{D1004EDC-72CB-5830-583C-9B65858E55F2}"/>
              </a:ext>
            </a:extLst>
          </p:cNvPr>
          <p:cNvSpPr txBox="1"/>
          <p:nvPr/>
        </p:nvSpPr>
        <p:spPr>
          <a:xfrm>
            <a:off x="7030568" y="5854282"/>
            <a:ext cx="1424957" cy="369332"/>
          </a:xfrm>
          <a:prstGeom prst="rect">
            <a:avLst/>
          </a:prstGeom>
          <a:solidFill>
            <a:schemeClr val="bg1"/>
          </a:solidFill>
          <a:ln w="12700">
            <a:solidFill>
              <a:schemeClr val="tx1"/>
            </a:solidFill>
          </a:ln>
        </p:spPr>
        <p:txBody>
          <a:bodyPr wrap="square" rtlCol="0">
            <a:spAutoFit/>
          </a:bodyPr>
          <a:lstStyle/>
          <a:p>
            <a:pPr algn="ctr"/>
            <a:r>
              <a:rPr lang="sv-SE" sz="900" dirty="0"/>
              <a:t>Delregional tjänstemannaberedning</a:t>
            </a:r>
          </a:p>
        </p:txBody>
      </p:sp>
      <p:sp>
        <p:nvSpPr>
          <p:cNvPr id="19" name="textruta 18">
            <a:extLst>
              <a:ext uri="{FF2B5EF4-FFF2-40B4-BE49-F238E27FC236}">
                <a16:creationId xmlns:a16="http://schemas.microsoft.com/office/drawing/2014/main" id="{72D05881-A7C7-9D6D-D6E3-214A331E5EA2}"/>
              </a:ext>
            </a:extLst>
          </p:cNvPr>
          <p:cNvSpPr txBox="1"/>
          <p:nvPr/>
        </p:nvSpPr>
        <p:spPr>
          <a:xfrm>
            <a:off x="8735042" y="5854282"/>
            <a:ext cx="1424957" cy="369332"/>
          </a:xfrm>
          <a:prstGeom prst="rect">
            <a:avLst/>
          </a:prstGeom>
          <a:solidFill>
            <a:schemeClr val="bg1"/>
          </a:solidFill>
          <a:ln w="12700">
            <a:solidFill>
              <a:schemeClr val="tx1"/>
            </a:solidFill>
          </a:ln>
        </p:spPr>
        <p:txBody>
          <a:bodyPr wrap="square" rtlCol="0">
            <a:spAutoFit/>
          </a:bodyPr>
          <a:lstStyle/>
          <a:p>
            <a:pPr algn="ctr"/>
            <a:r>
              <a:rPr lang="sv-SE" sz="900" dirty="0"/>
              <a:t>Delregional tjänstemannaberedning</a:t>
            </a:r>
          </a:p>
        </p:txBody>
      </p:sp>
      <p:sp>
        <p:nvSpPr>
          <p:cNvPr id="2" name="textruta 1">
            <a:extLst>
              <a:ext uri="{FF2B5EF4-FFF2-40B4-BE49-F238E27FC236}">
                <a16:creationId xmlns:a16="http://schemas.microsoft.com/office/drawing/2014/main" id="{C77C8EEC-26FE-8421-D9E9-89E73584CE1D}"/>
              </a:ext>
            </a:extLst>
          </p:cNvPr>
          <p:cNvSpPr txBox="1"/>
          <p:nvPr/>
        </p:nvSpPr>
        <p:spPr>
          <a:xfrm>
            <a:off x="6960981" y="227016"/>
            <a:ext cx="4309872" cy="307777"/>
          </a:xfrm>
          <a:prstGeom prst="rect">
            <a:avLst/>
          </a:prstGeom>
          <a:noFill/>
        </p:spPr>
        <p:txBody>
          <a:bodyPr wrap="square" rtlCol="0">
            <a:spAutoFit/>
          </a:bodyPr>
          <a:lstStyle/>
          <a:p>
            <a:r>
              <a:rPr lang="sv-SE" sz="1400" dirty="0">
                <a:hlinkClick r:id="rId8"/>
              </a:rPr>
              <a:t>https://xn--vrdsamverkanskne-dobn.se/</a:t>
            </a:r>
            <a:r>
              <a:rPr lang="sv-SE" sz="1400" dirty="0"/>
              <a:t> </a:t>
            </a:r>
          </a:p>
        </p:txBody>
      </p:sp>
      <p:sp>
        <p:nvSpPr>
          <p:cNvPr id="3" name="Pil: nedåt 2">
            <a:extLst>
              <a:ext uri="{FF2B5EF4-FFF2-40B4-BE49-F238E27FC236}">
                <a16:creationId xmlns:a16="http://schemas.microsoft.com/office/drawing/2014/main" id="{2AB0ABAD-22EB-0A18-1751-3C5E34A74034}"/>
              </a:ext>
            </a:extLst>
          </p:cNvPr>
          <p:cNvSpPr/>
          <p:nvPr/>
        </p:nvSpPr>
        <p:spPr>
          <a:xfrm>
            <a:off x="8735042" y="879615"/>
            <a:ext cx="642422" cy="11826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0497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C44E01F1-C714-F129-4049-6E4E901CFA1B}"/>
              </a:ext>
            </a:extLst>
          </p:cNvPr>
          <p:cNvSpPr>
            <a:spLocks noGrp="1"/>
          </p:cNvSpPr>
          <p:nvPr>
            <p:ph idx="1"/>
          </p:nvPr>
        </p:nvSpPr>
        <p:spPr/>
        <p:txBody>
          <a:bodyPr>
            <a:noAutofit/>
          </a:bodyPr>
          <a:lstStyle/>
          <a:p>
            <a:pPr marL="0" indent="0">
              <a:buNone/>
            </a:pPr>
            <a:r>
              <a:rPr lang="sv-SE" sz="1600" dirty="0">
                <a:latin typeface="+mn-lt"/>
              </a:rPr>
              <a:t>På regional nivå finns ett gemensamt forum för tjänstepersoner med representanter från Region Skåne, Skånes Kommuner samt kommunerna i Skåne samt representation från idéburen sektor.</a:t>
            </a:r>
          </a:p>
          <a:p>
            <a:pPr marL="0" indent="0">
              <a:buNone/>
            </a:pPr>
            <a:endParaRPr lang="sv-SE" sz="1600" dirty="0">
              <a:latin typeface="+mn-lt"/>
            </a:endParaRPr>
          </a:p>
          <a:p>
            <a:pPr marL="0" indent="0">
              <a:buNone/>
            </a:pPr>
            <a:r>
              <a:rPr lang="sv-SE" sz="1600" dirty="0">
                <a:latin typeface="+mn-lt"/>
              </a:rPr>
              <a:t>Regional Samverkansgrupp Psykiatri ansvarar för:</a:t>
            </a:r>
          </a:p>
          <a:p>
            <a:pPr>
              <a:buFont typeface="Wingdings" panose="05000000000000000000" pitchFamily="2" charset="2"/>
              <a:buChar char="Ø"/>
            </a:pPr>
            <a:r>
              <a:rPr lang="sv-SE" sz="1600" dirty="0">
                <a:latin typeface="+mn-lt"/>
              </a:rPr>
              <a:t>Samordning och utveckling på regional nivå avseende personer med psykisk funktionsnedsättning samt barn och unga som har eller riskerar psykisk ohälsa</a:t>
            </a:r>
          </a:p>
          <a:p>
            <a:pPr>
              <a:buFont typeface="Wingdings" panose="05000000000000000000" pitchFamily="2" charset="2"/>
              <a:buChar char="Ø"/>
            </a:pPr>
            <a:r>
              <a:rPr lang="sv-SE" sz="1600" dirty="0">
                <a:latin typeface="+mn-lt"/>
              </a:rPr>
              <a:t>Revidering av ramöverenskommelsen</a:t>
            </a:r>
          </a:p>
          <a:p>
            <a:pPr>
              <a:buFont typeface="Wingdings" panose="05000000000000000000" pitchFamily="2" charset="2"/>
              <a:buChar char="Ø"/>
            </a:pPr>
            <a:r>
              <a:rPr lang="sv-SE" sz="1600" dirty="0">
                <a:latin typeface="+mn-lt"/>
              </a:rPr>
              <a:t>Rådgivning till parterna vid tvister</a:t>
            </a:r>
          </a:p>
          <a:p>
            <a:pPr marL="0" indent="0">
              <a:buNone/>
            </a:pPr>
            <a:endParaRPr lang="sv-SE" sz="1600" dirty="0">
              <a:latin typeface="+mn-lt"/>
            </a:endParaRPr>
          </a:p>
          <a:p>
            <a:pPr marL="0" indent="0">
              <a:buNone/>
            </a:pPr>
            <a:r>
              <a:rPr lang="sv-SE" sz="1600" dirty="0">
                <a:latin typeface="+mn-lt"/>
              </a:rPr>
              <a:t>Regional Samverkansgrupp Psykiatri sammanträder tre gånger per termin. Gruppen utser arbetande utskott som återrapporterar till Regional Samverkansgrupp Psykiatri.</a:t>
            </a:r>
          </a:p>
          <a:p>
            <a:pPr marL="0" indent="0">
              <a:buNone/>
            </a:pPr>
            <a:r>
              <a:rPr lang="sv-SE" sz="1600" dirty="0">
                <a:latin typeface="+mn-lt"/>
              </a:rPr>
              <a:t>Det finns ett permanent utskott för beroendefrågor kopplat till Regional Samverkansgrupp Psykiatri.</a:t>
            </a:r>
          </a:p>
        </p:txBody>
      </p:sp>
      <p:sp>
        <p:nvSpPr>
          <p:cNvPr id="3" name="Rubrik 2">
            <a:extLst>
              <a:ext uri="{FF2B5EF4-FFF2-40B4-BE49-F238E27FC236}">
                <a16:creationId xmlns:a16="http://schemas.microsoft.com/office/drawing/2014/main" id="{7087CEE3-942F-37F4-74ED-CCD663828FB1}"/>
              </a:ext>
            </a:extLst>
          </p:cNvPr>
          <p:cNvSpPr>
            <a:spLocks noGrp="1"/>
          </p:cNvSpPr>
          <p:nvPr>
            <p:ph type="title"/>
          </p:nvPr>
        </p:nvSpPr>
        <p:spPr/>
        <p:txBody>
          <a:bodyPr>
            <a:normAutofit fontScale="90000"/>
          </a:bodyPr>
          <a:lstStyle/>
          <a:p>
            <a:r>
              <a:rPr lang="sv-SE" dirty="0"/>
              <a:t>Regional Samverkansgrupp Psykiatri</a:t>
            </a:r>
          </a:p>
        </p:txBody>
      </p:sp>
    </p:spTree>
    <p:extLst>
      <p:ext uri="{BB962C8B-B14F-4D97-AF65-F5344CB8AC3E}">
        <p14:creationId xmlns:p14="http://schemas.microsoft.com/office/powerpoint/2010/main" val="283371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2">
            <a:extLst>
              <a:ext uri="{FF2B5EF4-FFF2-40B4-BE49-F238E27FC236}">
                <a16:creationId xmlns:a16="http://schemas.microsoft.com/office/drawing/2014/main" id="{0FA7ED57-5B4F-5DE0-D719-2E19E11FF6E5}"/>
              </a:ext>
            </a:extLst>
          </p:cNvPr>
          <p:cNvSpPr txBox="1">
            <a:spLocks/>
          </p:cNvSpPr>
          <p:nvPr/>
        </p:nvSpPr>
        <p:spPr>
          <a:xfrm>
            <a:off x="1026814" y="535766"/>
            <a:ext cx="7744571" cy="85135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a:lstStyle>
          <a:p>
            <a:pPr algn="l"/>
            <a:r>
              <a:rPr lang="sv-SE" dirty="0">
                <a:latin typeface="Calibri" panose="020F0502020204030204" pitchFamily="34" charset="0"/>
                <a:cs typeface="Calibri" panose="020F0502020204030204" pitchFamily="34" charset="0"/>
              </a:rPr>
              <a:t>Samsjuklighetsutredningen</a:t>
            </a:r>
            <a:endParaRPr lang="sv-SE" dirty="0">
              <a:highlight>
                <a:srgbClr val="00FFFF"/>
              </a:highlight>
              <a:latin typeface="Calibri" panose="020F0502020204030204" pitchFamily="34" charset="0"/>
              <a:cs typeface="Calibri" panose="020F0502020204030204" pitchFamily="34" charset="0"/>
            </a:endParaRPr>
          </a:p>
        </p:txBody>
      </p:sp>
      <p:sp>
        <p:nvSpPr>
          <p:cNvPr id="5" name="Platshållare för innehåll 1">
            <a:extLst>
              <a:ext uri="{FF2B5EF4-FFF2-40B4-BE49-F238E27FC236}">
                <a16:creationId xmlns:a16="http://schemas.microsoft.com/office/drawing/2014/main" id="{13DA94EA-5817-97CC-F324-8669DCC63347}"/>
              </a:ext>
            </a:extLst>
          </p:cNvPr>
          <p:cNvSpPr txBox="1">
            <a:spLocks/>
          </p:cNvSpPr>
          <p:nvPr/>
        </p:nvSpPr>
        <p:spPr>
          <a:xfrm>
            <a:off x="2108239" y="5768791"/>
            <a:ext cx="8458270" cy="994394"/>
          </a:xfrm>
          <a:prstGeom prst="rect">
            <a:avLst/>
          </a:prstGeom>
        </p:spPr>
        <p:txBody>
          <a:bodyPr vert="horz" lIns="91440" tIns="45720" rIns="91440" bIns="45720" rtlCol="0">
            <a:normAutofit/>
          </a:bodyPr>
          <a:lstStyle>
            <a:lvl1pPr marL="457200" indent="-457200" algn="ct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None/>
            </a:pPr>
            <a:r>
              <a:rPr lang="sv-SE" sz="1800" dirty="0">
                <a:hlinkClick r:id="rId2"/>
              </a:rPr>
              <a:t>https://www.regeringen.se/rattsliga-dokument/statens-offentliga-utredningar/2021/11/sou-202193/</a:t>
            </a:r>
            <a:r>
              <a:rPr lang="sv-SE" sz="1800" dirty="0"/>
              <a:t> </a:t>
            </a:r>
          </a:p>
        </p:txBody>
      </p:sp>
      <p:pic>
        <p:nvPicPr>
          <p:cNvPr id="3" name="Bildobjekt 2">
            <a:extLst>
              <a:ext uri="{FF2B5EF4-FFF2-40B4-BE49-F238E27FC236}">
                <a16:creationId xmlns:a16="http://schemas.microsoft.com/office/drawing/2014/main" id="{54CEE42D-C242-2BD8-5741-4041410BEE0F}"/>
              </a:ext>
            </a:extLst>
          </p:cNvPr>
          <p:cNvPicPr>
            <a:picLocks noChangeAspect="1"/>
          </p:cNvPicPr>
          <p:nvPr/>
        </p:nvPicPr>
        <p:blipFill>
          <a:blip r:embed="rId3"/>
          <a:stretch>
            <a:fillRect/>
          </a:stretch>
        </p:blipFill>
        <p:spPr>
          <a:xfrm>
            <a:off x="3460824" y="1596757"/>
            <a:ext cx="2876550" cy="3962400"/>
          </a:xfrm>
          <a:prstGeom prst="rect">
            <a:avLst/>
          </a:prstGeom>
        </p:spPr>
      </p:pic>
    </p:spTree>
    <p:extLst>
      <p:ext uri="{BB962C8B-B14F-4D97-AF65-F5344CB8AC3E}">
        <p14:creationId xmlns:p14="http://schemas.microsoft.com/office/powerpoint/2010/main" val="164279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FED4CB2-718D-53CB-F1C2-566B26A42445}"/>
              </a:ext>
            </a:extLst>
          </p:cNvPr>
          <p:cNvSpPr>
            <a:spLocks noGrp="1"/>
          </p:cNvSpPr>
          <p:nvPr>
            <p:ph idx="1"/>
          </p:nvPr>
        </p:nvSpPr>
        <p:spPr>
          <a:xfrm>
            <a:off x="1152938" y="1693626"/>
            <a:ext cx="8719031" cy="4301657"/>
          </a:xfrm>
        </p:spPr>
        <p:txBody>
          <a:bodyPr>
            <a:noAutofit/>
          </a:bodyPr>
          <a:lstStyle/>
          <a:p>
            <a:pPr marL="0" indent="0">
              <a:buNone/>
            </a:pPr>
            <a:r>
              <a:rPr lang="sv-SE" sz="2200" dirty="0"/>
              <a:t>Förslag från Samsjuklighetsutredningen:</a:t>
            </a:r>
          </a:p>
          <a:p>
            <a:pPr marL="0" indent="0">
              <a:buNone/>
            </a:pPr>
            <a:r>
              <a:rPr lang="sv-SE" sz="2200" dirty="0"/>
              <a:t>”Införandet av förslagen ska genomföras så att huvudmännen och berörda myndigheter ges förutsättningar att planera förändringarna i respektive uppdrag och ha möjlighet att vidta nödvändiga utvecklingsinsatser gemensamt och var för sig. </a:t>
            </a:r>
            <a:r>
              <a:rPr lang="sv-SE" sz="2200" b="1" dirty="0"/>
              <a:t>Medel bör avsättas inom ramen för anslag 1:8 Bidrag till psykiatri för omställning och implementering av förslagen. Stödet föreslås utgå två år innan och tre år efter ikraftträdandet. </a:t>
            </a:r>
            <a:r>
              <a:rPr lang="sv-SE" sz="2200" dirty="0"/>
              <a:t>Staten ska ingå en överenskommelse med Sveriges Kommuner och Regioner, SKR om implementeringsstöd till regioner och kommuner.” </a:t>
            </a:r>
          </a:p>
        </p:txBody>
      </p:sp>
      <p:sp>
        <p:nvSpPr>
          <p:cNvPr id="3" name="Rubrik 2">
            <a:extLst>
              <a:ext uri="{FF2B5EF4-FFF2-40B4-BE49-F238E27FC236}">
                <a16:creationId xmlns:a16="http://schemas.microsoft.com/office/drawing/2014/main" id="{0CAD3856-28BD-6508-3A2F-E9E8BC778318}"/>
              </a:ext>
            </a:extLst>
          </p:cNvPr>
          <p:cNvSpPr>
            <a:spLocks noGrp="1"/>
          </p:cNvSpPr>
          <p:nvPr>
            <p:ph type="title"/>
          </p:nvPr>
        </p:nvSpPr>
        <p:spPr/>
        <p:txBody>
          <a:bodyPr>
            <a:normAutofit fontScale="90000"/>
          </a:bodyPr>
          <a:lstStyle/>
          <a:p>
            <a:pPr algn="l"/>
            <a:r>
              <a:rPr lang="sv-SE" dirty="0">
                <a:latin typeface="Calibri" panose="020F0502020204030204" pitchFamily="34" charset="0"/>
                <a:cs typeface="Calibri" panose="020F0502020204030204" pitchFamily="34" charset="0"/>
              </a:rPr>
              <a:t>Införandet av utredningens förslag ska förberedas </a:t>
            </a:r>
          </a:p>
        </p:txBody>
      </p:sp>
    </p:spTree>
    <p:extLst>
      <p:ext uri="{BB962C8B-B14F-4D97-AF65-F5344CB8AC3E}">
        <p14:creationId xmlns:p14="http://schemas.microsoft.com/office/powerpoint/2010/main" val="2720451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En bild som visar bord&#10;&#10;Automatiskt genererad beskrivning">
            <a:extLst>
              <a:ext uri="{FF2B5EF4-FFF2-40B4-BE49-F238E27FC236}">
                <a16:creationId xmlns:a16="http://schemas.microsoft.com/office/drawing/2014/main" id="{1CD4B7B8-2289-EAB3-6AB0-A712DEB8996F}"/>
              </a:ext>
            </a:extLst>
          </p:cNvPr>
          <p:cNvPicPr>
            <a:picLocks noChangeAspect="1"/>
          </p:cNvPicPr>
          <p:nvPr/>
        </p:nvPicPr>
        <p:blipFill>
          <a:blip r:embed="rId2"/>
          <a:stretch>
            <a:fillRect/>
          </a:stretch>
        </p:blipFill>
        <p:spPr>
          <a:xfrm>
            <a:off x="312016" y="542261"/>
            <a:ext cx="9813251" cy="5667153"/>
          </a:xfrm>
          <a:prstGeom prst="rect">
            <a:avLst/>
          </a:prstGeom>
          <a:noFill/>
        </p:spPr>
      </p:pic>
    </p:spTree>
    <p:extLst>
      <p:ext uri="{BB962C8B-B14F-4D97-AF65-F5344CB8AC3E}">
        <p14:creationId xmlns:p14="http://schemas.microsoft.com/office/powerpoint/2010/main" val="2278985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En bild som visar text&#10;&#10;Automatiskt genererad beskrivning">
            <a:extLst>
              <a:ext uri="{FF2B5EF4-FFF2-40B4-BE49-F238E27FC236}">
                <a16:creationId xmlns:a16="http://schemas.microsoft.com/office/drawing/2014/main" id="{4ACD3211-B4DB-1A3C-C182-2652CA0CF1BD}"/>
              </a:ext>
            </a:extLst>
          </p:cNvPr>
          <p:cNvPicPr>
            <a:picLocks noChangeAspect="1"/>
          </p:cNvPicPr>
          <p:nvPr/>
        </p:nvPicPr>
        <p:blipFill>
          <a:blip r:embed="rId2"/>
          <a:stretch>
            <a:fillRect/>
          </a:stretch>
        </p:blipFill>
        <p:spPr>
          <a:xfrm>
            <a:off x="314187" y="414670"/>
            <a:ext cx="10075954" cy="5826642"/>
          </a:xfrm>
          <a:prstGeom prst="rect">
            <a:avLst/>
          </a:prstGeom>
        </p:spPr>
      </p:pic>
    </p:spTree>
    <p:extLst>
      <p:ext uri="{BB962C8B-B14F-4D97-AF65-F5344CB8AC3E}">
        <p14:creationId xmlns:p14="http://schemas.microsoft.com/office/powerpoint/2010/main" val="2580731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rdsamverkan Skåne" id="{BDFE56B4-D865-904D-944B-50B29DA97DF2}" vid="{2268CEAC-C2AA-4C4C-AA46-740C7245D03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437</TotalTime>
  <Words>2035</Words>
  <Application>Microsoft Office PowerPoint</Application>
  <PresentationFormat>Bredbild</PresentationFormat>
  <Paragraphs>199</Paragraphs>
  <Slides>28</Slides>
  <Notes>8</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28</vt:i4>
      </vt:variant>
    </vt:vector>
  </HeadingPairs>
  <TitlesOfParts>
    <vt:vector size="34" baseType="lpstr">
      <vt:lpstr>Arial</vt:lpstr>
      <vt:lpstr>Calibri</vt:lpstr>
      <vt:lpstr>Open Sans</vt:lpstr>
      <vt:lpstr>Times New Roman</vt:lpstr>
      <vt:lpstr>Wingdings</vt:lpstr>
      <vt:lpstr>Office-tema</vt:lpstr>
      <vt:lpstr>Sammanställning från chefsdialog utifrån Samsjuklighetutredningen</vt:lpstr>
      <vt:lpstr>Deltagare </vt:lpstr>
      <vt:lpstr>Samverkansstruktur i Skåne </vt:lpstr>
      <vt:lpstr>PowerPoint-presentation</vt:lpstr>
      <vt:lpstr>Regional Samverkansgrupp Psykiatri</vt:lpstr>
      <vt:lpstr>PowerPoint-presentation</vt:lpstr>
      <vt:lpstr>Införandet av utredningens förslag ska förberedas </vt:lpstr>
      <vt:lpstr>PowerPoint-presentation</vt:lpstr>
      <vt:lpstr>PowerPoint-presentation</vt:lpstr>
      <vt:lpstr>PowerPoint-presentation</vt:lpstr>
      <vt:lpstr>Ramöverenskommelse Region Skåne och kommunerna i Skåne  </vt:lpstr>
      <vt:lpstr>5.2 Samsjuklighet psykisk ohälsa och missbruk/beroende </vt:lpstr>
      <vt:lpstr>4. Placering utanför hemmet </vt:lpstr>
      <vt:lpstr>4.1 Ansvar vid placering utanför hemmet </vt:lpstr>
      <vt:lpstr>Hälso- och sjukvårdsansvar vid placering utanför egna hemmet </vt:lpstr>
      <vt:lpstr>Undantag från grundregeln; </vt:lpstr>
      <vt:lpstr>4.2 Gemensam planering i samband med placering utanför hemmet </vt:lpstr>
      <vt:lpstr>4.3 Överenskommelse om kostnadsansvar vid placering utanför hemmet </vt:lpstr>
      <vt:lpstr>PowerPoint-presentation</vt:lpstr>
      <vt:lpstr>Fortsättning 4.3 Överenskommelse om kostnadsansvar vid placering utanför hemmet </vt:lpstr>
      <vt:lpstr>4.4 Uppföljning vid placering utanför egna hemmet </vt:lpstr>
      <vt:lpstr>Diskussionsfrågor från Chefsdialogen 8 november</vt:lpstr>
      <vt:lpstr>Hur arbetar vi vidare med frågan i det delregionala arbetet?</vt:lpstr>
      <vt:lpstr>Vad kan vi göra redan nu?      1/2 </vt:lpstr>
      <vt:lpstr>PowerPoint-presentation</vt:lpstr>
      <vt:lpstr>Hur får vi med brukarperspektivet i arbetet?</vt:lpstr>
      <vt:lpstr>I ett längre perspektiv</vt:lpstr>
      <vt:lpstr>Kontaktuppgifter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Hanna Nordehammar</dc:creator>
  <cp:lastModifiedBy>Elin Cedergren</cp:lastModifiedBy>
  <cp:revision>8</cp:revision>
  <dcterms:created xsi:type="dcterms:W3CDTF">2020-11-05T12:06:33Z</dcterms:created>
  <dcterms:modified xsi:type="dcterms:W3CDTF">2022-12-09T07:36:06Z</dcterms:modified>
</cp:coreProperties>
</file>