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5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54.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6.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7.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58.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59.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60.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63.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64.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65.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66.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67.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68.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72.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73.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74.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75.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76.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77.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80.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78" r:id="rId2"/>
    <p:sldId id="979" r:id="rId3"/>
    <p:sldId id="983" r:id="rId4"/>
    <p:sldId id="988" r:id="rId5"/>
    <p:sldId id="989" r:id="rId6"/>
    <p:sldId id="985" r:id="rId7"/>
    <p:sldId id="987" r:id="rId8"/>
    <p:sldId id="984" r:id="rId9"/>
    <p:sldId id="257" r:id="rId10"/>
    <p:sldId id="992" r:id="rId11"/>
    <p:sldId id="258" r:id="rId12"/>
    <p:sldId id="990" r:id="rId13"/>
    <p:sldId id="310" r:id="rId14"/>
    <p:sldId id="991" r:id="rId15"/>
    <p:sldId id="282" r:id="rId16"/>
    <p:sldId id="286" r:id="rId17"/>
    <p:sldId id="993" r:id="rId18"/>
    <p:sldId id="994" r:id="rId19"/>
    <p:sldId id="995" r:id="rId20"/>
    <p:sldId id="1046" r:id="rId21"/>
    <p:sldId id="290" r:id="rId22"/>
    <p:sldId id="996" r:id="rId23"/>
    <p:sldId id="997" r:id="rId24"/>
    <p:sldId id="999" r:id="rId25"/>
    <p:sldId id="1000" r:id="rId26"/>
    <p:sldId id="1001" r:id="rId27"/>
    <p:sldId id="1002" r:id="rId28"/>
    <p:sldId id="1004" r:id="rId29"/>
    <p:sldId id="1003" r:id="rId30"/>
    <p:sldId id="1047" r:id="rId31"/>
    <p:sldId id="293" r:id="rId32"/>
    <p:sldId id="1005" r:id="rId33"/>
    <p:sldId id="1006" r:id="rId34"/>
    <p:sldId id="1007" r:id="rId35"/>
    <p:sldId id="1048" r:id="rId36"/>
    <p:sldId id="1053" r:id="rId37"/>
    <p:sldId id="296" r:id="rId38"/>
    <p:sldId id="1009" r:id="rId39"/>
    <p:sldId id="1010" r:id="rId40"/>
    <p:sldId id="1011" r:id="rId41"/>
    <p:sldId id="1012" r:id="rId42"/>
    <p:sldId id="1013" r:id="rId43"/>
    <p:sldId id="1014" r:id="rId44"/>
    <p:sldId id="1049" r:id="rId45"/>
    <p:sldId id="299" r:id="rId46"/>
    <p:sldId id="1023" r:id="rId47"/>
    <p:sldId id="1015" r:id="rId48"/>
    <p:sldId id="1016" r:id="rId49"/>
    <p:sldId id="1017" r:id="rId50"/>
    <p:sldId id="1018" r:id="rId51"/>
    <p:sldId id="1019" r:id="rId52"/>
    <p:sldId id="1020" r:id="rId53"/>
    <p:sldId id="1021" r:id="rId54"/>
    <p:sldId id="1022" r:id="rId55"/>
    <p:sldId id="1030" r:id="rId56"/>
    <p:sldId id="1024" r:id="rId57"/>
    <p:sldId id="1025" r:id="rId58"/>
    <p:sldId id="1031" r:id="rId59"/>
    <p:sldId id="1026" r:id="rId60"/>
    <p:sldId id="1027" r:id="rId61"/>
    <p:sldId id="1050" r:id="rId62"/>
    <p:sldId id="1054" r:id="rId63"/>
    <p:sldId id="302" r:id="rId64"/>
    <p:sldId id="1032" r:id="rId65"/>
    <p:sldId id="1033" r:id="rId66"/>
    <p:sldId id="1034" r:id="rId67"/>
    <p:sldId id="1035" r:id="rId68"/>
    <p:sldId id="1036" r:id="rId69"/>
    <p:sldId id="1037" r:id="rId70"/>
    <p:sldId id="1051" r:id="rId71"/>
    <p:sldId id="305" r:id="rId72"/>
    <p:sldId id="1038" r:id="rId73"/>
    <p:sldId id="1039" r:id="rId74"/>
    <p:sldId id="1040" r:id="rId75"/>
    <p:sldId id="1041" r:id="rId76"/>
    <p:sldId id="1042" r:id="rId77"/>
    <p:sldId id="1043" r:id="rId78"/>
    <p:sldId id="1052" r:id="rId79"/>
    <p:sldId id="309" r:id="rId80"/>
    <p:sldId id="1056" r:id="rId81"/>
    <p:sldId id="1045" r:id="rId8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8A11B8B-CB87-4205-9978-8C662BC408AA}">
          <p14:sldIdLst>
            <p14:sldId id="278"/>
            <p14:sldId id="979"/>
            <p14:sldId id="983"/>
            <p14:sldId id="988"/>
            <p14:sldId id="989"/>
            <p14:sldId id="985"/>
            <p14:sldId id="987"/>
            <p14:sldId id="984"/>
            <p14:sldId id="257"/>
          </p14:sldIdLst>
        </p14:section>
        <p14:section name="Övergripande mål" id="{F6AEBE1D-EB54-45BC-AC7B-EF03756F61C4}">
          <p14:sldIdLst>
            <p14:sldId id="992"/>
            <p14:sldId id="258"/>
            <p14:sldId id="990"/>
            <p14:sldId id="310"/>
            <p14:sldId id="991"/>
          </p14:sldIdLst>
        </p14:section>
        <p14:section name="Delmål" id="{DCE7F2E4-D725-47FE-A62A-60B1E9282E19}">
          <p14:sldIdLst>
            <p14:sldId id="282"/>
          </p14:sldIdLst>
        </p14:section>
        <p14:section name="Delmål 1" id="{67C49365-E354-4352-B138-1711365402E6}">
          <p14:sldIdLst>
            <p14:sldId id="286"/>
            <p14:sldId id="993"/>
            <p14:sldId id="994"/>
            <p14:sldId id="995"/>
            <p14:sldId id="1046"/>
          </p14:sldIdLst>
        </p14:section>
        <p14:section name="Delmål 2" id="{9601CE7C-F99A-481C-9DD3-0F75F93D55BE}">
          <p14:sldIdLst>
            <p14:sldId id="290"/>
            <p14:sldId id="996"/>
            <p14:sldId id="997"/>
            <p14:sldId id="999"/>
            <p14:sldId id="1000"/>
            <p14:sldId id="1001"/>
            <p14:sldId id="1002"/>
            <p14:sldId id="1004"/>
            <p14:sldId id="1003"/>
            <p14:sldId id="1047"/>
          </p14:sldIdLst>
        </p14:section>
        <p14:section name="Delmål 3" id="{6731E1FA-D062-4810-A36A-7292700F4EFD}">
          <p14:sldIdLst>
            <p14:sldId id="293"/>
            <p14:sldId id="1005"/>
            <p14:sldId id="1006"/>
            <p14:sldId id="1007"/>
          </p14:sldIdLst>
        </p14:section>
        <p14:section name="Dialogfrågor" id="{456D451C-B488-4812-B918-B869F6B995F9}">
          <p14:sldIdLst>
            <p14:sldId id="1048"/>
            <p14:sldId id="1053"/>
          </p14:sldIdLst>
        </p14:section>
        <p14:section name="Delmål 4" id="{5D3D7E46-035F-4668-AB83-BC28F61BA832}">
          <p14:sldIdLst>
            <p14:sldId id="296"/>
            <p14:sldId id="1009"/>
            <p14:sldId id="1010"/>
            <p14:sldId id="1011"/>
            <p14:sldId id="1012"/>
            <p14:sldId id="1013"/>
            <p14:sldId id="1014"/>
            <p14:sldId id="1049"/>
          </p14:sldIdLst>
        </p14:section>
        <p14:section name="Delmål 5" id="{8927C353-44B4-4DBE-A60D-EAF398C0539F}">
          <p14:sldIdLst>
            <p14:sldId id="299"/>
            <p14:sldId id="1023"/>
            <p14:sldId id="1015"/>
            <p14:sldId id="1016"/>
            <p14:sldId id="1017"/>
            <p14:sldId id="1018"/>
            <p14:sldId id="1019"/>
            <p14:sldId id="1020"/>
            <p14:sldId id="1021"/>
            <p14:sldId id="1022"/>
            <p14:sldId id="1030"/>
            <p14:sldId id="1024"/>
            <p14:sldId id="1025"/>
            <p14:sldId id="1031"/>
            <p14:sldId id="1026"/>
            <p14:sldId id="1027"/>
            <p14:sldId id="1050"/>
          </p14:sldIdLst>
        </p14:section>
        <p14:section name="Dialogfrågor" id="{706EE14B-D202-46CF-BF77-96E2942A57F1}">
          <p14:sldIdLst>
            <p14:sldId id="1054"/>
          </p14:sldIdLst>
        </p14:section>
        <p14:section name="Delmål 6" id="{AB609686-AD73-424F-8113-CAF16BBDBD2A}">
          <p14:sldIdLst>
            <p14:sldId id="302"/>
            <p14:sldId id="1032"/>
            <p14:sldId id="1033"/>
            <p14:sldId id="1034"/>
            <p14:sldId id="1035"/>
            <p14:sldId id="1036"/>
            <p14:sldId id="1037"/>
            <p14:sldId id="1051"/>
          </p14:sldIdLst>
        </p14:section>
        <p14:section name="Delmål 7" id="{A56394E6-82C6-4ADF-9DF7-CD596FC6D4F4}">
          <p14:sldIdLst>
            <p14:sldId id="305"/>
            <p14:sldId id="1038"/>
            <p14:sldId id="1039"/>
            <p14:sldId id="1040"/>
            <p14:sldId id="1041"/>
            <p14:sldId id="1042"/>
            <p14:sldId id="1043"/>
            <p14:sldId id="1052"/>
          </p14:sldIdLst>
        </p14:section>
        <p14:section name="Avslutningsvis" id="{CA0E0EF0-8DF6-4E5F-8FB2-F9C0166E027D}">
          <p14:sldIdLst>
            <p14:sldId id="309"/>
          </p14:sldIdLst>
        </p14:section>
        <p14:section name="Dialogfrågor" id="{FF251CB0-379F-4F81-939F-EFAA6C8684AF}">
          <p14:sldIdLst>
            <p14:sldId id="1056"/>
            <p14:sldId id="10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9F6"/>
    <a:srgbClr val="FAF5EF"/>
    <a:srgbClr val="EDE8E4"/>
    <a:srgbClr val="D9F3F0"/>
    <a:srgbClr val="1A564F"/>
    <a:srgbClr val="984807"/>
    <a:srgbClr val="F79646"/>
    <a:srgbClr val="8C4306"/>
    <a:srgbClr val="2D9387"/>
    <a:srgbClr val="63CF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81569" autoAdjust="0"/>
  </p:normalViewPr>
  <p:slideViewPr>
    <p:cSldViewPr snapToGrid="0">
      <p:cViewPr varScale="1">
        <p:scale>
          <a:sx n="90" d="100"/>
          <a:sy n="90" d="100"/>
        </p:scale>
        <p:origin x="10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image" Target="../media/image36.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diagrams/_rels/data4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ata4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43.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ata48.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ata5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diagrams/_rels/data54.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107.svg"/></Relationships>
</file>

<file path=ppt/diagrams/_rels/data55.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svg"/><Relationship Id="rId1" Type="http://schemas.openxmlformats.org/officeDocument/2006/relationships/image" Target="../media/image112.png"/><Relationship Id="rId6" Type="http://schemas.openxmlformats.org/officeDocument/2006/relationships/image" Target="../media/image117.svg"/><Relationship Id="rId5" Type="http://schemas.openxmlformats.org/officeDocument/2006/relationships/image" Target="../media/image116.png"/><Relationship Id="rId10" Type="http://schemas.openxmlformats.org/officeDocument/2006/relationships/image" Target="../media/image121.svg"/><Relationship Id="rId4" Type="http://schemas.openxmlformats.org/officeDocument/2006/relationships/image" Target="../media/image115.svg"/><Relationship Id="rId9" Type="http://schemas.openxmlformats.org/officeDocument/2006/relationships/image" Target="../media/image1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image" Target="../media/image36.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diagrams/_rels/drawing4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rawing4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43.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rawing48.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rawing5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diagrams/_rels/drawing54.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107.svg"/></Relationships>
</file>

<file path=ppt/diagrams/_rels/drawing55.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svg"/><Relationship Id="rId1" Type="http://schemas.openxmlformats.org/officeDocument/2006/relationships/image" Target="../media/image112.png"/><Relationship Id="rId6" Type="http://schemas.openxmlformats.org/officeDocument/2006/relationships/image" Target="../media/image117.svg"/><Relationship Id="rId5" Type="http://schemas.openxmlformats.org/officeDocument/2006/relationships/image" Target="../media/image116.png"/><Relationship Id="rId10" Type="http://schemas.openxmlformats.org/officeDocument/2006/relationships/image" Target="../media/image121.svg"/><Relationship Id="rId4" Type="http://schemas.openxmlformats.org/officeDocument/2006/relationships/image" Target="../media/image115.svg"/><Relationship Id="rId9" Type="http://schemas.openxmlformats.org/officeDocument/2006/relationships/image" Target="../media/image1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660C20-F1CA-4CC2-9705-2ECF93539A46}"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sv-SE"/>
        </a:p>
      </dgm:t>
    </dgm:pt>
    <dgm:pt modelId="{8ED39D73-73B3-4B33-BD0B-35C2D6538AC1}">
      <dgm:prSet phldrT="[Text]" custT="1"/>
      <dgm:spPr/>
      <dgm:t>
        <a:bodyPr/>
        <a:lstStyle/>
        <a:p>
          <a:pPr>
            <a:buFont typeface="+mj-lt"/>
            <a:buAutoNum type="arabicPeriod"/>
          </a:pPr>
          <a:r>
            <a:rPr lang="sv-SE" sz="1600" b="1" i="0" dirty="0"/>
            <a:t>Ökat fokus på att stärka psykiskt välbefinnande och psykisk hälsa som resurs för individ och samhälle</a:t>
          </a:r>
          <a:endParaRPr lang="sv-SE" sz="1600" b="1" dirty="0"/>
        </a:p>
      </dgm:t>
    </dgm:pt>
    <dgm:pt modelId="{D2EEC061-8B77-430E-A94F-258FFEB3CEB8}" type="parTrans" cxnId="{BDF08947-378F-4748-8245-6C8F703C1910}">
      <dgm:prSet/>
      <dgm:spPr/>
      <dgm:t>
        <a:bodyPr/>
        <a:lstStyle/>
        <a:p>
          <a:endParaRPr lang="sv-SE"/>
        </a:p>
      </dgm:t>
    </dgm:pt>
    <dgm:pt modelId="{B9174222-DE37-476D-AD9D-59636AF4CC31}" type="sibTrans" cxnId="{BDF08947-378F-4748-8245-6C8F703C1910}">
      <dgm:prSet/>
      <dgm:spPr/>
      <dgm:t>
        <a:bodyPr/>
        <a:lstStyle/>
        <a:p>
          <a:endParaRPr lang="sv-SE"/>
        </a:p>
      </dgm:t>
    </dgm:pt>
    <dgm:pt modelId="{116229B9-352E-47FD-9EF8-B8A46547A2B5}">
      <dgm:prSet phldrT="[Text]" custT="1"/>
      <dgm:spPr/>
      <dgm:t>
        <a:bodyPr/>
        <a:lstStyle/>
        <a:p>
          <a:pPr>
            <a:buFont typeface="+mj-lt"/>
            <a:buAutoNum type="arabicPeriod"/>
          </a:pPr>
          <a:r>
            <a:rPr lang="sv-SE" sz="1600" b="1" i="0" dirty="0"/>
            <a:t>Ökade investeringar i barn och unga för en god psykisk hälsa genom hela livet</a:t>
          </a:r>
          <a:endParaRPr lang="sv-SE" sz="1600" b="1" dirty="0"/>
        </a:p>
      </dgm:t>
    </dgm:pt>
    <dgm:pt modelId="{814D39D4-3FFF-4FA5-B5BF-F44DEB7039B2}" type="parTrans" cxnId="{653A5E9B-A592-429A-8B21-4908BD92DDD5}">
      <dgm:prSet/>
      <dgm:spPr/>
      <dgm:t>
        <a:bodyPr/>
        <a:lstStyle/>
        <a:p>
          <a:endParaRPr lang="sv-SE"/>
        </a:p>
      </dgm:t>
    </dgm:pt>
    <dgm:pt modelId="{9CCAA71E-B8D9-4CB3-A3A5-08079FB160C8}" type="sibTrans" cxnId="{653A5E9B-A592-429A-8B21-4908BD92DDD5}">
      <dgm:prSet/>
      <dgm:spPr/>
      <dgm:t>
        <a:bodyPr/>
        <a:lstStyle/>
        <a:p>
          <a:endParaRPr lang="sv-SE"/>
        </a:p>
      </dgm:t>
    </dgm:pt>
    <dgm:pt modelId="{55264D90-9A57-4748-9F18-A612E62D9FD6}">
      <dgm:prSet phldrT="[Text]" custT="1"/>
      <dgm:spPr/>
      <dgm:t>
        <a:bodyPr/>
        <a:lstStyle/>
        <a:p>
          <a:pPr>
            <a:buFont typeface="+mj-lt"/>
            <a:buAutoNum type="arabicPeriod"/>
          </a:pPr>
          <a:r>
            <a:rPr lang="sv-SE" sz="1600" b="1" i="0" dirty="0"/>
            <a:t>Ett inkluderande och hållbart arbetsliv som främjar psykisk hälsa</a:t>
          </a:r>
          <a:endParaRPr lang="sv-SE" sz="1600" b="1" dirty="0"/>
        </a:p>
      </dgm:t>
    </dgm:pt>
    <dgm:pt modelId="{675C31E1-4FAB-499E-AFA2-586BDA98B533}" type="parTrans" cxnId="{B7B4DDC5-0A3D-4515-9BA7-679739C7F49E}">
      <dgm:prSet/>
      <dgm:spPr/>
      <dgm:t>
        <a:bodyPr/>
        <a:lstStyle/>
        <a:p>
          <a:endParaRPr lang="sv-SE"/>
        </a:p>
      </dgm:t>
    </dgm:pt>
    <dgm:pt modelId="{99A5F697-A094-4DD0-ABF8-217A16F9BC61}" type="sibTrans" cxnId="{B7B4DDC5-0A3D-4515-9BA7-679739C7F49E}">
      <dgm:prSet/>
      <dgm:spPr/>
      <dgm:t>
        <a:bodyPr/>
        <a:lstStyle/>
        <a:p>
          <a:endParaRPr lang="sv-SE"/>
        </a:p>
      </dgm:t>
    </dgm:pt>
    <dgm:pt modelId="{AC28F0F8-3D34-4CC5-BDF6-7C37BB36CFE6}">
      <dgm:prSet phldrT="[Text]" custT="1"/>
      <dgm:spPr/>
      <dgm:t>
        <a:bodyPr/>
        <a:lstStyle/>
        <a:p>
          <a:r>
            <a:rPr lang="sv-SE" sz="1600" b="1" dirty="0"/>
            <a:t> </a:t>
          </a:r>
          <a:r>
            <a:rPr lang="sv-SE" sz="1600" b="1" i="0" dirty="0"/>
            <a:t>Ett inkluderande samhälle med delaktiga invånare</a:t>
          </a:r>
          <a:endParaRPr lang="sv-SE" sz="1600" b="1" dirty="0"/>
        </a:p>
      </dgm:t>
    </dgm:pt>
    <dgm:pt modelId="{901D20FE-C763-4C80-BD7C-83FB5CF7AEA0}" type="parTrans" cxnId="{684FBEC0-5664-40E4-9D67-67E40B736595}">
      <dgm:prSet/>
      <dgm:spPr/>
      <dgm:t>
        <a:bodyPr/>
        <a:lstStyle/>
        <a:p>
          <a:endParaRPr lang="sv-SE"/>
        </a:p>
      </dgm:t>
    </dgm:pt>
    <dgm:pt modelId="{2D98F70B-90DB-4464-9BFE-382340BD353D}" type="sibTrans" cxnId="{684FBEC0-5664-40E4-9D67-67E40B736595}">
      <dgm:prSet/>
      <dgm:spPr/>
      <dgm:t>
        <a:bodyPr/>
        <a:lstStyle/>
        <a:p>
          <a:endParaRPr lang="sv-SE"/>
        </a:p>
      </dgm:t>
    </dgm:pt>
    <dgm:pt modelId="{23BD422F-9621-419A-B130-AC0866EDBB4D}">
      <dgm:prSet phldrT="[Text]" custT="1"/>
      <dgm:spPr/>
      <dgm:t>
        <a:bodyPr/>
        <a:lstStyle/>
        <a:p>
          <a:r>
            <a:rPr lang="sv-SE" sz="1600" b="1" dirty="0"/>
            <a:t> </a:t>
          </a:r>
          <a:r>
            <a:rPr lang="sv-SE" sz="1600" b="1" i="0" dirty="0"/>
            <a:t>Vård och omsorg som möter patienters och brukares behov</a:t>
          </a:r>
          <a:endParaRPr lang="sv-SE" sz="1600" b="1" dirty="0"/>
        </a:p>
      </dgm:t>
    </dgm:pt>
    <dgm:pt modelId="{6604A930-EA1A-41A2-90DF-35A4AF70EF8B}" type="parTrans" cxnId="{E35FFE5B-54D1-45BE-96BD-CA35F801580A}">
      <dgm:prSet/>
      <dgm:spPr/>
      <dgm:t>
        <a:bodyPr/>
        <a:lstStyle/>
        <a:p>
          <a:endParaRPr lang="sv-SE"/>
        </a:p>
      </dgm:t>
    </dgm:pt>
    <dgm:pt modelId="{4D6C2EE0-5D97-4A61-A5B5-4EBB492776D1}" type="sibTrans" cxnId="{E35FFE5B-54D1-45BE-96BD-CA35F801580A}">
      <dgm:prSet/>
      <dgm:spPr/>
      <dgm:t>
        <a:bodyPr/>
        <a:lstStyle/>
        <a:p>
          <a:endParaRPr lang="sv-SE"/>
        </a:p>
      </dgm:t>
    </dgm:pt>
    <dgm:pt modelId="{581A8739-1DF3-4ABF-9F33-5AE6743FA86F}">
      <dgm:prSet phldrT="[Text]" custT="1"/>
      <dgm:spPr/>
      <dgm:t>
        <a:bodyPr/>
        <a:lstStyle/>
        <a:p>
          <a:r>
            <a:rPr lang="sv-SE" sz="1600" b="1" dirty="0"/>
            <a:t> S</a:t>
          </a:r>
          <a:r>
            <a:rPr lang="sv-SE" sz="1600" b="1" i="0" dirty="0"/>
            <a:t>tärkt suicidpreventivt arbete</a:t>
          </a:r>
          <a:endParaRPr lang="sv-SE" sz="1600" b="1" dirty="0"/>
        </a:p>
      </dgm:t>
    </dgm:pt>
    <dgm:pt modelId="{9E65543E-E9B1-466E-AE1A-E88AD3C0A52F}" type="parTrans" cxnId="{39626542-84FA-4BA6-8A34-695BA88A5397}">
      <dgm:prSet/>
      <dgm:spPr/>
      <dgm:t>
        <a:bodyPr/>
        <a:lstStyle/>
        <a:p>
          <a:endParaRPr lang="sv-SE"/>
        </a:p>
      </dgm:t>
    </dgm:pt>
    <dgm:pt modelId="{95F07C99-7247-45CE-83A3-DFB86F57DEB5}" type="sibTrans" cxnId="{39626542-84FA-4BA6-8A34-695BA88A5397}">
      <dgm:prSet/>
      <dgm:spPr/>
      <dgm:t>
        <a:bodyPr/>
        <a:lstStyle/>
        <a:p>
          <a:endParaRPr lang="sv-SE"/>
        </a:p>
      </dgm:t>
    </dgm:pt>
    <dgm:pt modelId="{F22286E7-9736-46D5-B099-AF47CAE75E18}">
      <dgm:prSet phldrT="[Text]" custT="1"/>
      <dgm:spPr/>
      <dgm:t>
        <a:bodyPr/>
        <a:lstStyle/>
        <a:p>
          <a:r>
            <a:rPr lang="sv-SE" sz="1600" b="1" i="0" dirty="0"/>
            <a:t>Stärkt kunskapsutveckling inom området psykisk hälsa och suicidprevention</a:t>
          </a:r>
          <a:endParaRPr lang="sv-SE" sz="1600" b="1" dirty="0"/>
        </a:p>
      </dgm:t>
    </dgm:pt>
    <dgm:pt modelId="{B24ECD1A-C7D3-4878-B3D4-ED8820C16178}" type="parTrans" cxnId="{A8AB1996-6F47-4510-87E1-550AE43798DA}">
      <dgm:prSet/>
      <dgm:spPr/>
      <dgm:t>
        <a:bodyPr/>
        <a:lstStyle/>
        <a:p>
          <a:endParaRPr lang="sv-SE"/>
        </a:p>
      </dgm:t>
    </dgm:pt>
    <dgm:pt modelId="{1221AA7D-F6A2-4C32-A584-08799A190D4D}" type="sibTrans" cxnId="{A8AB1996-6F47-4510-87E1-550AE43798DA}">
      <dgm:prSet/>
      <dgm:spPr/>
      <dgm:t>
        <a:bodyPr/>
        <a:lstStyle/>
        <a:p>
          <a:endParaRPr lang="sv-SE"/>
        </a:p>
      </dgm:t>
    </dgm:pt>
    <dgm:pt modelId="{3D10486D-815E-466B-AA19-C0AA759C7CBA}" type="pres">
      <dgm:prSet presAssocID="{89660C20-F1CA-4CC2-9705-2ECF93539A46}" presName="Name0" presStyleCnt="0">
        <dgm:presLayoutVars>
          <dgm:dir/>
          <dgm:resizeHandles val="exact"/>
        </dgm:presLayoutVars>
      </dgm:prSet>
      <dgm:spPr/>
    </dgm:pt>
    <dgm:pt modelId="{ADF7F652-CC17-408E-A572-79FBA8BFE4E5}" type="pres">
      <dgm:prSet presAssocID="{8ED39D73-73B3-4B33-BD0B-35C2D6538AC1}" presName="compNode" presStyleCnt="0"/>
      <dgm:spPr/>
    </dgm:pt>
    <dgm:pt modelId="{C0DCFFA8-EBDA-48D1-A32D-516805615768}" type="pres">
      <dgm:prSet presAssocID="{8ED39D73-73B3-4B33-BD0B-35C2D6538AC1}" presName="pictRect" presStyleLbl="node1" presStyleIdx="0" presStyleCnt="7"/>
      <dgm:spPr>
        <a:blipFill dpi="0" rotWithShape="1">
          <a:blip xmlns:r="http://schemas.openxmlformats.org/officeDocument/2006/relationships" r:embed="rId1"/>
          <a:srcRect/>
          <a:stretch>
            <a:fillRect l="15550" r="15550"/>
          </a:stretch>
        </a:blipFill>
        <a:ln>
          <a:noFill/>
        </a:ln>
      </dgm:spPr>
    </dgm:pt>
    <dgm:pt modelId="{05EF9181-31D3-4390-BB92-64E764F22474}" type="pres">
      <dgm:prSet presAssocID="{8ED39D73-73B3-4B33-BD0B-35C2D6538AC1}" presName="textRect" presStyleLbl="revTx" presStyleIdx="0" presStyleCnt="7">
        <dgm:presLayoutVars>
          <dgm:bulletEnabled val="1"/>
        </dgm:presLayoutVars>
      </dgm:prSet>
      <dgm:spPr/>
    </dgm:pt>
    <dgm:pt modelId="{EC5C6063-8629-41E9-93A2-71309718CC2C}" type="pres">
      <dgm:prSet presAssocID="{B9174222-DE37-476D-AD9D-59636AF4CC31}" presName="sibTrans" presStyleLbl="sibTrans2D1" presStyleIdx="0" presStyleCnt="0"/>
      <dgm:spPr/>
    </dgm:pt>
    <dgm:pt modelId="{E66B355F-CED5-4723-B666-FD1D5D01F751}" type="pres">
      <dgm:prSet presAssocID="{116229B9-352E-47FD-9EF8-B8A46547A2B5}" presName="compNode" presStyleCnt="0"/>
      <dgm:spPr/>
    </dgm:pt>
    <dgm:pt modelId="{E1A3E927-2F98-4714-8882-96CF8C2051A6}" type="pres">
      <dgm:prSet presAssocID="{116229B9-352E-47FD-9EF8-B8A46547A2B5}" presName="pictRect" presStyleLbl="node1" presStyleIdx="1" presStyleCnt="7"/>
      <dgm:spPr>
        <a:blipFill dpi="0" rotWithShape="1">
          <a:blip xmlns:r="http://schemas.openxmlformats.org/officeDocument/2006/relationships" r:embed="rId2"/>
          <a:srcRect/>
          <a:stretch>
            <a:fillRect l="15550" r="15550"/>
          </a:stretch>
        </a:blipFill>
        <a:ln>
          <a:noFill/>
        </a:ln>
      </dgm:spPr>
    </dgm:pt>
    <dgm:pt modelId="{274F57A3-3988-4AEA-AB09-A37AD6167B84}" type="pres">
      <dgm:prSet presAssocID="{116229B9-352E-47FD-9EF8-B8A46547A2B5}" presName="textRect" presStyleLbl="revTx" presStyleIdx="1" presStyleCnt="7">
        <dgm:presLayoutVars>
          <dgm:bulletEnabled val="1"/>
        </dgm:presLayoutVars>
      </dgm:prSet>
      <dgm:spPr/>
    </dgm:pt>
    <dgm:pt modelId="{E2F7C390-230E-4F12-ACFC-06DFD6C1F1B2}" type="pres">
      <dgm:prSet presAssocID="{9CCAA71E-B8D9-4CB3-A3A5-08079FB160C8}" presName="sibTrans" presStyleLbl="sibTrans2D1" presStyleIdx="0" presStyleCnt="0"/>
      <dgm:spPr/>
    </dgm:pt>
    <dgm:pt modelId="{5B61FB13-BD5E-42CA-99D5-3E9D8D8E22D5}" type="pres">
      <dgm:prSet presAssocID="{55264D90-9A57-4748-9F18-A612E62D9FD6}" presName="compNode" presStyleCnt="0"/>
      <dgm:spPr/>
    </dgm:pt>
    <dgm:pt modelId="{385CF1AB-3460-4BFF-AD4B-83CF906EB2E4}" type="pres">
      <dgm:prSet presAssocID="{55264D90-9A57-4748-9F18-A612E62D9FD6}" presName="pictRect" presStyleLbl="node1" presStyleIdx="2" presStyleCnt="7"/>
      <dgm:spPr>
        <a:blipFill dpi="0" rotWithShape="1">
          <a:blip xmlns:r="http://schemas.openxmlformats.org/officeDocument/2006/relationships" r:embed="rId3"/>
          <a:srcRect/>
          <a:stretch>
            <a:fillRect l="15550" r="15550"/>
          </a:stretch>
        </a:blipFill>
        <a:ln>
          <a:noFill/>
        </a:ln>
      </dgm:spPr>
    </dgm:pt>
    <dgm:pt modelId="{139570B7-7732-42A5-BA73-54A2CF3365A0}" type="pres">
      <dgm:prSet presAssocID="{55264D90-9A57-4748-9F18-A612E62D9FD6}" presName="textRect" presStyleLbl="revTx" presStyleIdx="2" presStyleCnt="7">
        <dgm:presLayoutVars>
          <dgm:bulletEnabled val="1"/>
        </dgm:presLayoutVars>
      </dgm:prSet>
      <dgm:spPr/>
    </dgm:pt>
    <dgm:pt modelId="{ECE52B66-25A5-4682-8A10-0308A4F87D23}" type="pres">
      <dgm:prSet presAssocID="{99A5F697-A094-4DD0-ABF8-217A16F9BC61}" presName="sibTrans" presStyleLbl="sibTrans2D1" presStyleIdx="0" presStyleCnt="0"/>
      <dgm:spPr/>
    </dgm:pt>
    <dgm:pt modelId="{72BE25E6-4F29-4DD4-9B73-7725DB591B78}" type="pres">
      <dgm:prSet presAssocID="{AC28F0F8-3D34-4CC5-BDF6-7C37BB36CFE6}" presName="compNode" presStyleCnt="0"/>
      <dgm:spPr/>
    </dgm:pt>
    <dgm:pt modelId="{86B21626-C056-4A60-A5C2-448B825BAA86}" type="pres">
      <dgm:prSet presAssocID="{AC28F0F8-3D34-4CC5-BDF6-7C37BB36CFE6}" presName="pictRect" presStyleLbl="node1" presStyleIdx="3" presStyleCnt="7"/>
      <dgm:spPr>
        <a:blipFill dpi="0" rotWithShape="1">
          <a:blip xmlns:r="http://schemas.openxmlformats.org/officeDocument/2006/relationships" r:embed="rId4"/>
          <a:srcRect/>
          <a:stretch>
            <a:fillRect l="15550" r="15550"/>
          </a:stretch>
        </a:blipFill>
        <a:ln>
          <a:noFill/>
        </a:ln>
      </dgm:spPr>
    </dgm:pt>
    <dgm:pt modelId="{36F0B5F5-DCBF-419D-B467-C823F9A1F317}" type="pres">
      <dgm:prSet presAssocID="{AC28F0F8-3D34-4CC5-BDF6-7C37BB36CFE6}" presName="textRect" presStyleLbl="revTx" presStyleIdx="3" presStyleCnt="7">
        <dgm:presLayoutVars>
          <dgm:bulletEnabled val="1"/>
        </dgm:presLayoutVars>
      </dgm:prSet>
      <dgm:spPr/>
    </dgm:pt>
    <dgm:pt modelId="{EAB59652-3873-4BD3-B13B-C03B789C3538}" type="pres">
      <dgm:prSet presAssocID="{2D98F70B-90DB-4464-9BFE-382340BD353D}" presName="sibTrans" presStyleLbl="sibTrans2D1" presStyleIdx="0" presStyleCnt="0"/>
      <dgm:spPr/>
    </dgm:pt>
    <dgm:pt modelId="{0E65688F-45F9-4716-8005-C85C6A0C3661}" type="pres">
      <dgm:prSet presAssocID="{23BD422F-9621-419A-B130-AC0866EDBB4D}" presName="compNode" presStyleCnt="0"/>
      <dgm:spPr/>
    </dgm:pt>
    <dgm:pt modelId="{A0C5B044-A454-4A9F-B526-59BFFFCDA271}" type="pres">
      <dgm:prSet presAssocID="{23BD422F-9621-419A-B130-AC0866EDBB4D}" presName="pictRect" presStyleLbl="node1" presStyleIdx="4" presStyleCnt="7"/>
      <dgm:spPr>
        <a:blipFill dpi="0" rotWithShape="1">
          <a:blip xmlns:r="http://schemas.openxmlformats.org/officeDocument/2006/relationships" r:embed="rId5"/>
          <a:srcRect/>
          <a:stretch>
            <a:fillRect l="15550" r="15550"/>
          </a:stretch>
        </a:blipFill>
        <a:ln>
          <a:noFill/>
        </a:ln>
      </dgm:spPr>
    </dgm:pt>
    <dgm:pt modelId="{22E22234-A3DE-4D3A-8CFD-03423E217830}" type="pres">
      <dgm:prSet presAssocID="{23BD422F-9621-419A-B130-AC0866EDBB4D}" presName="textRect" presStyleLbl="revTx" presStyleIdx="4" presStyleCnt="7">
        <dgm:presLayoutVars>
          <dgm:bulletEnabled val="1"/>
        </dgm:presLayoutVars>
      </dgm:prSet>
      <dgm:spPr/>
    </dgm:pt>
    <dgm:pt modelId="{BEFA1EF7-7139-4156-A5C1-584EA7969119}" type="pres">
      <dgm:prSet presAssocID="{4D6C2EE0-5D97-4A61-A5B5-4EBB492776D1}" presName="sibTrans" presStyleLbl="sibTrans2D1" presStyleIdx="0" presStyleCnt="0"/>
      <dgm:spPr/>
    </dgm:pt>
    <dgm:pt modelId="{2B5FF2D6-4F95-45E4-8D34-0768DB39E40C}" type="pres">
      <dgm:prSet presAssocID="{581A8739-1DF3-4ABF-9F33-5AE6743FA86F}" presName="compNode" presStyleCnt="0"/>
      <dgm:spPr/>
    </dgm:pt>
    <dgm:pt modelId="{AB676D11-111E-4389-9E79-8320FB7882B6}" type="pres">
      <dgm:prSet presAssocID="{581A8739-1DF3-4ABF-9F33-5AE6743FA86F}" presName="pictRect" presStyleLbl="node1" presStyleIdx="5" presStyleCnt="7"/>
      <dgm:spPr>
        <a:blipFill dpi="0" rotWithShape="1">
          <a:blip xmlns:r="http://schemas.openxmlformats.org/officeDocument/2006/relationships" r:embed="rId6"/>
          <a:srcRect/>
          <a:stretch>
            <a:fillRect l="15550" r="15550"/>
          </a:stretch>
        </a:blipFill>
        <a:ln>
          <a:noFill/>
        </a:ln>
      </dgm:spPr>
    </dgm:pt>
    <dgm:pt modelId="{9AA7BFE5-5B4A-430A-9C0D-309676EDD2D9}" type="pres">
      <dgm:prSet presAssocID="{581A8739-1DF3-4ABF-9F33-5AE6743FA86F}" presName="textRect" presStyleLbl="revTx" presStyleIdx="5" presStyleCnt="7">
        <dgm:presLayoutVars>
          <dgm:bulletEnabled val="1"/>
        </dgm:presLayoutVars>
      </dgm:prSet>
      <dgm:spPr/>
    </dgm:pt>
    <dgm:pt modelId="{070F976D-7A06-4F6E-95E4-983CD8245FA0}" type="pres">
      <dgm:prSet presAssocID="{95F07C99-7247-45CE-83A3-DFB86F57DEB5}" presName="sibTrans" presStyleLbl="sibTrans2D1" presStyleIdx="0" presStyleCnt="0"/>
      <dgm:spPr/>
    </dgm:pt>
    <dgm:pt modelId="{B802D816-1C15-4926-A9A9-BAD3CB576BB7}" type="pres">
      <dgm:prSet presAssocID="{F22286E7-9736-46D5-B099-AF47CAE75E18}" presName="compNode" presStyleCnt="0"/>
      <dgm:spPr/>
    </dgm:pt>
    <dgm:pt modelId="{01246574-1C44-4BFC-B745-DC3FDCD5849A}" type="pres">
      <dgm:prSet presAssocID="{F22286E7-9736-46D5-B099-AF47CAE75E18}" presName="pictRect" presStyleLbl="node1" presStyleIdx="6" presStyleCnt="7"/>
      <dgm:spPr>
        <a:blipFill dpi="0" rotWithShape="1">
          <a:blip xmlns:r="http://schemas.openxmlformats.org/officeDocument/2006/relationships" r:embed="rId7"/>
          <a:srcRect/>
          <a:stretch>
            <a:fillRect l="15550" r="15550"/>
          </a:stretch>
        </a:blipFill>
        <a:ln>
          <a:noFill/>
        </a:ln>
      </dgm:spPr>
    </dgm:pt>
    <dgm:pt modelId="{53F90262-5876-4674-A6A9-39ADE48D1304}" type="pres">
      <dgm:prSet presAssocID="{F22286E7-9736-46D5-B099-AF47CAE75E18}" presName="textRect" presStyleLbl="revTx" presStyleIdx="6" presStyleCnt="7">
        <dgm:presLayoutVars>
          <dgm:bulletEnabled val="1"/>
        </dgm:presLayoutVars>
      </dgm:prSet>
      <dgm:spPr/>
    </dgm:pt>
  </dgm:ptLst>
  <dgm:cxnLst>
    <dgm:cxn modelId="{23412906-99A0-4C6B-9592-5D4D020C37B4}" type="presOf" srcId="{89660C20-F1CA-4CC2-9705-2ECF93539A46}" destId="{3D10486D-815E-466B-AA19-C0AA759C7CBA}" srcOrd="0" destOrd="0" presId="urn:microsoft.com/office/officeart/2005/8/layout/pList1"/>
    <dgm:cxn modelId="{4F49BF17-A558-4311-BB6F-346582E4215C}" type="presOf" srcId="{55264D90-9A57-4748-9F18-A612E62D9FD6}" destId="{139570B7-7732-42A5-BA73-54A2CF3365A0}" srcOrd="0" destOrd="0" presId="urn:microsoft.com/office/officeart/2005/8/layout/pList1"/>
    <dgm:cxn modelId="{DF3A3C1F-4500-40E7-BABD-2D97F6DE94A0}" type="presOf" srcId="{F22286E7-9736-46D5-B099-AF47CAE75E18}" destId="{53F90262-5876-4674-A6A9-39ADE48D1304}" srcOrd="0" destOrd="0" presId="urn:microsoft.com/office/officeart/2005/8/layout/pList1"/>
    <dgm:cxn modelId="{95F6B824-A3BE-4031-A79D-65433E3FDA6A}" type="presOf" srcId="{23BD422F-9621-419A-B130-AC0866EDBB4D}" destId="{22E22234-A3DE-4D3A-8CFD-03423E217830}" srcOrd="0" destOrd="0" presId="urn:microsoft.com/office/officeart/2005/8/layout/pList1"/>
    <dgm:cxn modelId="{E35FFE5B-54D1-45BE-96BD-CA35F801580A}" srcId="{89660C20-F1CA-4CC2-9705-2ECF93539A46}" destId="{23BD422F-9621-419A-B130-AC0866EDBB4D}" srcOrd="4" destOrd="0" parTransId="{6604A930-EA1A-41A2-90DF-35A4AF70EF8B}" sibTransId="{4D6C2EE0-5D97-4A61-A5B5-4EBB492776D1}"/>
    <dgm:cxn modelId="{39626542-84FA-4BA6-8A34-695BA88A5397}" srcId="{89660C20-F1CA-4CC2-9705-2ECF93539A46}" destId="{581A8739-1DF3-4ABF-9F33-5AE6743FA86F}" srcOrd="5" destOrd="0" parTransId="{9E65543E-E9B1-466E-AE1A-E88AD3C0A52F}" sibTransId="{95F07C99-7247-45CE-83A3-DFB86F57DEB5}"/>
    <dgm:cxn modelId="{FF4C4863-6F22-46B6-B65B-59A6A3402030}" type="presOf" srcId="{AC28F0F8-3D34-4CC5-BDF6-7C37BB36CFE6}" destId="{36F0B5F5-DCBF-419D-B467-C823F9A1F317}" srcOrd="0" destOrd="0" presId="urn:microsoft.com/office/officeart/2005/8/layout/pList1"/>
    <dgm:cxn modelId="{BDF08947-378F-4748-8245-6C8F703C1910}" srcId="{89660C20-F1CA-4CC2-9705-2ECF93539A46}" destId="{8ED39D73-73B3-4B33-BD0B-35C2D6538AC1}" srcOrd="0" destOrd="0" parTransId="{D2EEC061-8B77-430E-A94F-258FFEB3CEB8}" sibTransId="{B9174222-DE37-476D-AD9D-59636AF4CC31}"/>
    <dgm:cxn modelId="{0066366B-F199-4F82-B9B2-36CC60235E32}" type="presOf" srcId="{9CCAA71E-B8D9-4CB3-A3A5-08079FB160C8}" destId="{E2F7C390-230E-4F12-ACFC-06DFD6C1F1B2}" srcOrd="0" destOrd="0" presId="urn:microsoft.com/office/officeart/2005/8/layout/pList1"/>
    <dgm:cxn modelId="{C66CD783-F8ED-4A7E-AF81-3A3308B51981}" type="presOf" srcId="{B9174222-DE37-476D-AD9D-59636AF4CC31}" destId="{EC5C6063-8629-41E9-93A2-71309718CC2C}" srcOrd="0" destOrd="0" presId="urn:microsoft.com/office/officeart/2005/8/layout/pList1"/>
    <dgm:cxn modelId="{A8AB1996-6F47-4510-87E1-550AE43798DA}" srcId="{89660C20-F1CA-4CC2-9705-2ECF93539A46}" destId="{F22286E7-9736-46D5-B099-AF47CAE75E18}" srcOrd="6" destOrd="0" parTransId="{B24ECD1A-C7D3-4878-B3D4-ED8820C16178}" sibTransId="{1221AA7D-F6A2-4C32-A584-08799A190D4D}"/>
    <dgm:cxn modelId="{653A5E9B-A592-429A-8B21-4908BD92DDD5}" srcId="{89660C20-F1CA-4CC2-9705-2ECF93539A46}" destId="{116229B9-352E-47FD-9EF8-B8A46547A2B5}" srcOrd="1" destOrd="0" parTransId="{814D39D4-3FFF-4FA5-B5BF-F44DEB7039B2}" sibTransId="{9CCAA71E-B8D9-4CB3-A3A5-08079FB160C8}"/>
    <dgm:cxn modelId="{96C2EFA6-AE70-4A8B-9761-EABA2248016E}" type="presOf" srcId="{95F07C99-7247-45CE-83A3-DFB86F57DEB5}" destId="{070F976D-7A06-4F6E-95E4-983CD8245FA0}" srcOrd="0" destOrd="0" presId="urn:microsoft.com/office/officeart/2005/8/layout/pList1"/>
    <dgm:cxn modelId="{2EC84BAE-9262-4BE5-BDAE-5853B9B9CE07}" type="presOf" srcId="{116229B9-352E-47FD-9EF8-B8A46547A2B5}" destId="{274F57A3-3988-4AEA-AB09-A37AD6167B84}" srcOrd="0" destOrd="0" presId="urn:microsoft.com/office/officeart/2005/8/layout/pList1"/>
    <dgm:cxn modelId="{778058B5-3B3B-4C92-AAB7-058F1A56450C}" type="presOf" srcId="{8ED39D73-73B3-4B33-BD0B-35C2D6538AC1}" destId="{05EF9181-31D3-4390-BB92-64E764F22474}" srcOrd="0" destOrd="0" presId="urn:microsoft.com/office/officeart/2005/8/layout/pList1"/>
    <dgm:cxn modelId="{684FBEC0-5664-40E4-9D67-67E40B736595}" srcId="{89660C20-F1CA-4CC2-9705-2ECF93539A46}" destId="{AC28F0F8-3D34-4CC5-BDF6-7C37BB36CFE6}" srcOrd="3" destOrd="0" parTransId="{901D20FE-C763-4C80-BD7C-83FB5CF7AEA0}" sibTransId="{2D98F70B-90DB-4464-9BFE-382340BD353D}"/>
    <dgm:cxn modelId="{B7B4DDC5-0A3D-4515-9BA7-679739C7F49E}" srcId="{89660C20-F1CA-4CC2-9705-2ECF93539A46}" destId="{55264D90-9A57-4748-9F18-A612E62D9FD6}" srcOrd="2" destOrd="0" parTransId="{675C31E1-4FAB-499E-AFA2-586BDA98B533}" sibTransId="{99A5F697-A094-4DD0-ABF8-217A16F9BC61}"/>
    <dgm:cxn modelId="{BA6282CA-BE4E-4E16-AB94-B9E30DE382A7}" type="presOf" srcId="{99A5F697-A094-4DD0-ABF8-217A16F9BC61}" destId="{ECE52B66-25A5-4682-8A10-0308A4F87D23}" srcOrd="0" destOrd="0" presId="urn:microsoft.com/office/officeart/2005/8/layout/pList1"/>
    <dgm:cxn modelId="{D7B18EE0-89C5-4DAA-A867-50BA839A1507}" type="presOf" srcId="{4D6C2EE0-5D97-4A61-A5B5-4EBB492776D1}" destId="{BEFA1EF7-7139-4156-A5C1-584EA7969119}" srcOrd="0" destOrd="0" presId="urn:microsoft.com/office/officeart/2005/8/layout/pList1"/>
    <dgm:cxn modelId="{7E5405F0-2B44-4C53-BDD1-F66E2A8BFC9E}" type="presOf" srcId="{581A8739-1DF3-4ABF-9F33-5AE6743FA86F}" destId="{9AA7BFE5-5B4A-430A-9C0D-309676EDD2D9}" srcOrd="0" destOrd="0" presId="urn:microsoft.com/office/officeart/2005/8/layout/pList1"/>
    <dgm:cxn modelId="{15FCC8F4-40AD-4299-879C-73D1ECEF7811}" type="presOf" srcId="{2D98F70B-90DB-4464-9BFE-382340BD353D}" destId="{EAB59652-3873-4BD3-B13B-C03B789C3538}" srcOrd="0" destOrd="0" presId="urn:microsoft.com/office/officeart/2005/8/layout/pList1"/>
    <dgm:cxn modelId="{0B645B5E-1207-4FD2-9B93-2B1454FBE8A6}" type="presParOf" srcId="{3D10486D-815E-466B-AA19-C0AA759C7CBA}" destId="{ADF7F652-CC17-408E-A572-79FBA8BFE4E5}" srcOrd="0" destOrd="0" presId="urn:microsoft.com/office/officeart/2005/8/layout/pList1"/>
    <dgm:cxn modelId="{C0208549-9405-4459-83E9-0C95B8A07772}" type="presParOf" srcId="{ADF7F652-CC17-408E-A572-79FBA8BFE4E5}" destId="{C0DCFFA8-EBDA-48D1-A32D-516805615768}" srcOrd="0" destOrd="0" presId="urn:microsoft.com/office/officeart/2005/8/layout/pList1"/>
    <dgm:cxn modelId="{F76F2C99-D50B-4F72-AA60-76D958E40BDD}" type="presParOf" srcId="{ADF7F652-CC17-408E-A572-79FBA8BFE4E5}" destId="{05EF9181-31D3-4390-BB92-64E764F22474}" srcOrd="1" destOrd="0" presId="urn:microsoft.com/office/officeart/2005/8/layout/pList1"/>
    <dgm:cxn modelId="{4FCE301A-4B17-4B00-ADA8-0129EE04B930}" type="presParOf" srcId="{3D10486D-815E-466B-AA19-C0AA759C7CBA}" destId="{EC5C6063-8629-41E9-93A2-71309718CC2C}" srcOrd="1" destOrd="0" presId="urn:microsoft.com/office/officeart/2005/8/layout/pList1"/>
    <dgm:cxn modelId="{F9EC8F2C-ACE7-4593-8892-28B794948AEA}" type="presParOf" srcId="{3D10486D-815E-466B-AA19-C0AA759C7CBA}" destId="{E66B355F-CED5-4723-B666-FD1D5D01F751}" srcOrd="2" destOrd="0" presId="urn:microsoft.com/office/officeart/2005/8/layout/pList1"/>
    <dgm:cxn modelId="{AEE1B036-2C87-4022-9C9A-E0469FBE870F}" type="presParOf" srcId="{E66B355F-CED5-4723-B666-FD1D5D01F751}" destId="{E1A3E927-2F98-4714-8882-96CF8C2051A6}" srcOrd="0" destOrd="0" presId="urn:microsoft.com/office/officeart/2005/8/layout/pList1"/>
    <dgm:cxn modelId="{FBE3282F-03A6-4A15-8705-1DE45FDA55FB}" type="presParOf" srcId="{E66B355F-CED5-4723-B666-FD1D5D01F751}" destId="{274F57A3-3988-4AEA-AB09-A37AD6167B84}" srcOrd="1" destOrd="0" presId="urn:microsoft.com/office/officeart/2005/8/layout/pList1"/>
    <dgm:cxn modelId="{BFDC9C0F-A461-4001-B980-644221D462D9}" type="presParOf" srcId="{3D10486D-815E-466B-AA19-C0AA759C7CBA}" destId="{E2F7C390-230E-4F12-ACFC-06DFD6C1F1B2}" srcOrd="3" destOrd="0" presId="urn:microsoft.com/office/officeart/2005/8/layout/pList1"/>
    <dgm:cxn modelId="{A6D3779A-E4F6-4546-AD16-71F364FF08D4}" type="presParOf" srcId="{3D10486D-815E-466B-AA19-C0AA759C7CBA}" destId="{5B61FB13-BD5E-42CA-99D5-3E9D8D8E22D5}" srcOrd="4" destOrd="0" presId="urn:microsoft.com/office/officeart/2005/8/layout/pList1"/>
    <dgm:cxn modelId="{3C5CC295-2C65-4BA7-99C8-BDF12D5CC7E2}" type="presParOf" srcId="{5B61FB13-BD5E-42CA-99D5-3E9D8D8E22D5}" destId="{385CF1AB-3460-4BFF-AD4B-83CF906EB2E4}" srcOrd="0" destOrd="0" presId="urn:microsoft.com/office/officeart/2005/8/layout/pList1"/>
    <dgm:cxn modelId="{A9C7C596-1AC5-4FDD-AA0B-2D6DDFF1B90B}" type="presParOf" srcId="{5B61FB13-BD5E-42CA-99D5-3E9D8D8E22D5}" destId="{139570B7-7732-42A5-BA73-54A2CF3365A0}" srcOrd="1" destOrd="0" presId="urn:microsoft.com/office/officeart/2005/8/layout/pList1"/>
    <dgm:cxn modelId="{3C346BC9-26B6-4074-B2E8-239A339C820D}" type="presParOf" srcId="{3D10486D-815E-466B-AA19-C0AA759C7CBA}" destId="{ECE52B66-25A5-4682-8A10-0308A4F87D23}" srcOrd="5" destOrd="0" presId="urn:microsoft.com/office/officeart/2005/8/layout/pList1"/>
    <dgm:cxn modelId="{54E38ACA-0C95-4A08-AC4C-3ECB0C8210CC}" type="presParOf" srcId="{3D10486D-815E-466B-AA19-C0AA759C7CBA}" destId="{72BE25E6-4F29-4DD4-9B73-7725DB591B78}" srcOrd="6" destOrd="0" presId="urn:microsoft.com/office/officeart/2005/8/layout/pList1"/>
    <dgm:cxn modelId="{3C5D0A32-6201-4599-93E9-12038882B135}" type="presParOf" srcId="{72BE25E6-4F29-4DD4-9B73-7725DB591B78}" destId="{86B21626-C056-4A60-A5C2-448B825BAA86}" srcOrd="0" destOrd="0" presId="urn:microsoft.com/office/officeart/2005/8/layout/pList1"/>
    <dgm:cxn modelId="{28018764-63A1-417B-870B-D28A5B79F9E4}" type="presParOf" srcId="{72BE25E6-4F29-4DD4-9B73-7725DB591B78}" destId="{36F0B5F5-DCBF-419D-B467-C823F9A1F317}" srcOrd="1" destOrd="0" presId="urn:microsoft.com/office/officeart/2005/8/layout/pList1"/>
    <dgm:cxn modelId="{CC71D911-BE00-4817-AAE8-2EBF76B70B84}" type="presParOf" srcId="{3D10486D-815E-466B-AA19-C0AA759C7CBA}" destId="{EAB59652-3873-4BD3-B13B-C03B789C3538}" srcOrd="7" destOrd="0" presId="urn:microsoft.com/office/officeart/2005/8/layout/pList1"/>
    <dgm:cxn modelId="{AC6A0953-4206-4316-9076-F0A901D39A62}" type="presParOf" srcId="{3D10486D-815E-466B-AA19-C0AA759C7CBA}" destId="{0E65688F-45F9-4716-8005-C85C6A0C3661}" srcOrd="8" destOrd="0" presId="urn:microsoft.com/office/officeart/2005/8/layout/pList1"/>
    <dgm:cxn modelId="{048422DE-246B-4B1B-91F7-443AD8B43B06}" type="presParOf" srcId="{0E65688F-45F9-4716-8005-C85C6A0C3661}" destId="{A0C5B044-A454-4A9F-B526-59BFFFCDA271}" srcOrd="0" destOrd="0" presId="urn:microsoft.com/office/officeart/2005/8/layout/pList1"/>
    <dgm:cxn modelId="{701C8765-3AEE-4B38-B1EF-7D5B42A5B3BB}" type="presParOf" srcId="{0E65688F-45F9-4716-8005-C85C6A0C3661}" destId="{22E22234-A3DE-4D3A-8CFD-03423E217830}" srcOrd="1" destOrd="0" presId="urn:microsoft.com/office/officeart/2005/8/layout/pList1"/>
    <dgm:cxn modelId="{60F10A92-4FA1-45B9-8BD4-B03BAFBDC07E}" type="presParOf" srcId="{3D10486D-815E-466B-AA19-C0AA759C7CBA}" destId="{BEFA1EF7-7139-4156-A5C1-584EA7969119}" srcOrd="9" destOrd="0" presId="urn:microsoft.com/office/officeart/2005/8/layout/pList1"/>
    <dgm:cxn modelId="{1A00F1D6-362D-425A-9F14-3A13AECC6F63}" type="presParOf" srcId="{3D10486D-815E-466B-AA19-C0AA759C7CBA}" destId="{2B5FF2D6-4F95-45E4-8D34-0768DB39E40C}" srcOrd="10" destOrd="0" presId="urn:microsoft.com/office/officeart/2005/8/layout/pList1"/>
    <dgm:cxn modelId="{0654A103-63CD-4D65-B87F-471EF7E30E89}" type="presParOf" srcId="{2B5FF2D6-4F95-45E4-8D34-0768DB39E40C}" destId="{AB676D11-111E-4389-9E79-8320FB7882B6}" srcOrd="0" destOrd="0" presId="urn:microsoft.com/office/officeart/2005/8/layout/pList1"/>
    <dgm:cxn modelId="{23C2E44E-93D3-4D56-B4B1-F95055099569}" type="presParOf" srcId="{2B5FF2D6-4F95-45E4-8D34-0768DB39E40C}" destId="{9AA7BFE5-5B4A-430A-9C0D-309676EDD2D9}" srcOrd="1" destOrd="0" presId="urn:microsoft.com/office/officeart/2005/8/layout/pList1"/>
    <dgm:cxn modelId="{37487B06-361F-477D-9B92-B316D0616179}" type="presParOf" srcId="{3D10486D-815E-466B-AA19-C0AA759C7CBA}" destId="{070F976D-7A06-4F6E-95E4-983CD8245FA0}" srcOrd="11" destOrd="0" presId="urn:microsoft.com/office/officeart/2005/8/layout/pList1"/>
    <dgm:cxn modelId="{F5F5753D-40A0-44EC-AFB6-576428A14E3A}" type="presParOf" srcId="{3D10486D-815E-466B-AA19-C0AA759C7CBA}" destId="{B802D816-1C15-4926-A9A9-BAD3CB576BB7}" srcOrd="12" destOrd="0" presId="urn:microsoft.com/office/officeart/2005/8/layout/pList1"/>
    <dgm:cxn modelId="{06502370-B227-4F12-BC0A-ECF8FC7BCCCD}" type="presParOf" srcId="{B802D816-1C15-4926-A9A9-BAD3CB576BB7}" destId="{01246574-1C44-4BFC-B745-DC3FDCD5849A}" srcOrd="0" destOrd="0" presId="urn:microsoft.com/office/officeart/2005/8/layout/pList1"/>
    <dgm:cxn modelId="{52883AF5-71A4-479A-9503-8EB7A08115C0}" type="presParOf" srcId="{B802D816-1C15-4926-A9A9-BAD3CB576BB7}" destId="{53F90262-5876-4674-A6A9-39ADE48D1304}" srcOrd="1" destOrd="0" presId="urn:microsoft.com/office/officeart/2005/8/layout/p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34C1B3"/>
        </a:solidFill>
      </dgm:spPr>
      <dgm:t>
        <a:bodyPr/>
        <a:lstStyle/>
        <a:p>
          <a:pPr algn="ctr"/>
          <a:r>
            <a:rPr lang="sv-SE" sz="1800" b="1" dirty="0"/>
            <a:t>Fortsätta verka med särskilda kompensatoriska insatser till huvudmän för förskolor och skolor där behoven är som störst och till barn och elever i behov av stödinsatser i utbildningen, t.ex. till följd av ett psykiatriskt tillstånd</a:t>
          </a:r>
          <a:endParaRPr lang="sv-SE" sz="1800" b="1" noProof="0" dirty="0"/>
        </a:p>
      </dgm:t>
    </dgm:pt>
    <dgm:pt modelId="{FC677900-EDF7-4106-95BD-D8C21BCA46E0}" type="parTrans" cxnId="{13FD11BB-B1CD-4BF4-B10F-CEFF4F4D20AC}">
      <dgm:prSet/>
      <dgm:spPr/>
      <dgm:t>
        <a:bodyPr/>
        <a:lstStyle/>
        <a:p>
          <a:pPr algn="ctr"/>
          <a:endParaRPr lang="sv-SE" sz="1600" b="1" noProof="0" dirty="0"/>
        </a:p>
      </dgm:t>
    </dgm:pt>
    <dgm:pt modelId="{2E1903EE-A38F-4F81-9381-3514200287F1}" type="sibTrans" cxnId="{13FD11BB-B1CD-4BF4-B10F-CEFF4F4D20AC}">
      <dgm:prSet/>
      <dgm:spPr/>
      <dgm:t>
        <a:bodyPr/>
        <a:lstStyle/>
        <a:p>
          <a:pPr algn="ctr"/>
          <a:endParaRPr lang="sv-SE" sz="1600" b="1" noProof="0" dirty="0"/>
        </a:p>
      </dgm:t>
    </dgm:pt>
    <dgm:pt modelId="{0C422BA9-0EE4-4F87-9AA8-157E5E45AE3E}">
      <dgm:prSet custT="1"/>
      <dgm:spPr>
        <a:solidFill>
          <a:srgbClr val="34C1B3"/>
        </a:solidFill>
      </dgm:spPr>
      <dgm:t>
        <a:bodyPr/>
        <a:lstStyle/>
        <a:p>
          <a:pPr algn="ctr"/>
          <a:r>
            <a:rPr lang="sv-SE" sz="2400" b="1" dirty="0"/>
            <a:t>Fortsatt verka för att skolans lärmiljöer anpassas så att de stödjer elevers lärande, utveckling och hälsa</a:t>
          </a:r>
          <a:endParaRPr lang="sv-SE" sz="2400" b="1" noProof="0" dirty="0"/>
        </a:p>
      </dgm:t>
    </dgm:pt>
    <dgm:pt modelId="{D9730046-AA37-4973-A80A-281B4C8EB2C6}" type="sibTrans" cxnId="{98C1DF66-E4DC-4D9D-A359-6AC2757638AE}">
      <dgm:prSet/>
      <dgm:spPr/>
      <dgm:t>
        <a:bodyPr/>
        <a:lstStyle/>
        <a:p>
          <a:pPr algn="ctr"/>
          <a:endParaRPr lang="sv-SE" sz="1600" b="1" noProof="0" dirty="0"/>
        </a:p>
      </dgm:t>
    </dgm:pt>
    <dgm:pt modelId="{91D65119-2196-4AC5-8B68-148E45383787}" type="parTrans" cxnId="{98C1DF66-E4DC-4D9D-A359-6AC2757638AE}">
      <dgm:prSet/>
      <dgm:spPr/>
      <dgm:t>
        <a:bodyPr/>
        <a:lstStyle/>
        <a:p>
          <a:pPr algn="ctr"/>
          <a:endParaRPr lang="sv-SE" sz="1600" b="1" noProof="0" dirty="0"/>
        </a:p>
      </dgm:t>
    </dgm:pt>
    <dgm:pt modelId="{35264D6E-12D4-46B0-9490-BB765F2CF28A}">
      <dgm:prSet custT="1"/>
      <dgm:spPr>
        <a:solidFill>
          <a:srgbClr val="34C1B3"/>
        </a:solidFill>
      </dgm:spPr>
      <dgm:t>
        <a:bodyPr/>
        <a:lstStyle/>
        <a:p>
          <a:pPr algn="ctr"/>
          <a:r>
            <a:rPr lang="sv-SE" sz="2000" b="1" dirty="0"/>
            <a:t>Utveckla skolans arbete med att tidigt uppmärksamma elever i behov av särskilt stöd och möta elever med psykiatriska tillstånd, t.ex. neuropsykiatriska funktionsnedsättningar</a:t>
          </a:r>
          <a:endParaRPr lang="sv-SE" sz="2000" b="1" noProof="0" dirty="0"/>
        </a:p>
      </dgm:t>
    </dgm:pt>
    <dgm:pt modelId="{98B4D0ED-2F68-4F3D-9E49-5D9572BC28F0}" type="sibTrans" cxnId="{CD361E60-3D89-4161-9668-749E96ECB3DC}">
      <dgm:prSet/>
      <dgm:spPr/>
      <dgm:t>
        <a:bodyPr/>
        <a:lstStyle/>
        <a:p>
          <a:pPr algn="ctr"/>
          <a:endParaRPr lang="sv-SE" sz="1600" b="1" noProof="0" dirty="0"/>
        </a:p>
      </dgm:t>
    </dgm:pt>
    <dgm:pt modelId="{4851AD0C-2D39-401F-A643-AC3E53514C98}" type="parTrans" cxnId="{CD361E60-3D89-4161-9668-749E96ECB3DC}">
      <dgm:prSet/>
      <dgm:spPr/>
      <dgm:t>
        <a:bodyPr/>
        <a:lstStyle/>
        <a:p>
          <a:pPr algn="ctr"/>
          <a:endParaRPr lang="sv-SE" sz="1600" b="1" noProof="0" dirty="0"/>
        </a:p>
      </dgm:t>
    </dgm:pt>
    <dgm:pt modelId="{7D2FC0DC-FE68-43CE-8149-628C60BFAA68}" type="pres">
      <dgm:prSet presAssocID="{EFDD233A-50F0-47D3-AA67-6AD704B3A6B7}" presName="diagram" presStyleCnt="0">
        <dgm:presLayoutVars>
          <dgm:dir/>
          <dgm:resizeHandles val="exact"/>
        </dgm:presLayoutVars>
      </dgm:prSet>
      <dgm:spPr/>
    </dgm:pt>
    <dgm:pt modelId="{35A1148F-55FD-47CD-8CF8-3CE563643BBE}" type="pres">
      <dgm:prSet presAssocID="{F8B7BF59-7FF1-4B22-B256-01E5F9FC2DB1}" presName="node" presStyleLbl="node1" presStyleIdx="0" presStyleCnt="3">
        <dgm:presLayoutVars>
          <dgm:bulletEnabled val="1"/>
        </dgm:presLayoutVars>
      </dgm:prSet>
      <dgm:spPr>
        <a:prstGeom prst="round2DiagRect">
          <a:avLst/>
        </a:prstGeom>
      </dgm:spPr>
    </dgm:pt>
    <dgm:pt modelId="{669B5C52-6E01-45BD-8119-E3EF4AB46E00}" type="pres">
      <dgm:prSet presAssocID="{2E1903EE-A38F-4F81-9381-3514200287F1}" presName="sibTrans" presStyleCnt="0"/>
      <dgm:spPr/>
    </dgm:pt>
    <dgm:pt modelId="{DB7CFB91-6D7E-4127-89B1-E2A1692D931A}" type="pres">
      <dgm:prSet presAssocID="{0C422BA9-0EE4-4F87-9AA8-157E5E45AE3E}" presName="node" presStyleLbl="node1" presStyleIdx="1" presStyleCnt="3">
        <dgm:presLayoutVars>
          <dgm:bulletEnabled val="1"/>
        </dgm:presLayoutVars>
      </dgm:prSet>
      <dgm:spPr>
        <a:prstGeom prst="round2DiagRect">
          <a:avLst/>
        </a:prstGeom>
      </dgm:spPr>
    </dgm:pt>
    <dgm:pt modelId="{3193C77C-5783-40BB-9A0E-E79E94AB1F36}" type="pres">
      <dgm:prSet presAssocID="{D9730046-AA37-4973-A80A-281B4C8EB2C6}" presName="sibTrans" presStyleCnt="0"/>
      <dgm:spPr/>
    </dgm:pt>
    <dgm:pt modelId="{CCF11B3B-7F5E-4221-86BD-30D5F8A475A4}" type="pres">
      <dgm:prSet presAssocID="{35264D6E-12D4-46B0-9490-BB765F2CF28A}" presName="node" presStyleLbl="node1" presStyleIdx="2" presStyleCnt="3">
        <dgm:presLayoutVars>
          <dgm:bulletEnabled val="1"/>
        </dgm:presLayoutVars>
      </dgm:prSet>
      <dgm:spPr>
        <a:prstGeom prst="round2DiagRect">
          <a:avLst/>
        </a:prstGeom>
      </dgm:spPr>
    </dgm:pt>
  </dgm:ptLst>
  <dgm:cxnLst>
    <dgm:cxn modelId="{CD361E60-3D89-4161-9668-749E96ECB3DC}" srcId="{EFDD233A-50F0-47D3-AA67-6AD704B3A6B7}" destId="{35264D6E-12D4-46B0-9490-BB765F2CF28A}" srcOrd="2" destOrd="0" parTransId="{4851AD0C-2D39-401F-A643-AC3E53514C98}" sibTransId="{98B4D0ED-2F68-4F3D-9E49-5D9572BC28F0}"/>
    <dgm:cxn modelId="{700A8F60-C17A-4098-9C1B-D59C4325F6AA}" type="presOf" srcId="{EFDD233A-50F0-47D3-AA67-6AD704B3A6B7}" destId="{7D2FC0DC-FE68-43CE-8149-628C60BFAA68}" srcOrd="0" destOrd="0" presId="urn:microsoft.com/office/officeart/2005/8/layout/default"/>
    <dgm:cxn modelId="{98C1DF66-E4DC-4D9D-A359-6AC2757638AE}" srcId="{EFDD233A-50F0-47D3-AA67-6AD704B3A6B7}" destId="{0C422BA9-0EE4-4F87-9AA8-157E5E45AE3E}" srcOrd="1" destOrd="0" parTransId="{91D65119-2196-4AC5-8B68-148E45383787}" sibTransId="{D9730046-AA37-4973-A80A-281B4C8EB2C6}"/>
    <dgm:cxn modelId="{D3F4FD67-BFD7-4946-B77A-624B6B73828B}" type="presOf" srcId="{F8B7BF59-7FF1-4B22-B256-01E5F9FC2DB1}" destId="{35A1148F-55FD-47CD-8CF8-3CE563643BBE}" srcOrd="0" destOrd="0" presId="urn:microsoft.com/office/officeart/2005/8/layout/default"/>
    <dgm:cxn modelId="{78ECCB52-2618-4A18-B77D-C01E11FD7BD9}" type="presOf" srcId="{0C422BA9-0EE4-4F87-9AA8-157E5E45AE3E}" destId="{DB7CFB91-6D7E-4127-89B1-E2A1692D931A}"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CC4E7AC3-7045-4114-9A58-BED2AA0E8821}" type="presOf" srcId="{35264D6E-12D4-46B0-9490-BB765F2CF28A}" destId="{CCF11B3B-7F5E-4221-86BD-30D5F8A475A4}" srcOrd="0" destOrd="0" presId="urn:microsoft.com/office/officeart/2005/8/layout/default"/>
    <dgm:cxn modelId="{115DD6AD-B1D7-4D1A-A576-39933DF640A8}" type="presParOf" srcId="{7D2FC0DC-FE68-43CE-8149-628C60BFAA68}" destId="{35A1148F-55FD-47CD-8CF8-3CE563643BBE}" srcOrd="0" destOrd="0" presId="urn:microsoft.com/office/officeart/2005/8/layout/default"/>
    <dgm:cxn modelId="{2273BF5A-8D57-445A-A19E-20AD76B37AB2}" type="presParOf" srcId="{7D2FC0DC-FE68-43CE-8149-628C60BFAA68}" destId="{669B5C52-6E01-45BD-8119-E3EF4AB46E00}" srcOrd="1" destOrd="0" presId="urn:microsoft.com/office/officeart/2005/8/layout/default"/>
    <dgm:cxn modelId="{DFC69EFB-D869-41C9-B099-C0D554A0A4EB}" type="presParOf" srcId="{7D2FC0DC-FE68-43CE-8149-628C60BFAA68}" destId="{DB7CFB91-6D7E-4127-89B1-E2A1692D931A}" srcOrd="2" destOrd="0" presId="urn:microsoft.com/office/officeart/2005/8/layout/default"/>
    <dgm:cxn modelId="{52D51624-13BD-494B-975B-FD7DAAF7052A}" type="presParOf" srcId="{7D2FC0DC-FE68-43CE-8149-628C60BFAA68}" destId="{3193C77C-5783-40BB-9A0E-E79E94AB1F36}" srcOrd="3" destOrd="0" presId="urn:microsoft.com/office/officeart/2005/8/layout/default"/>
    <dgm:cxn modelId="{8582879F-980E-4567-9C0B-B9917BB1FCF4}" type="presParOf" srcId="{7D2FC0DC-FE68-43CE-8149-628C60BFAA68}" destId="{CCF11B3B-7F5E-4221-86BD-30D5F8A475A4}"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34C1B3"/>
        </a:solidFill>
      </dgm:spPr>
      <dgm:t>
        <a:bodyPr/>
        <a:lstStyle/>
        <a:p>
          <a:pPr algn="ctr"/>
          <a:r>
            <a:rPr lang="sv-SE" sz="2000" b="1" dirty="0"/>
            <a:t>Öka tillgången till lättillgängliga verksamheter för barn och unga inom bl.a. kultur, idrott och friluftsliv</a:t>
          </a:r>
          <a:endParaRPr lang="sv-SE" sz="2000" b="1" noProof="0" dirty="0"/>
        </a:p>
      </dgm:t>
    </dgm:pt>
    <dgm:pt modelId="{FC677900-EDF7-4106-95BD-D8C21BCA46E0}" type="parTrans" cxnId="{13FD11BB-B1CD-4BF4-B10F-CEFF4F4D20AC}">
      <dgm:prSet/>
      <dgm:spPr/>
      <dgm:t>
        <a:bodyPr/>
        <a:lstStyle/>
        <a:p>
          <a:pPr algn="ctr"/>
          <a:endParaRPr lang="sv-SE" sz="1800" b="1" noProof="0" dirty="0"/>
        </a:p>
      </dgm:t>
    </dgm:pt>
    <dgm:pt modelId="{2E1903EE-A38F-4F81-9381-3514200287F1}" type="sibTrans" cxnId="{13FD11BB-B1CD-4BF4-B10F-CEFF4F4D20AC}">
      <dgm:prSet/>
      <dgm:spPr/>
      <dgm:t>
        <a:bodyPr/>
        <a:lstStyle/>
        <a:p>
          <a:pPr algn="ctr"/>
          <a:endParaRPr lang="sv-SE" sz="1800" b="1" noProof="0" dirty="0"/>
        </a:p>
      </dgm:t>
    </dgm:pt>
    <dgm:pt modelId="{0C422BA9-0EE4-4F87-9AA8-157E5E45AE3E}">
      <dgm:prSet custT="1"/>
      <dgm:spPr>
        <a:solidFill>
          <a:srgbClr val="34C1B3"/>
        </a:solidFill>
      </dgm:spPr>
      <dgm:t>
        <a:bodyPr/>
        <a:lstStyle/>
        <a:p>
          <a:pPr algn="ctr"/>
          <a:r>
            <a:rPr lang="sv-SE" sz="1600" b="1" dirty="0"/>
            <a:t>Arbeta för att fritidsaktiviteter görs tillgängliga och når en bredd av barn och unga utifrån deras olika önskemål, behov och förutsättningar, t.ex. inkluderande aktiviteter för barn och unga med fysiska, psykiska eller intellektuella funktionsnedsättningar </a:t>
          </a:r>
          <a:endParaRPr lang="sv-SE" sz="1600" b="1" noProof="0" dirty="0"/>
        </a:p>
      </dgm:t>
    </dgm:pt>
    <dgm:pt modelId="{91D65119-2196-4AC5-8B68-148E45383787}" type="parTrans" cxnId="{98C1DF66-E4DC-4D9D-A359-6AC2757638AE}">
      <dgm:prSet/>
      <dgm:spPr/>
      <dgm:t>
        <a:bodyPr/>
        <a:lstStyle/>
        <a:p>
          <a:pPr algn="ctr"/>
          <a:endParaRPr lang="sv-SE" sz="1800" b="1" noProof="0" dirty="0"/>
        </a:p>
      </dgm:t>
    </dgm:pt>
    <dgm:pt modelId="{D9730046-AA37-4973-A80A-281B4C8EB2C6}" type="sibTrans" cxnId="{98C1DF66-E4DC-4D9D-A359-6AC2757638AE}">
      <dgm:prSet/>
      <dgm:spPr/>
      <dgm:t>
        <a:bodyPr/>
        <a:lstStyle/>
        <a:p>
          <a:pPr algn="ctr"/>
          <a:endParaRPr lang="sv-SE" sz="1800" b="1" noProof="0" dirty="0"/>
        </a:p>
      </dgm:t>
    </dgm:pt>
    <dgm:pt modelId="{35264D6E-12D4-46B0-9490-BB765F2CF28A}">
      <dgm:prSet custT="1"/>
      <dgm:spPr>
        <a:solidFill>
          <a:srgbClr val="34C1B3"/>
        </a:solidFill>
      </dgm:spPr>
      <dgm:t>
        <a:bodyPr/>
        <a:lstStyle/>
        <a:p>
          <a:pPr algn="ctr"/>
          <a:r>
            <a:rPr lang="sv-SE" sz="2000" b="1" dirty="0"/>
            <a:t>Särskilt rikta insatser till barn och unga som har sämre förutsättningar för att delta i fritidsaktiviteter </a:t>
          </a:r>
          <a:endParaRPr lang="sv-SE" sz="2000" b="1" noProof="0" dirty="0"/>
        </a:p>
      </dgm:t>
    </dgm:pt>
    <dgm:pt modelId="{4851AD0C-2D39-401F-A643-AC3E53514C98}" type="parTrans" cxnId="{CD361E60-3D89-4161-9668-749E96ECB3DC}">
      <dgm:prSet/>
      <dgm:spPr/>
      <dgm:t>
        <a:bodyPr/>
        <a:lstStyle/>
        <a:p>
          <a:pPr algn="ctr"/>
          <a:endParaRPr lang="sv-SE" sz="1800" b="1" noProof="0" dirty="0"/>
        </a:p>
      </dgm:t>
    </dgm:pt>
    <dgm:pt modelId="{98B4D0ED-2F68-4F3D-9E49-5D9572BC28F0}" type="sibTrans" cxnId="{CD361E60-3D89-4161-9668-749E96ECB3DC}">
      <dgm:prSet/>
      <dgm:spPr/>
      <dgm:t>
        <a:bodyPr/>
        <a:lstStyle/>
        <a:p>
          <a:pPr algn="ctr"/>
          <a:endParaRPr lang="sv-SE" sz="1800" b="1" noProof="0" dirty="0"/>
        </a:p>
      </dgm:t>
    </dgm:pt>
    <dgm:pt modelId="{DA985A6E-5F4F-4791-94A9-2BECD95E61D3}">
      <dgm:prSet custT="1"/>
      <dgm:spPr>
        <a:solidFill>
          <a:srgbClr val="1EBCAD">
            <a:alpha val="90000"/>
          </a:srgbClr>
        </a:solidFill>
      </dgm:spPr>
      <dgm:t>
        <a:bodyPr/>
        <a:lstStyle/>
        <a:p>
          <a:pPr algn="ctr">
            <a:buFont typeface="Times New Roman" panose="02020603050405020304" pitchFamily="18" charset="0"/>
            <a:buChar char="•"/>
          </a:pPr>
          <a:r>
            <a:rPr lang="sv-SE" sz="2000" b="1" dirty="0"/>
            <a:t>Sprida kunskap om psykisk hälsa och grupper av barn och unga som är särskilt utsatta för psykisk ohälsa till vuxna som leder fritidsaktiviteter</a:t>
          </a:r>
          <a:endParaRPr lang="sv-SE" sz="2000" b="1" noProof="0" dirty="0"/>
        </a:p>
      </dgm:t>
    </dgm:pt>
    <dgm:pt modelId="{6EE7A667-9372-4CD1-B8D2-CE47236BC362}" type="parTrans" cxnId="{7B53F322-B469-46B9-BAD9-88AFC88F57C4}">
      <dgm:prSet/>
      <dgm:spPr/>
      <dgm:t>
        <a:bodyPr/>
        <a:lstStyle/>
        <a:p>
          <a:pPr algn="ctr"/>
          <a:endParaRPr lang="sv-SE" sz="1800" b="1"/>
        </a:p>
      </dgm:t>
    </dgm:pt>
    <dgm:pt modelId="{8015B8C3-8B11-40CE-B866-2FC5FC4AFBE6}" type="sibTrans" cxnId="{7B53F322-B469-46B9-BAD9-88AFC88F57C4}">
      <dgm:prSet/>
      <dgm:spPr/>
      <dgm:t>
        <a:bodyPr/>
        <a:lstStyle/>
        <a:p>
          <a:pPr algn="ctr"/>
          <a:endParaRPr lang="sv-SE" sz="1800" b="1"/>
        </a:p>
      </dgm:t>
    </dgm:pt>
    <dgm:pt modelId="{7D2FC0DC-FE68-43CE-8149-628C60BFAA68}" type="pres">
      <dgm:prSet presAssocID="{EFDD233A-50F0-47D3-AA67-6AD704B3A6B7}" presName="diagram" presStyleCnt="0">
        <dgm:presLayoutVars>
          <dgm:dir/>
          <dgm:resizeHandles val="exact"/>
        </dgm:presLayoutVars>
      </dgm:prSet>
      <dgm:spPr/>
    </dgm:pt>
    <dgm:pt modelId="{35A1148F-55FD-47CD-8CF8-3CE563643BBE}" type="pres">
      <dgm:prSet presAssocID="{F8B7BF59-7FF1-4B22-B256-01E5F9FC2DB1}" presName="node" presStyleLbl="node1" presStyleIdx="0" presStyleCnt="4">
        <dgm:presLayoutVars>
          <dgm:bulletEnabled val="1"/>
        </dgm:presLayoutVars>
      </dgm:prSet>
      <dgm:spPr>
        <a:prstGeom prst="round2DiagRect">
          <a:avLst/>
        </a:prstGeom>
      </dgm:spPr>
    </dgm:pt>
    <dgm:pt modelId="{669B5C52-6E01-45BD-8119-E3EF4AB46E00}" type="pres">
      <dgm:prSet presAssocID="{2E1903EE-A38F-4F81-9381-3514200287F1}" presName="sibTrans" presStyleCnt="0"/>
      <dgm:spPr/>
    </dgm:pt>
    <dgm:pt modelId="{DB7CFB91-6D7E-4127-89B1-E2A1692D931A}" type="pres">
      <dgm:prSet presAssocID="{0C422BA9-0EE4-4F87-9AA8-157E5E45AE3E}" presName="node" presStyleLbl="node1" presStyleIdx="1" presStyleCnt="4">
        <dgm:presLayoutVars>
          <dgm:bulletEnabled val="1"/>
        </dgm:presLayoutVars>
      </dgm:prSet>
      <dgm:spPr>
        <a:prstGeom prst="round2DiagRect">
          <a:avLst/>
        </a:prstGeom>
      </dgm:spPr>
    </dgm:pt>
    <dgm:pt modelId="{3193C77C-5783-40BB-9A0E-E79E94AB1F36}" type="pres">
      <dgm:prSet presAssocID="{D9730046-AA37-4973-A80A-281B4C8EB2C6}" presName="sibTrans" presStyleCnt="0"/>
      <dgm:spPr/>
    </dgm:pt>
    <dgm:pt modelId="{CCF11B3B-7F5E-4221-86BD-30D5F8A475A4}" type="pres">
      <dgm:prSet presAssocID="{35264D6E-12D4-46B0-9490-BB765F2CF28A}" presName="node" presStyleLbl="node1" presStyleIdx="2" presStyleCnt="4">
        <dgm:presLayoutVars>
          <dgm:bulletEnabled val="1"/>
        </dgm:presLayoutVars>
      </dgm:prSet>
      <dgm:spPr>
        <a:prstGeom prst="round2DiagRect">
          <a:avLst/>
        </a:prstGeom>
      </dgm:spPr>
    </dgm:pt>
    <dgm:pt modelId="{2A8A0442-E076-48A1-BA1B-21B23A32CB2D}" type="pres">
      <dgm:prSet presAssocID="{98B4D0ED-2F68-4F3D-9E49-5D9572BC28F0}" presName="sibTrans" presStyleCnt="0"/>
      <dgm:spPr/>
    </dgm:pt>
    <dgm:pt modelId="{BCC0AD22-92AD-47DE-ADB0-BC84EE9E5FAD}" type="pres">
      <dgm:prSet presAssocID="{DA985A6E-5F4F-4791-94A9-2BECD95E61D3}" presName="node" presStyleLbl="node1" presStyleIdx="3" presStyleCnt="4">
        <dgm:presLayoutVars>
          <dgm:bulletEnabled val="1"/>
        </dgm:presLayoutVars>
      </dgm:prSet>
      <dgm:spPr>
        <a:prstGeom prst="round2DiagRect">
          <a:avLst/>
        </a:prstGeom>
      </dgm:spPr>
    </dgm:pt>
  </dgm:ptLst>
  <dgm:cxnLst>
    <dgm:cxn modelId="{7B53F322-B469-46B9-BAD9-88AFC88F57C4}" srcId="{EFDD233A-50F0-47D3-AA67-6AD704B3A6B7}" destId="{DA985A6E-5F4F-4791-94A9-2BECD95E61D3}" srcOrd="3" destOrd="0" parTransId="{6EE7A667-9372-4CD1-B8D2-CE47236BC362}" sibTransId="{8015B8C3-8B11-40CE-B866-2FC5FC4AFBE6}"/>
    <dgm:cxn modelId="{CD361E60-3D89-4161-9668-749E96ECB3DC}" srcId="{EFDD233A-50F0-47D3-AA67-6AD704B3A6B7}" destId="{35264D6E-12D4-46B0-9490-BB765F2CF28A}" srcOrd="2" destOrd="0" parTransId="{4851AD0C-2D39-401F-A643-AC3E53514C98}" sibTransId="{98B4D0ED-2F68-4F3D-9E49-5D9572BC28F0}"/>
    <dgm:cxn modelId="{700A8F60-C17A-4098-9C1B-D59C4325F6AA}" type="presOf" srcId="{EFDD233A-50F0-47D3-AA67-6AD704B3A6B7}" destId="{7D2FC0DC-FE68-43CE-8149-628C60BFAA68}" srcOrd="0" destOrd="0" presId="urn:microsoft.com/office/officeart/2005/8/layout/default"/>
    <dgm:cxn modelId="{98C1DF66-E4DC-4D9D-A359-6AC2757638AE}" srcId="{EFDD233A-50F0-47D3-AA67-6AD704B3A6B7}" destId="{0C422BA9-0EE4-4F87-9AA8-157E5E45AE3E}" srcOrd="1" destOrd="0" parTransId="{91D65119-2196-4AC5-8B68-148E45383787}" sibTransId="{D9730046-AA37-4973-A80A-281B4C8EB2C6}"/>
    <dgm:cxn modelId="{D3F4FD67-BFD7-4946-B77A-624B6B73828B}" type="presOf" srcId="{F8B7BF59-7FF1-4B22-B256-01E5F9FC2DB1}" destId="{35A1148F-55FD-47CD-8CF8-3CE563643BBE}" srcOrd="0" destOrd="0" presId="urn:microsoft.com/office/officeart/2005/8/layout/default"/>
    <dgm:cxn modelId="{78ECCB52-2618-4A18-B77D-C01E11FD7BD9}" type="presOf" srcId="{0C422BA9-0EE4-4F87-9AA8-157E5E45AE3E}" destId="{DB7CFB91-6D7E-4127-89B1-E2A1692D931A}"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CC4E7AC3-7045-4114-9A58-BED2AA0E8821}" type="presOf" srcId="{35264D6E-12D4-46B0-9490-BB765F2CF28A}" destId="{CCF11B3B-7F5E-4221-86BD-30D5F8A475A4}" srcOrd="0" destOrd="0" presId="urn:microsoft.com/office/officeart/2005/8/layout/default"/>
    <dgm:cxn modelId="{15ED92E1-FBF7-4EA8-B128-C6C9067908A0}" type="presOf" srcId="{DA985A6E-5F4F-4791-94A9-2BECD95E61D3}" destId="{BCC0AD22-92AD-47DE-ADB0-BC84EE9E5FAD}" srcOrd="0" destOrd="0" presId="urn:microsoft.com/office/officeart/2005/8/layout/default"/>
    <dgm:cxn modelId="{115DD6AD-B1D7-4D1A-A576-39933DF640A8}" type="presParOf" srcId="{7D2FC0DC-FE68-43CE-8149-628C60BFAA68}" destId="{35A1148F-55FD-47CD-8CF8-3CE563643BBE}" srcOrd="0" destOrd="0" presId="urn:microsoft.com/office/officeart/2005/8/layout/default"/>
    <dgm:cxn modelId="{2273BF5A-8D57-445A-A19E-20AD76B37AB2}" type="presParOf" srcId="{7D2FC0DC-FE68-43CE-8149-628C60BFAA68}" destId="{669B5C52-6E01-45BD-8119-E3EF4AB46E00}" srcOrd="1" destOrd="0" presId="urn:microsoft.com/office/officeart/2005/8/layout/default"/>
    <dgm:cxn modelId="{DFC69EFB-D869-41C9-B099-C0D554A0A4EB}" type="presParOf" srcId="{7D2FC0DC-FE68-43CE-8149-628C60BFAA68}" destId="{DB7CFB91-6D7E-4127-89B1-E2A1692D931A}" srcOrd="2" destOrd="0" presId="urn:microsoft.com/office/officeart/2005/8/layout/default"/>
    <dgm:cxn modelId="{52D51624-13BD-494B-975B-FD7DAAF7052A}" type="presParOf" srcId="{7D2FC0DC-FE68-43CE-8149-628C60BFAA68}" destId="{3193C77C-5783-40BB-9A0E-E79E94AB1F36}" srcOrd="3" destOrd="0" presId="urn:microsoft.com/office/officeart/2005/8/layout/default"/>
    <dgm:cxn modelId="{8582879F-980E-4567-9C0B-B9917BB1FCF4}" type="presParOf" srcId="{7D2FC0DC-FE68-43CE-8149-628C60BFAA68}" destId="{CCF11B3B-7F5E-4221-86BD-30D5F8A475A4}" srcOrd="4" destOrd="0" presId="urn:microsoft.com/office/officeart/2005/8/layout/default"/>
    <dgm:cxn modelId="{A2CF3734-3342-43B0-9699-EEF7298145C5}" type="presParOf" srcId="{7D2FC0DC-FE68-43CE-8149-628C60BFAA68}" destId="{2A8A0442-E076-48A1-BA1B-21B23A32CB2D}" srcOrd="5" destOrd="0" presId="urn:microsoft.com/office/officeart/2005/8/layout/default"/>
    <dgm:cxn modelId="{074A99B8-2041-4CC4-AB52-2DF138BCF619}" type="presParOf" srcId="{7D2FC0DC-FE68-43CE-8149-628C60BFAA68}" destId="{BCC0AD22-92AD-47DE-ADB0-BC84EE9E5FAD}"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34C1B3"/>
        </a:solidFill>
      </dgm:spPr>
      <dgm:t>
        <a:bodyPr/>
        <a:lstStyle/>
        <a:p>
          <a:pPr algn="ctr"/>
          <a:r>
            <a:rPr lang="sv-SE" sz="1800" b="1" dirty="0"/>
            <a:t>Verka för att skapa förutsättningar för trygga och säkra digitala miljöer för barn som är anpassade efter dem, med ett särskilt fokus på att stärka dem som har störst risk för att fara illa i de digitala miljöerna </a:t>
          </a:r>
          <a:endParaRPr lang="sv-SE" sz="1800" b="1" noProof="0" dirty="0"/>
        </a:p>
      </dgm:t>
    </dgm:pt>
    <dgm:pt modelId="{FC677900-EDF7-4106-95BD-D8C21BCA46E0}" type="parTrans" cxnId="{13FD11BB-B1CD-4BF4-B10F-CEFF4F4D20AC}">
      <dgm:prSet/>
      <dgm:spPr/>
      <dgm:t>
        <a:bodyPr/>
        <a:lstStyle/>
        <a:p>
          <a:pPr algn="ctr"/>
          <a:endParaRPr lang="sv-SE" sz="1800" b="1" noProof="0" dirty="0"/>
        </a:p>
      </dgm:t>
    </dgm:pt>
    <dgm:pt modelId="{2E1903EE-A38F-4F81-9381-3514200287F1}" type="sibTrans" cxnId="{13FD11BB-B1CD-4BF4-B10F-CEFF4F4D20AC}">
      <dgm:prSet/>
      <dgm:spPr/>
      <dgm:t>
        <a:bodyPr/>
        <a:lstStyle/>
        <a:p>
          <a:pPr algn="ctr"/>
          <a:endParaRPr lang="sv-SE" sz="1800" b="1" noProof="0" dirty="0"/>
        </a:p>
      </dgm:t>
    </dgm:pt>
    <dgm:pt modelId="{0C422BA9-0EE4-4F87-9AA8-157E5E45AE3E}">
      <dgm:prSet custT="1"/>
      <dgm:spPr>
        <a:solidFill>
          <a:srgbClr val="34C1B3"/>
        </a:solidFill>
      </dgm:spPr>
      <dgm:t>
        <a:bodyPr/>
        <a:lstStyle/>
        <a:p>
          <a:pPr algn="ctr"/>
          <a:r>
            <a:rPr lang="sv-SE" sz="2400" b="1" dirty="0"/>
            <a:t>Utveckla arbetet med att skydda barn från skadligt material i den digitala miljön, t.ex. otillförlitligt eller våldsamt material</a:t>
          </a:r>
          <a:endParaRPr lang="sv-SE" sz="2400" b="1" noProof="0" dirty="0"/>
        </a:p>
      </dgm:t>
    </dgm:pt>
    <dgm:pt modelId="{91D65119-2196-4AC5-8B68-148E45383787}" type="parTrans" cxnId="{98C1DF66-E4DC-4D9D-A359-6AC2757638AE}">
      <dgm:prSet/>
      <dgm:spPr/>
      <dgm:t>
        <a:bodyPr/>
        <a:lstStyle/>
        <a:p>
          <a:pPr algn="ctr"/>
          <a:endParaRPr lang="sv-SE" sz="1800" b="1" noProof="0" dirty="0"/>
        </a:p>
      </dgm:t>
    </dgm:pt>
    <dgm:pt modelId="{D9730046-AA37-4973-A80A-281B4C8EB2C6}" type="sibTrans" cxnId="{98C1DF66-E4DC-4D9D-A359-6AC2757638AE}">
      <dgm:prSet/>
      <dgm:spPr/>
      <dgm:t>
        <a:bodyPr/>
        <a:lstStyle/>
        <a:p>
          <a:pPr algn="ctr"/>
          <a:endParaRPr lang="sv-SE" sz="1800" b="1" noProof="0" dirty="0"/>
        </a:p>
      </dgm:t>
    </dgm:pt>
    <dgm:pt modelId="{35264D6E-12D4-46B0-9490-BB765F2CF28A}">
      <dgm:prSet custT="1"/>
      <dgm:spPr>
        <a:solidFill>
          <a:srgbClr val="34C1B3"/>
        </a:solidFill>
      </dgm:spPr>
      <dgm:t>
        <a:bodyPr/>
        <a:lstStyle/>
        <a:p>
          <a:pPr algn="ctr"/>
          <a:r>
            <a:rPr lang="sv-SE" sz="2400" b="1" dirty="0"/>
            <a:t>Öka kunskapen om kopplingen mellan digitala medier och barns och ungas psykiska hälsa </a:t>
          </a:r>
          <a:endParaRPr lang="sv-SE" sz="2400" b="1" noProof="0" dirty="0"/>
        </a:p>
      </dgm:t>
    </dgm:pt>
    <dgm:pt modelId="{4851AD0C-2D39-401F-A643-AC3E53514C98}" type="parTrans" cxnId="{CD361E60-3D89-4161-9668-749E96ECB3DC}">
      <dgm:prSet/>
      <dgm:spPr/>
      <dgm:t>
        <a:bodyPr/>
        <a:lstStyle/>
        <a:p>
          <a:pPr algn="ctr"/>
          <a:endParaRPr lang="sv-SE" sz="1800" b="1" noProof="0" dirty="0"/>
        </a:p>
      </dgm:t>
    </dgm:pt>
    <dgm:pt modelId="{98B4D0ED-2F68-4F3D-9E49-5D9572BC28F0}" type="sibTrans" cxnId="{CD361E60-3D89-4161-9668-749E96ECB3DC}">
      <dgm:prSet/>
      <dgm:spPr/>
      <dgm:t>
        <a:bodyPr/>
        <a:lstStyle/>
        <a:p>
          <a:pPr algn="ctr"/>
          <a:endParaRPr lang="sv-SE" sz="1800" b="1" noProof="0" dirty="0"/>
        </a:p>
      </dgm:t>
    </dgm:pt>
    <dgm:pt modelId="{DA985A6E-5F4F-4791-94A9-2BECD95E61D3}">
      <dgm:prSet custT="1"/>
      <dgm:spPr>
        <a:solidFill>
          <a:srgbClr val="1EBCAD">
            <a:alpha val="90000"/>
          </a:srgbClr>
        </a:solidFill>
      </dgm:spPr>
      <dgm:t>
        <a:bodyPr/>
        <a:lstStyle/>
        <a:p>
          <a:pPr algn="ctr">
            <a:buFont typeface="Times New Roman" panose="02020603050405020304" pitchFamily="18" charset="0"/>
            <a:buChar char="•"/>
          </a:pPr>
          <a:r>
            <a:rPr lang="sv-SE" sz="2400" b="1" dirty="0"/>
            <a:t>Öka kunskapen om barns digitala medieanvändning bland professioner som möter barn och unga med suicidtankar.</a:t>
          </a:r>
          <a:endParaRPr lang="sv-SE" sz="2400" b="1" noProof="0" dirty="0"/>
        </a:p>
      </dgm:t>
    </dgm:pt>
    <dgm:pt modelId="{6EE7A667-9372-4CD1-B8D2-CE47236BC362}" type="parTrans" cxnId="{7B53F322-B469-46B9-BAD9-88AFC88F57C4}">
      <dgm:prSet/>
      <dgm:spPr/>
      <dgm:t>
        <a:bodyPr/>
        <a:lstStyle/>
        <a:p>
          <a:pPr algn="ctr"/>
          <a:endParaRPr lang="sv-SE" sz="1800" b="1"/>
        </a:p>
      </dgm:t>
    </dgm:pt>
    <dgm:pt modelId="{8015B8C3-8B11-40CE-B866-2FC5FC4AFBE6}" type="sibTrans" cxnId="{7B53F322-B469-46B9-BAD9-88AFC88F57C4}">
      <dgm:prSet/>
      <dgm:spPr/>
      <dgm:t>
        <a:bodyPr/>
        <a:lstStyle/>
        <a:p>
          <a:pPr algn="ctr"/>
          <a:endParaRPr lang="sv-SE" sz="1800" b="1"/>
        </a:p>
      </dgm:t>
    </dgm:pt>
    <dgm:pt modelId="{7D2FC0DC-FE68-43CE-8149-628C60BFAA68}" type="pres">
      <dgm:prSet presAssocID="{EFDD233A-50F0-47D3-AA67-6AD704B3A6B7}" presName="diagram" presStyleCnt="0">
        <dgm:presLayoutVars>
          <dgm:dir/>
          <dgm:resizeHandles val="exact"/>
        </dgm:presLayoutVars>
      </dgm:prSet>
      <dgm:spPr/>
    </dgm:pt>
    <dgm:pt modelId="{35A1148F-55FD-47CD-8CF8-3CE563643BBE}" type="pres">
      <dgm:prSet presAssocID="{F8B7BF59-7FF1-4B22-B256-01E5F9FC2DB1}" presName="node" presStyleLbl="node1" presStyleIdx="0" presStyleCnt="4">
        <dgm:presLayoutVars>
          <dgm:bulletEnabled val="1"/>
        </dgm:presLayoutVars>
      </dgm:prSet>
      <dgm:spPr>
        <a:prstGeom prst="round2DiagRect">
          <a:avLst/>
        </a:prstGeom>
      </dgm:spPr>
    </dgm:pt>
    <dgm:pt modelId="{669B5C52-6E01-45BD-8119-E3EF4AB46E00}" type="pres">
      <dgm:prSet presAssocID="{2E1903EE-A38F-4F81-9381-3514200287F1}" presName="sibTrans" presStyleCnt="0"/>
      <dgm:spPr/>
    </dgm:pt>
    <dgm:pt modelId="{DB7CFB91-6D7E-4127-89B1-E2A1692D931A}" type="pres">
      <dgm:prSet presAssocID="{0C422BA9-0EE4-4F87-9AA8-157E5E45AE3E}" presName="node" presStyleLbl="node1" presStyleIdx="1" presStyleCnt="4">
        <dgm:presLayoutVars>
          <dgm:bulletEnabled val="1"/>
        </dgm:presLayoutVars>
      </dgm:prSet>
      <dgm:spPr>
        <a:prstGeom prst="round2DiagRect">
          <a:avLst/>
        </a:prstGeom>
      </dgm:spPr>
    </dgm:pt>
    <dgm:pt modelId="{3193C77C-5783-40BB-9A0E-E79E94AB1F36}" type="pres">
      <dgm:prSet presAssocID="{D9730046-AA37-4973-A80A-281B4C8EB2C6}" presName="sibTrans" presStyleCnt="0"/>
      <dgm:spPr/>
    </dgm:pt>
    <dgm:pt modelId="{CCF11B3B-7F5E-4221-86BD-30D5F8A475A4}" type="pres">
      <dgm:prSet presAssocID="{35264D6E-12D4-46B0-9490-BB765F2CF28A}" presName="node" presStyleLbl="node1" presStyleIdx="2" presStyleCnt="4">
        <dgm:presLayoutVars>
          <dgm:bulletEnabled val="1"/>
        </dgm:presLayoutVars>
      </dgm:prSet>
      <dgm:spPr>
        <a:prstGeom prst="round2DiagRect">
          <a:avLst/>
        </a:prstGeom>
      </dgm:spPr>
    </dgm:pt>
    <dgm:pt modelId="{2A8A0442-E076-48A1-BA1B-21B23A32CB2D}" type="pres">
      <dgm:prSet presAssocID="{98B4D0ED-2F68-4F3D-9E49-5D9572BC28F0}" presName="sibTrans" presStyleCnt="0"/>
      <dgm:spPr/>
    </dgm:pt>
    <dgm:pt modelId="{BCC0AD22-92AD-47DE-ADB0-BC84EE9E5FAD}" type="pres">
      <dgm:prSet presAssocID="{DA985A6E-5F4F-4791-94A9-2BECD95E61D3}" presName="node" presStyleLbl="node1" presStyleIdx="3" presStyleCnt="4">
        <dgm:presLayoutVars>
          <dgm:bulletEnabled val="1"/>
        </dgm:presLayoutVars>
      </dgm:prSet>
      <dgm:spPr>
        <a:prstGeom prst="round2DiagRect">
          <a:avLst/>
        </a:prstGeom>
      </dgm:spPr>
    </dgm:pt>
  </dgm:ptLst>
  <dgm:cxnLst>
    <dgm:cxn modelId="{7B53F322-B469-46B9-BAD9-88AFC88F57C4}" srcId="{EFDD233A-50F0-47D3-AA67-6AD704B3A6B7}" destId="{DA985A6E-5F4F-4791-94A9-2BECD95E61D3}" srcOrd="3" destOrd="0" parTransId="{6EE7A667-9372-4CD1-B8D2-CE47236BC362}" sibTransId="{8015B8C3-8B11-40CE-B866-2FC5FC4AFBE6}"/>
    <dgm:cxn modelId="{CD361E60-3D89-4161-9668-749E96ECB3DC}" srcId="{EFDD233A-50F0-47D3-AA67-6AD704B3A6B7}" destId="{35264D6E-12D4-46B0-9490-BB765F2CF28A}" srcOrd="2" destOrd="0" parTransId="{4851AD0C-2D39-401F-A643-AC3E53514C98}" sibTransId="{98B4D0ED-2F68-4F3D-9E49-5D9572BC28F0}"/>
    <dgm:cxn modelId="{700A8F60-C17A-4098-9C1B-D59C4325F6AA}" type="presOf" srcId="{EFDD233A-50F0-47D3-AA67-6AD704B3A6B7}" destId="{7D2FC0DC-FE68-43CE-8149-628C60BFAA68}" srcOrd="0" destOrd="0" presId="urn:microsoft.com/office/officeart/2005/8/layout/default"/>
    <dgm:cxn modelId="{98C1DF66-E4DC-4D9D-A359-6AC2757638AE}" srcId="{EFDD233A-50F0-47D3-AA67-6AD704B3A6B7}" destId="{0C422BA9-0EE4-4F87-9AA8-157E5E45AE3E}" srcOrd="1" destOrd="0" parTransId="{91D65119-2196-4AC5-8B68-148E45383787}" sibTransId="{D9730046-AA37-4973-A80A-281B4C8EB2C6}"/>
    <dgm:cxn modelId="{D3F4FD67-BFD7-4946-B77A-624B6B73828B}" type="presOf" srcId="{F8B7BF59-7FF1-4B22-B256-01E5F9FC2DB1}" destId="{35A1148F-55FD-47CD-8CF8-3CE563643BBE}" srcOrd="0" destOrd="0" presId="urn:microsoft.com/office/officeart/2005/8/layout/default"/>
    <dgm:cxn modelId="{78ECCB52-2618-4A18-B77D-C01E11FD7BD9}" type="presOf" srcId="{0C422BA9-0EE4-4F87-9AA8-157E5E45AE3E}" destId="{DB7CFB91-6D7E-4127-89B1-E2A1692D931A}"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CC4E7AC3-7045-4114-9A58-BED2AA0E8821}" type="presOf" srcId="{35264D6E-12D4-46B0-9490-BB765F2CF28A}" destId="{CCF11B3B-7F5E-4221-86BD-30D5F8A475A4}" srcOrd="0" destOrd="0" presId="urn:microsoft.com/office/officeart/2005/8/layout/default"/>
    <dgm:cxn modelId="{15ED92E1-FBF7-4EA8-B128-C6C9067908A0}" type="presOf" srcId="{DA985A6E-5F4F-4791-94A9-2BECD95E61D3}" destId="{BCC0AD22-92AD-47DE-ADB0-BC84EE9E5FAD}" srcOrd="0" destOrd="0" presId="urn:microsoft.com/office/officeart/2005/8/layout/default"/>
    <dgm:cxn modelId="{115DD6AD-B1D7-4D1A-A576-39933DF640A8}" type="presParOf" srcId="{7D2FC0DC-FE68-43CE-8149-628C60BFAA68}" destId="{35A1148F-55FD-47CD-8CF8-3CE563643BBE}" srcOrd="0" destOrd="0" presId="urn:microsoft.com/office/officeart/2005/8/layout/default"/>
    <dgm:cxn modelId="{2273BF5A-8D57-445A-A19E-20AD76B37AB2}" type="presParOf" srcId="{7D2FC0DC-FE68-43CE-8149-628C60BFAA68}" destId="{669B5C52-6E01-45BD-8119-E3EF4AB46E00}" srcOrd="1" destOrd="0" presId="urn:microsoft.com/office/officeart/2005/8/layout/default"/>
    <dgm:cxn modelId="{DFC69EFB-D869-41C9-B099-C0D554A0A4EB}" type="presParOf" srcId="{7D2FC0DC-FE68-43CE-8149-628C60BFAA68}" destId="{DB7CFB91-6D7E-4127-89B1-E2A1692D931A}" srcOrd="2" destOrd="0" presId="urn:microsoft.com/office/officeart/2005/8/layout/default"/>
    <dgm:cxn modelId="{52D51624-13BD-494B-975B-FD7DAAF7052A}" type="presParOf" srcId="{7D2FC0DC-FE68-43CE-8149-628C60BFAA68}" destId="{3193C77C-5783-40BB-9A0E-E79E94AB1F36}" srcOrd="3" destOrd="0" presId="urn:microsoft.com/office/officeart/2005/8/layout/default"/>
    <dgm:cxn modelId="{8582879F-980E-4567-9C0B-B9917BB1FCF4}" type="presParOf" srcId="{7D2FC0DC-FE68-43CE-8149-628C60BFAA68}" destId="{CCF11B3B-7F5E-4221-86BD-30D5F8A475A4}" srcOrd="4" destOrd="0" presId="urn:microsoft.com/office/officeart/2005/8/layout/default"/>
    <dgm:cxn modelId="{A2CF3734-3342-43B0-9699-EEF7298145C5}" type="presParOf" srcId="{7D2FC0DC-FE68-43CE-8149-628C60BFAA68}" destId="{2A8A0442-E076-48A1-BA1B-21B23A32CB2D}" srcOrd="5" destOrd="0" presId="urn:microsoft.com/office/officeart/2005/8/layout/default"/>
    <dgm:cxn modelId="{074A99B8-2041-4CC4-AB52-2DF138BCF619}" type="presParOf" srcId="{7D2FC0DC-FE68-43CE-8149-628C60BFAA68}" destId="{BCC0AD22-92AD-47DE-ADB0-BC84EE9E5FAD}"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34C1B3"/>
        </a:solidFill>
      </dgm:spPr>
      <dgm:t>
        <a:bodyPr/>
        <a:lstStyle/>
        <a:p>
          <a:pPr algn="ctr"/>
          <a:r>
            <a:rPr lang="sv-SE" sz="1600" b="1" dirty="0"/>
            <a:t>Arbeta för bättre och mer tillgänglig information om vart man kan vända sig om man har frågor om psykisk ohälsa eller behöver vård och stöd </a:t>
          </a:r>
          <a:endParaRPr lang="sv-SE" sz="1600" b="1" noProof="0" dirty="0"/>
        </a:p>
      </dgm:t>
    </dgm:pt>
    <dgm:pt modelId="{FC677900-EDF7-4106-95BD-D8C21BCA46E0}" type="parTrans" cxnId="{13FD11BB-B1CD-4BF4-B10F-CEFF4F4D20AC}">
      <dgm:prSet/>
      <dgm:spPr/>
      <dgm:t>
        <a:bodyPr/>
        <a:lstStyle/>
        <a:p>
          <a:pPr algn="ctr"/>
          <a:endParaRPr lang="sv-SE" sz="1600" b="1" noProof="0" dirty="0"/>
        </a:p>
      </dgm:t>
    </dgm:pt>
    <dgm:pt modelId="{2E1903EE-A38F-4F81-9381-3514200287F1}" type="sibTrans" cxnId="{13FD11BB-B1CD-4BF4-B10F-CEFF4F4D20AC}">
      <dgm:prSet/>
      <dgm:spPr/>
      <dgm:t>
        <a:bodyPr/>
        <a:lstStyle/>
        <a:p>
          <a:pPr algn="ctr"/>
          <a:endParaRPr lang="sv-SE" sz="1600" b="1" noProof="0" dirty="0"/>
        </a:p>
      </dgm:t>
    </dgm:pt>
    <dgm:pt modelId="{0C422BA9-0EE4-4F87-9AA8-157E5E45AE3E}">
      <dgm:prSet custT="1"/>
      <dgm:spPr>
        <a:solidFill>
          <a:srgbClr val="34C1B3"/>
        </a:solidFill>
      </dgm:spPr>
      <dgm:t>
        <a:bodyPr/>
        <a:lstStyle/>
        <a:p>
          <a:pPr algn="ctr"/>
          <a:r>
            <a:rPr lang="sv-SE" sz="1600" b="1" dirty="0"/>
            <a:t>Utveckla verksamheter som erbjuder råd och stöd om exempelvis hälsa, existentiell hälsa, relationer och barns och ungas rättigheter, och som erbjuder medmänskligt stöd </a:t>
          </a:r>
          <a:endParaRPr lang="sv-SE" sz="1600" b="1" noProof="0" dirty="0"/>
        </a:p>
      </dgm:t>
    </dgm:pt>
    <dgm:pt modelId="{91D65119-2196-4AC5-8B68-148E45383787}" type="parTrans" cxnId="{98C1DF66-E4DC-4D9D-A359-6AC2757638AE}">
      <dgm:prSet/>
      <dgm:spPr/>
      <dgm:t>
        <a:bodyPr/>
        <a:lstStyle/>
        <a:p>
          <a:pPr algn="ctr"/>
          <a:endParaRPr lang="sv-SE" sz="1600" b="1" noProof="0" dirty="0"/>
        </a:p>
      </dgm:t>
    </dgm:pt>
    <dgm:pt modelId="{D9730046-AA37-4973-A80A-281B4C8EB2C6}" type="sibTrans" cxnId="{98C1DF66-E4DC-4D9D-A359-6AC2757638AE}">
      <dgm:prSet/>
      <dgm:spPr/>
      <dgm:t>
        <a:bodyPr/>
        <a:lstStyle/>
        <a:p>
          <a:pPr algn="ctr"/>
          <a:endParaRPr lang="sv-SE" sz="1600" b="1" noProof="0" dirty="0"/>
        </a:p>
      </dgm:t>
    </dgm:pt>
    <dgm:pt modelId="{35264D6E-12D4-46B0-9490-BB765F2CF28A}">
      <dgm:prSet custT="1"/>
      <dgm:spPr>
        <a:solidFill>
          <a:srgbClr val="34C1B3"/>
        </a:solidFill>
      </dgm:spPr>
      <dgm:t>
        <a:bodyPr/>
        <a:lstStyle/>
        <a:p>
          <a:pPr algn="ctr"/>
          <a:r>
            <a:rPr lang="sv-SE" sz="1600" b="1" dirty="0"/>
            <a:t>Skapa ett mer jämlikt utbud av fysiskt och digitalt stöd och arbeta för att nå de grupper som av olika skäl inte söker stöd </a:t>
          </a:r>
          <a:endParaRPr lang="sv-SE" sz="1600" b="1" noProof="0" dirty="0"/>
        </a:p>
      </dgm:t>
    </dgm:pt>
    <dgm:pt modelId="{4851AD0C-2D39-401F-A643-AC3E53514C98}" type="parTrans" cxnId="{CD361E60-3D89-4161-9668-749E96ECB3DC}">
      <dgm:prSet/>
      <dgm:spPr/>
      <dgm:t>
        <a:bodyPr/>
        <a:lstStyle/>
        <a:p>
          <a:pPr algn="ctr"/>
          <a:endParaRPr lang="sv-SE" sz="1600" b="1" noProof="0" dirty="0"/>
        </a:p>
      </dgm:t>
    </dgm:pt>
    <dgm:pt modelId="{98B4D0ED-2F68-4F3D-9E49-5D9572BC28F0}" type="sibTrans" cxnId="{CD361E60-3D89-4161-9668-749E96ECB3DC}">
      <dgm:prSet/>
      <dgm:spPr/>
      <dgm:t>
        <a:bodyPr/>
        <a:lstStyle/>
        <a:p>
          <a:pPr algn="ctr"/>
          <a:endParaRPr lang="sv-SE" sz="1600" b="1" noProof="0" dirty="0"/>
        </a:p>
      </dgm:t>
    </dgm:pt>
    <dgm:pt modelId="{DA985A6E-5F4F-4791-94A9-2BECD95E61D3}">
      <dgm:prSet custT="1"/>
      <dgm:spPr>
        <a:solidFill>
          <a:srgbClr val="1EBCAD">
            <a:alpha val="90000"/>
          </a:srgbClr>
        </a:solidFill>
      </dgm:spPr>
      <dgm:t>
        <a:bodyPr/>
        <a:lstStyle/>
        <a:p>
          <a:pPr algn="ctr">
            <a:buFont typeface="Times New Roman" panose="02020603050405020304" pitchFamily="18" charset="0"/>
            <a:buChar char="•"/>
          </a:pPr>
          <a:r>
            <a:rPr lang="sv-SE" sz="1600" b="1" dirty="0"/>
            <a:t>Arbeta för att ungdomsmottagningar och andra lågtröskelverksamheter ska nå grupper som i dag inte söker sig till verksamheterna </a:t>
          </a:r>
          <a:endParaRPr lang="sv-SE" sz="1600" b="1" noProof="0" dirty="0"/>
        </a:p>
      </dgm:t>
    </dgm:pt>
    <dgm:pt modelId="{6EE7A667-9372-4CD1-B8D2-CE47236BC362}" type="parTrans" cxnId="{7B53F322-B469-46B9-BAD9-88AFC88F57C4}">
      <dgm:prSet/>
      <dgm:spPr/>
      <dgm:t>
        <a:bodyPr/>
        <a:lstStyle/>
        <a:p>
          <a:pPr algn="ctr"/>
          <a:endParaRPr lang="sv-SE" sz="1600" b="1"/>
        </a:p>
      </dgm:t>
    </dgm:pt>
    <dgm:pt modelId="{8015B8C3-8B11-40CE-B866-2FC5FC4AFBE6}" type="sibTrans" cxnId="{7B53F322-B469-46B9-BAD9-88AFC88F57C4}">
      <dgm:prSet/>
      <dgm:spPr/>
      <dgm:t>
        <a:bodyPr/>
        <a:lstStyle/>
        <a:p>
          <a:pPr algn="ctr"/>
          <a:endParaRPr lang="sv-SE" sz="1600" b="1"/>
        </a:p>
      </dgm:t>
    </dgm:pt>
    <dgm:pt modelId="{47620B81-AFDA-4863-A39C-0DF1D616CB44}">
      <dgm:prSet custT="1"/>
      <dgm:spPr>
        <a:solidFill>
          <a:srgbClr val="1EBCAD">
            <a:alpha val="90000"/>
          </a:srgbClr>
        </a:solidFill>
      </dgm:spPr>
      <dgm:t>
        <a:bodyPr/>
        <a:lstStyle/>
        <a:p>
          <a:pPr algn="ctr">
            <a:buFont typeface="Times New Roman" panose="02020603050405020304" pitchFamily="18" charset="0"/>
            <a:buChar char="•"/>
          </a:pPr>
          <a:r>
            <a:rPr lang="sv-SE" sz="1600" b="1" dirty="0"/>
            <a:t>Fortsatt stödja studenthälsovården vid Sveriges universitet och högskolor för att främja studenternas fysiska och psykiska hälsa.</a:t>
          </a:r>
          <a:endParaRPr lang="sv-SE" sz="1600" b="1" noProof="0" dirty="0"/>
        </a:p>
      </dgm:t>
    </dgm:pt>
    <dgm:pt modelId="{D5593FC7-728E-4C76-BF50-6085492071A4}" type="parTrans" cxnId="{CE45630C-5EAD-4109-91C7-095492F32BB7}">
      <dgm:prSet/>
      <dgm:spPr/>
      <dgm:t>
        <a:bodyPr/>
        <a:lstStyle/>
        <a:p>
          <a:pPr algn="ctr"/>
          <a:endParaRPr lang="sv-SE" sz="1600" b="1"/>
        </a:p>
      </dgm:t>
    </dgm:pt>
    <dgm:pt modelId="{ABE21982-E18C-4729-A864-9C82B2356BEB}" type="sibTrans" cxnId="{CE45630C-5EAD-4109-91C7-095492F32BB7}">
      <dgm:prSet/>
      <dgm:spPr/>
      <dgm:t>
        <a:bodyPr/>
        <a:lstStyle/>
        <a:p>
          <a:pPr algn="ctr"/>
          <a:endParaRPr lang="sv-SE" sz="1600" b="1"/>
        </a:p>
      </dgm:t>
    </dgm:pt>
    <dgm:pt modelId="{7D2FC0DC-FE68-43CE-8149-628C60BFAA68}" type="pres">
      <dgm:prSet presAssocID="{EFDD233A-50F0-47D3-AA67-6AD704B3A6B7}" presName="diagram" presStyleCnt="0">
        <dgm:presLayoutVars>
          <dgm:dir/>
          <dgm:resizeHandles val="exact"/>
        </dgm:presLayoutVars>
      </dgm:prSet>
      <dgm:spPr/>
    </dgm:pt>
    <dgm:pt modelId="{35A1148F-55FD-47CD-8CF8-3CE563643BBE}" type="pres">
      <dgm:prSet presAssocID="{F8B7BF59-7FF1-4B22-B256-01E5F9FC2DB1}" presName="node" presStyleLbl="node1" presStyleIdx="0" presStyleCnt="5">
        <dgm:presLayoutVars>
          <dgm:bulletEnabled val="1"/>
        </dgm:presLayoutVars>
      </dgm:prSet>
      <dgm:spPr>
        <a:prstGeom prst="round2DiagRect">
          <a:avLst/>
        </a:prstGeom>
      </dgm:spPr>
    </dgm:pt>
    <dgm:pt modelId="{669B5C52-6E01-45BD-8119-E3EF4AB46E00}" type="pres">
      <dgm:prSet presAssocID="{2E1903EE-A38F-4F81-9381-3514200287F1}" presName="sibTrans" presStyleCnt="0"/>
      <dgm:spPr/>
    </dgm:pt>
    <dgm:pt modelId="{DB7CFB91-6D7E-4127-89B1-E2A1692D931A}" type="pres">
      <dgm:prSet presAssocID="{0C422BA9-0EE4-4F87-9AA8-157E5E45AE3E}" presName="node" presStyleLbl="node1" presStyleIdx="1" presStyleCnt="5">
        <dgm:presLayoutVars>
          <dgm:bulletEnabled val="1"/>
        </dgm:presLayoutVars>
      </dgm:prSet>
      <dgm:spPr>
        <a:prstGeom prst="round2DiagRect">
          <a:avLst/>
        </a:prstGeom>
      </dgm:spPr>
    </dgm:pt>
    <dgm:pt modelId="{3193C77C-5783-40BB-9A0E-E79E94AB1F36}" type="pres">
      <dgm:prSet presAssocID="{D9730046-AA37-4973-A80A-281B4C8EB2C6}" presName="sibTrans" presStyleCnt="0"/>
      <dgm:spPr/>
    </dgm:pt>
    <dgm:pt modelId="{CCF11B3B-7F5E-4221-86BD-30D5F8A475A4}" type="pres">
      <dgm:prSet presAssocID="{35264D6E-12D4-46B0-9490-BB765F2CF28A}" presName="node" presStyleLbl="node1" presStyleIdx="2" presStyleCnt="5">
        <dgm:presLayoutVars>
          <dgm:bulletEnabled val="1"/>
        </dgm:presLayoutVars>
      </dgm:prSet>
      <dgm:spPr>
        <a:prstGeom prst="round2DiagRect">
          <a:avLst/>
        </a:prstGeom>
      </dgm:spPr>
    </dgm:pt>
    <dgm:pt modelId="{2A8A0442-E076-48A1-BA1B-21B23A32CB2D}" type="pres">
      <dgm:prSet presAssocID="{98B4D0ED-2F68-4F3D-9E49-5D9572BC28F0}" presName="sibTrans" presStyleCnt="0"/>
      <dgm:spPr/>
    </dgm:pt>
    <dgm:pt modelId="{BCC0AD22-92AD-47DE-ADB0-BC84EE9E5FAD}" type="pres">
      <dgm:prSet presAssocID="{DA985A6E-5F4F-4791-94A9-2BECD95E61D3}" presName="node" presStyleLbl="node1" presStyleIdx="3" presStyleCnt="5">
        <dgm:presLayoutVars>
          <dgm:bulletEnabled val="1"/>
        </dgm:presLayoutVars>
      </dgm:prSet>
      <dgm:spPr>
        <a:prstGeom prst="round2DiagRect">
          <a:avLst/>
        </a:prstGeom>
      </dgm:spPr>
    </dgm:pt>
    <dgm:pt modelId="{06BA9163-B94A-46C0-A4B9-9C3A4630EDC7}" type="pres">
      <dgm:prSet presAssocID="{8015B8C3-8B11-40CE-B866-2FC5FC4AFBE6}" presName="sibTrans" presStyleCnt="0"/>
      <dgm:spPr/>
    </dgm:pt>
    <dgm:pt modelId="{888C6810-90B5-4CC0-A0E1-2FEFFD88261D}" type="pres">
      <dgm:prSet presAssocID="{47620B81-AFDA-4863-A39C-0DF1D616CB44}" presName="node" presStyleLbl="node1" presStyleIdx="4" presStyleCnt="5">
        <dgm:presLayoutVars>
          <dgm:bulletEnabled val="1"/>
        </dgm:presLayoutVars>
      </dgm:prSet>
      <dgm:spPr>
        <a:prstGeom prst="round2DiagRect">
          <a:avLst/>
        </a:prstGeom>
      </dgm:spPr>
    </dgm:pt>
  </dgm:ptLst>
  <dgm:cxnLst>
    <dgm:cxn modelId="{CE45630C-5EAD-4109-91C7-095492F32BB7}" srcId="{EFDD233A-50F0-47D3-AA67-6AD704B3A6B7}" destId="{47620B81-AFDA-4863-A39C-0DF1D616CB44}" srcOrd="4" destOrd="0" parTransId="{D5593FC7-728E-4C76-BF50-6085492071A4}" sibTransId="{ABE21982-E18C-4729-A864-9C82B2356BEB}"/>
    <dgm:cxn modelId="{7B53F322-B469-46B9-BAD9-88AFC88F57C4}" srcId="{EFDD233A-50F0-47D3-AA67-6AD704B3A6B7}" destId="{DA985A6E-5F4F-4791-94A9-2BECD95E61D3}" srcOrd="3" destOrd="0" parTransId="{6EE7A667-9372-4CD1-B8D2-CE47236BC362}" sibTransId="{8015B8C3-8B11-40CE-B866-2FC5FC4AFBE6}"/>
    <dgm:cxn modelId="{CD361E60-3D89-4161-9668-749E96ECB3DC}" srcId="{EFDD233A-50F0-47D3-AA67-6AD704B3A6B7}" destId="{35264D6E-12D4-46B0-9490-BB765F2CF28A}" srcOrd="2" destOrd="0" parTransId="{4851AD0C-2D39-401F-A643-AC3E53514C98}" sibTransId="{98B4D0ED-2F68-4F3D-9E49-5D9572BC28F0}"/>
    <dgm:cxn modelId="{700A8F60-C17A-4098-9C1B-D59C4325F6AA}" type="presOf" srcId="{EFDD233A-50F0-47D3-AA67-6AD704B3A6B7}" destId="{7D2FC0DC-FE68-43CE-8149-628C60BFAA68}" srcOrd="0" destOrd="0" presId="urn:microsoft.com/office/officeart/2005/8/layout/default"/>
    <dgm:cxn modelId="{98C1DF66-E4DC-4D9D-A359-6AC2757638AE}" srcId="{EFDD233A-50F0-47D3-AA67-6AD704B3A6B7}" destId="{0C422BA9-0EE4-4F87-9AA8-157E5E45AE3E}" srcOrd="1" destOrd="0" parTransId="{91D65119-2196-4AC5-8B68-148E45383787}" sibTransId="{D9730046-AA37-4973-A80A-281B4C8EB2C6}"/>
    <dgm:cxn modelId="{D3F4FD67-BFD7-4946-B77A-624B6B73828B}" type="presOf" srcId="{F8B7BF59-7FF1-4B22-B256-01E5F9FC2DB1}" destId="{35A1148F-55FD-47CD-8CF8-3CE563643BBE}" srcOrd="0" destOrd="0" presId="urn:microsoft.com/office/officeart/2005/8/layout/default"/>
    <dgm:cxn modelId="{78ECCB52-2618-4A18-B77D-C01E11FD7BD9}" type="presOf" srcId="{0C422BA9-0EE4-4F87-9AA8-157E5E45AE3E}" destId="{DB7CFB91-6D7E-4127-89B1-E2A1692D931A}" srcOrd="0" destOrd="0" presId="urn:microsoft.com/office/officeart/2005/8/layout/default"/>
    <dgm:cxn modelId="{DD8ED39A-A4E6-41BE-AF19-B5BE9B439203}" type="presOf" srcId="{47620B81-AFDA-4863-A39C-0DF1D616CB44}" destId="{888C6810-90B5-4CC0-A0E1-2FEFFD88261D}"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CC4E7AC3-7045-4114-9A58-BED2AA0E8821}" type="presOf" srcId="{35264D6E-12D4-46B0-9490-BB765F2CF28A}" destId="{CCF11B3B-7F5E-4221-86BD-30D5F8A475A4}" srcOrd="0" destOrd="0" presId="urn:microsoft.com/office/officeart/2005/8/layout/default"/>
    <dgm:cxn modelId="{15ED92E1-FBF7-4EA8-B128-C6C9067908A0}" type="presOf" srcId="{DA985A6E-5F4F-4791-94A9-2BECD95E61D3}" destId="{BCC0AD22-92AD-47DE-ADB0-BC84EE9E5FAD}" srcOrd="0" destOrd="0" presId="urn:microsoft.com/office/officeart/2005/8/layout/default"/>
    <dgm:cxn modelId="{115DD6AD-B1D7-4D1A-A576-39933DF640A8}" type="presParOf" srcId="{7D2FC0DC-FE68-43CE-8149-628C60BFAA68}" destId="{35A1148F-55FD-47CD-8CF8-3CE563643BBE}" srcOrd="0" destOrd="0" presId="urn:microsoft.com/office/officeart/2005/8/layout/default"/>
    <dgm:cxn modelId="{2273BF5A-8D57-445A-A19E-20AD76B37AB2}" type="presParOf" srcId="{7D2FC0DC-FE68-43CE-8149-628C60BFAA68}" destId="{669B5C52-6E01-45BD-8119-E3EF4AB46E00}" srcOrd="1" destOrd="0" presId="urn:microsoft.com/office/officeart/2005/8/layout/default"/>
    <dgm:cxn modelId="{DFC69EFB-D869-41C9-B099-C0D554A0A4EB}" type="presParOf" srcId="{7D2FC0DC-FE68-43CE-8149-628C60BFAA68}" destId="{DB7CFB91-6D7E-4127-89B1-E2A1692D931A}" srcOrd="2" destOrd="0" presId="urn:microsoft.com/office/officeart/2005/8/layout/default"/>
    <dgm:cxn modelId="{52D51624-13BD-494B-975B-FD7DAAF7052A}" type="presParOf" srcId="{7D2FC0DC-FE68-43CE-8149-628C60BFAA68}" destId="{3193C77C-5783-40BB-9A0E-E79E94AB1F36}" srcOrd="3" destOrd="0" presId="urn:microsoft.com/office/officeart/2005/8/layout/default"/>
    <dgm:cxn modelId="{8582879F-980E-4567-9C0B-B9917BB1FCF4}" type="presParOf" srcId="{7D2FC0DC-FE68-43CE-8149-628C60BFAA68}" destId="{CCF11B3B-7F5E-4221-86BD-30D5F8A475A4}" srcOrd="4" destOrd="0" presId="urn:microsoft.com/office/officeart/2005/8/layout/default"/>
    <dgm:cxn modelId="{A2CF3734-3342-43B0-9699-EEF7298145C5}" type="presParOf" srcId="{7D2FC0DC-FE68-43CE-8149-628C60BFAA68}" destId="{2A8A0442-E076-48A1-BA1B-21B23A32CB2D}" srcOrd="5" destOrd="0" presId="urn:microsoft.com/office/officeart/2005/8/layout/default"/>
    <dgm:cxn modelId="{074A99B8-2041-4CC4-AB52-2DF138BCF619}" type="presParOf" srcId="{7D2FC0DC-FE68-43CE-8149-628C60BFAA68}" destId="{BCC0AD22-92AD-47DE-ADB0-BC84EE9E5FAD}" srcOrd="6" destOrd="0" presId="urn:microsoft.com/office/officeart/2005/8/layout/default"/>
    <dgm:cxn modelId="{34D69680-E6B5-4401-89DA-B0A8FA086B16}" type="presParOf" srcId="{7D2FC0DC-FE68-43CE-8149-628C60BFAA68}" destId="{06BA9163-B94A-46C0-A4B9-9C3A4630EDC7}" srcOrd="7" destOrd="0" presId="urn:microsoft.com/office/officeart/2005/8/layout/default"/>
    <dgm:cxn modelId="{004C06A0-7C0F-4559-A47F-F77BBFFC4631}" type="presParOf" srcId="{7D2FC0DC-FE68-43CE-8149-628C60BFAA68}" destId="{888C6810-90B5-4CC0-A0E1-2FEFFD88261D}" srcOrd="8" destOrd="0" presId="urn:microsoft.com/office/officeart/2005/8/layout/default"/>
  </dgm:cxnLst>
  <dgm:bg>
    <a:noFill/>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34C1B3"/>
        </a:solidFill>
      </dgm:spPr>
      <dgm:t>
        <a:bodyPr/>
        <a:lstStyle/>
        <a:p>
          <a:pPr algn="ctr"/>
          <a:r>
            <a:rPr lang="sv-SE" sz="1800" b="1" dirty="0"/>
            <a:t>Tidigt uppmärksamma och följa upp olika riskfaktorer, såsom utsatthet för och utövande av våld, destruktiva beteenden, kriminalitet eller tecken på psykisk ohälsa, inom hälso- och sjukvården, socialtjänsten och skolan och dess elevhälsa</a:t>
          </a:r>
          <a:endParaRPr lang="sv-SE" sz="1800" b="1" noProof="0" dirty="0"/>
        </a:p>
      </dgm:t>
    </dgm:pt>
    <dgm:pt modelId="{FC677900-EDF7-4106-95BD-D8C21BCA46E0}" type="parTrans" cxnId="{13FD11BB-B1CD-4BF4-B10F-CEFF4F4D20AC}">
      <dgm:prSet/>
      <dgm:spPr/>
      <dgm:t>
        <a:bodyPr/>
        <a:lstStyle/>
        <a:p>
          <a:pPr algn="ctr"/>
          <a:endParaRPr lang="sv-SE" sz="1800" b="1" noProof="0" dirty="0"/>
        </a:p>
      </dgm:t>
    </dgm:pt>
    <dgm:pt modelId="{2E1903EE-A38F-4F81-9381-3514200287F1}" type="sibTrans" cxnId="{13FD11BB-B1CD-4BF4-B10F-CEFF4F4D20AC}">
      <dgm:prSet/>
      <dgm:spPr/>
      <dgm:t>
        <a:bodyPr/>
        <a:lstStyle/>
        <a:p>
          <a:pPr algn="ctr"/>
          <a:endParaRPr lang="sv-SE" sz="1800" b="1" noProof="0" dirty="0"/>
        </a:p>
      </dgm:t>
    </dgm:pt>
    <dgm:pt modelId="{0C422BA9-0EE4-4F87-9AA8-157E5E45AE3E}">
      <dgm:prSet custT="1"/>
      <dgm:spPr>
        <a:solidFill>
          <a:srgbClr val="34C1B3"/>
        </a:solidFill>
      </dgm:spPr>
      <dgm:t>
        <a:bodyPr/>
        <a:lstStyle/>
        <a:p>
          <a:pPr algn="ctr"/>
          <a:r>
            <a:rPr lang="sv-SE" sz="1800" b="1" dirty="0"/>
            <a:t>Öka primärvårdens kompetens och utveckla metoder för att i primärvården möta barn och unga som behöver vård för psykisk ohälsa </a:t>
          </a:r>
          <a:endParaRPr lang="sv-SE" sz="1800" b="1" noProof="0" dirty="0"/>
        </a:p>
      </dgm:t>
    </dgm:pt>
    <dgm:pt modelId="{91D65119-2196-4AC5-8B68-148E45383787}" type="parTrans" cxnId="{98C1DF66-E4DC-4D9D-A359-6AC2757638AE}">
      <dgm:prSet/>
      <dgm:spPr/>
      <dgm:t>
        <a:bodyPr/>
        <a:lstStyle/>
        <a:p>
          <a:pPr algn="ctr"/>
          <a:endParaRPr lang="sv-SE" sz="1800" b="1" noProof="0" dirty="0"/>
        </a:p>
      </dgm:t>
    </dgm:pt>
    <dgm:pt modelId="{D9730046-AA37-4973-A80A-281B4C8EB2C6}" type="sibTrans" cxnId="{98C1DF66-E4DC-4D9D-A359-6AC2757638AE}">
      <dgm:prSet/>
      <dgm:spPr/>
      <dgm:t>
        <a:bodyPr/>
        <a:lstStyle/>
        <a:p>
          <a:pPr algn="ctr"/>
          <a:endParaRPr lang="sv-SE" sz="1800" b="1" noProof="0" dirty="0"/>
        </a:p>
      </dgm:t>
    </dgm:pt>
    <dgm:pt modelId="{35264D6E-12D4-46B0-9490-BB765F2CF28A}">
      <dgm:prSet custT="1"/>
      <dgm:spPr>
        <a:solidFill>
          <a:srgbClr val="34C1B3"/>
        </a:solidFill>
      </dgm:spPr>
      <dgm:t>
        <a:bodyPr/>
        <a:lstStyle/>
        <a:p>
          <a:pPr algn="ctr"/>
          <a:r>
            <a:rPr lang="sv-SE" sz="1800" b="1" dirty="0"/>
            <a:t>Utveckla den specialiserade psykiatriska vårdens konsultativa roll för att bli mer tillgänglig för primärvården, socialtjänsten och skolan och dess elevhälsa </a:t>
          </a:r>
          <a:endParaRPr lang="sv-SE" sz="1800" b="1" noProof="0" dirty="0"/>
        </a:p>
      </dgm:t>
    </dgm:pt>
    <dgm:pt modelId="{4851AD0C-2D39-401F-A643-AC3E53514C98}" type="parTrans" cxnId="{CD361E60-3D89-4161-9668-749E96ECB3DC}">
      <dgm:prSet/>
      <dgm:spPr/>
      <dgm:t>
        <a:bodyPr/>
        <a:lstStyle/>
        <a:p>
          <a:pPr algn="ctr"/>
          <a:endParaRPr lang="sv-SE" sz="1800" b="1" noProof="0" dirty="0"/>
        </a:p>
      </dgm:t>
    </dgm:pt>
    <dgm:pt modelId="{98B4D0ED-2F68-4F3D-9E49-5D9572BC28F0}" type="sibTrans" cxnId="{CD361E60-3D89-4161-9668-749E96ECB3DC}">
      <dgm:prSet/>
      <dgm:spPr/>
      <dgm:t>
        <a:bodyPr/>
        <a:lstStyle/>
        <a:p>
          <a:pPr algn="ctr"/>
          <a:endParaRPr lang="sv-SE" sz="1800" b="1" noProof="0" dirty="0"/>
        </a:p>
      </dgm:t>
    </dgm:pt>
    <dgm:pt modelId="{DA985A6E-5F4F-4791-94A9-2BECD95E61D3}">
      <dgm:prSet custT="1"/>
      <dgm:spPr>
        <a:solidFill>
          <a:srgbClr val="1EBCAD">
            <a:alpha val="90000"/>
          </a:srgbClr>
        </a:solidFill>
      </dgm:spPr>
      <dgm:t>
        <a:bodyPr/>
        <a:lstStyle/>
        <a:p>
          <a:pPr algn="ctr">
            <a:buFont typeface="Times New Roman" panose="02020603050405020304" pitchFamily="18" charset="0"/>
            <a:buChar char="•"/>
          </a:pPr>
          <a:r>
            <a:rPr lang="sv-SE" sz="1800" b="1" dirty="0"/>
            <a:t>Utveckla samverkan mellan den specialiserade psykiatriska vården, socialtjänsten, förskolan samt skolan och dess elevhälsa i syfte att samordna arbetet för barn och unga med stora och komplexa behov.</a:t>
          </a:r>
          <a:endParaRPr lang="sv-SE" sz="1800" b="1" noProof="0" dirty="0"/>
        </a:p>
      </dgm:t>
    </dgm:pt>
    <dgm:pt modelId="{6EE7A667-9372-4CD1-B8D2-CE47236BC362}" type="parTrans" cxnId="{7B53F322-B469-46B9-BAD9-88AFC88F57C4}">
      <dgm:prSet/>
      <dgm:spPr/>
      <dgm:t>
        <a:bodyPr/>
        <a:lstStyle/>
        <a:p>
          <a:pPr algn="ctr"/>
          <a:endParaRPr lang="sv-SE" sz="1800" b="1"/>
        </a:p>
      </dgm:t>
    </dgm:pt>
    <dgm:pt modelId="{8015B8C3-8B11-40CE-B866-2FC5FC4AFBE6}" type="sibTrans" cxnId="{7B53F322-B469-46B9-BAD9-88AFC88F57C4}">
      <dgm:prSet/>
      <dgm:spPr/>
      <dgm:t>
        <a:bodyPr/>
        <a:lstStyle/>
        <a:p>
          <a:pPr algn="ctr"/>
          <a:endParaRPr lang="sv-SE" sz="1800" b="1"/>
        </a:p>
      </dgm:t>
    </dgm:pt>
    <dgm:pt modelId="{7D2FC0DC-FE68-43CE-8149-628C60BFAA68}" type="pres">
      <dgm:prSet presAssocID="{EFDD233A-50F0-47D3-AA67-6AD704B3A6B7}" presName="diagram" presStyleCnt="0">
        <dgm:presLayoutVars>
          <dgm:dir/>
          <dgm:resizeHandles val="exact"/>
        </dgm:presLayoutVars>
      </dgm:prSet>
      <dgm:spPr/>
    </dgm:pt>
    <dgm:pt modelId="{35A1148F-55FD-47CD-8CF8-3CE563643BBE}" type="pres">
      <dgm:prSet presAssocID="{F8B7BF59-7FF1-4B22-B256-01E5F9FC2DB1}" presName="node" presStyleLbl="node1" presStyleIdx="0" presStyleCnt="4">
        <dgm:presLayoutVars>
          <dgm:bulletEnabled val="1"/>
        </dgm:presLayoutVars>
      </dgm:prSet>
      <dgm:spPr>
        <a:prstGeom prst="round2DiagRect">
          <a:avLst/>
        </a:prstGeom>
      </dgm:spPr>
    </dgm:pt>
    <dgm:pt modelId="{669B5C52-6E01-45BD-8119-E3EF4AB46E00}" type="pres">
      <dgm:prSet presAssocID="{2E1903EE-A38F-4F81-9381-3514200287F1}" presName="sibTrans" presStyleCnt="0"/>
      <dgm:spPr/>
    </dgm:pt>
    <dgm:pt modelId="{DB7CFB91-6D7E-4127-89B1-E2A1692D931A}" type="pres">
      <dgm:prSet presAssocID="{0C422BA9-0EE4-4F87-9AA8-157E5E45AE3E}" presName="node" presStyleLbl="node1" presStyleIdx="1" presStyleCnt="4">
        <dgm:presLayoutVars>
          <dgm:bulletEnabled val="1"/>
        </dgm:presLayoutVars>
      </dgm:prSet>
      <dgm:spPr>
        <a:prstGeom prst="round2DiagRect">
          <a:avLst/>
        </a:prstGeom>
      </dgm:spPr>
    </dgm:pt>
    <dgm:pt modelId="{3193C77C-5783-40BB-9A0E-E79E94AB1F36}" type="pres">
      <dgm:prSet presAssocID="{D9730046-AA37-4973-A80A-281B4C8EB2C6}" presName="sibTrans" presStyleCnt="0"/>
      <dgm:spPr/>
    </dgm:pt>
    <dgm:pt modelId="{CCF11B3B-7F5E-4221-86BD-30D5F8A475A4}" type="pres">
      <dgm:prSet presAssocID="{35264D6E-12D4-46B0-9490-BB765F2CF28A}" presName="node" presStyleLbl="node1" presStyleIdx="2" presStyleCnt="4">
        <dgm:presLayoutVars>
          <dgm:bulletEnabled val="1"/>
        </dgm:presLayoutVars>
      </dgm:prSet>
      <dgm:spPr>
        <a:prstGeom prst="round2DiagRect">
          <a:avLst/>
        </a:prstGeom>
      </dgm:spPr>
    </dgm:pt>
    <dgm:pt modelId="{2A8A0442-E076-48A1-BA1B-21B23A32CB2D}" type="pres">
      <dgm:prSet presAssocID="{98B4D0ED-2F68-4F3D-9E49-5D9572BC28F0}" presName="sibTrans" presStyleCnt="0"/>
      <dgm:spPr/>
    </dgm:pt>
    <dgm:pt modelId="{BCC0AD22-92AD-47DE-ADB0-BC84EE9E5FAD}" type="pres">
      <dgm:prSet presAssocID="{DA985A6E-5F4F-4791-94A9-2BECD95E61D3}" presName="node" presStyleLbl="node1" presStyleIdx="3" presStyleCnt="4">
        <dgm:presLayoutVars>
          <dgm:bulletEnabled val="1"/>
        </dgm:presLayoutVars>
      </dgm:prSet>
      <dgm:spPr>
        <a:prstGeom prst="round2DiagRect">
          <a:avLst/>
        </a:prstGeom>
      </dgm:spPr>
    </dgm:pt>
  </dgm:ptLst>
  <dgm:cxnLst>
    <dgm:cxn modelId="{7B53F322-B469-46B9-BAD9-88AFC88F57C4}" srcId="{EFDD233A-50F0-47D3-AA67-6AD704B3A6B7}" destId="{DA985A6E-5F4F-4791-94A9-2BECD95E61D3}" srcOrd="3" destOrd="0" parTransId="{6EE7A667-9372-4CD1-B8D2-CE47236BC362}" sibTransId="{8015B8C3-8B11-40CE-B866-2FC5FC4AFBE6}"/>
    <dgm:cxn modelId="{CD361E60-3D89-4161-9668-749E96ECB3DC}" srcId="{EFDD233A-50F0-47D3-AA67-6AD704B3A6B7}" destId="{35264D6E-12D4-46B0-9490-BB765F2CF28A}" srcOrd="2" destOrd="0" parTransId="{4851AD0C-2D39-401F-A643-AC3E53514C98}" sibTransId="{98B4D0ED-2F68-4F3D-9E49-5D9572BC28F0}"/>
    <dgm:cxn modelId="{700A8F60-C17A-4098-9C1B-D59C4325F6AA}" type="presOf" srcId="{EFDD233A-50F0-47D3-AA67-6AD704B3A6B7}" destId="{7D2FC0DC-FE68-43CE-8149-628C60BFAA68}" srcOrd="0" destOrd="0" presId="urn:microsoft.com/office/officeart/2005/8/layout/default"/>
    <dgm:cxn modelId="{98C1DF66-E4DC-4D9D-A359-6AC2757638AE}" srcId="{EFDD233A-50F0-47D3-AA67-6AD704B3A6B7}" destId="{0C422BA9-0EE4-4F87-9AA8-157E5E45AE3E}" srcOrd="1" destOrd="0" parTransId="{91D65119-2196-4AC5-8B68-148E45383787}" sibTransId="{D9730046-AA37-4973-A80A-281B4C8EB2C6}"/>
    <dgm:cxn modelId="{D3F4FD67-BFD7-4946-B77A-624B6B73828B}" type="presOf" srcId="{F8B7BF59-7FF1-4B22-B256-01E5F9FC2DB1}" destId="{35A1148F-55FD-47CD-8CF8-3CE563643BBE}" srcOrd="0" destOrd="0" presId="urn:microsoft.com/office/officeart/2005/8/layout/default"/>
    <dgm:cxn modelId="{78ECCB52-2618-4A18-B77D-C01E11FD7BD9}" type="presOf" srcId="{0C422BA9-0EE4-4F87-9AA8-157E5E45AE3E}" destId="{DB7CFB91-6D7E-4127-89B1-E2A1692D931A}"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CC4E7AC3-7045-4114-9A58-BED2AA0E8821}" type="presOf" srcId="{35264D6E-12D4-46B0-9490-BB765F2CF28A}" destId="{CCF11B3B-7F5E-4221-86BD-30D5F8A475A4}" srcOrd="0" destOrd="0" presId="urn:microsoft.com/office/officeart/2005/8/layout/default"/>
    <dgm:cxn modelId="{15ED92E1-FBF7-4EA8-B128-C6C9067908A0}" type="presOf" srcId="{DA985A6E-5F4F-4791-94A9-2BECD95E61D3}" destId="{BCC0AD22-92AD-47DE-ADB0-BC84EE9E5FAD}" srcOrd="0" destOrd="0" presId="urn:microsoft.com/office/officeart/2005/8/layout/default"/>
    <dgm:cxn modelId="{115DD6AD-B1D7-4D1A-A576-39933DF640A8}" type="presParOf" srcId="{7D2FC0DC-FE68-43CE-8149-628C60BFAA68}" destId="{35A1148F-55FD-47CD-8CF8-3CE563643BBE}" srcOrd="0" destOrd="0" presId="urn:microsoft.com/office/officeart/2005/8/layout/default"/>
    <dgm:cxn modelId="{2273BF5A-8D57-445A-A19E-20AD76B37AB2}" type="presParOf" srcId="{7D2FC0DC-FE68-43CE-8149-628C60BFAA68}" destId="{669B5C52-6E01-45BD-8119-E3EF4AB46E00}" srcOrd="1" destOrd="0" presId="urn:microsoft.com/office/officeart/2005/8/layout/default"/>
    <dgm:cxn modelId="{DFC69EFB-D869-41C9-B099-C0D554A0A4EB}" type="presParOf" srcId="{7D2FC0DC-FE68-43CE-8149-628C60BFAA68}" destId="{DB7CFB91-6D7E-4127-89B1-E2A1692D931A}" srcOrd="2" destOrd="0" presId="urn:microsoft.com/office/officeart/2005/8/layout/default"/>
    <dgm:cxn modelId="{52D51624-13BD-494B-975B-FD7DAAF7052A}" type="presParOf" srcId="{7D2FC0DC-FE68-43CE-8149-628C60BFAA68}" destId="{3193C77C-5783-40BB-9A0E-E79E94AB1F36}" srcOrd="3" destOrd="0" presId="urn:microsoft.com/office/officeart/2005/8/layout/default"/>
    <dgm:cxn modelId="{8582879F-980E-4567-9C0B-B9917BB1FCF4}" type="presParOf" srcId="{7D2FC0DC-FE68-43CE-8149-628C60BFAA68}" destId="{CCF11B3B-7F5E-4221-86BD-30D5F8A475A4}" srcOrd="4" destOrd="0" presId="urn:microsoft.com/office/officeart/2005/8/layout/default"/>
    <dgm:cxn modelId="{A2CF3734-3342-43B0-9699-EEF7298145C5}" type="presParOf" srcId="{7D2FC0DC-FE68-43CE-8149-628C60BFAA68}" destId="{2A8A0442-E076-48A1-BA1B-21B23A32CB2D}" srcOrd="5" destOrd="0" presId="urn:microsoft.com/office/officeart/2005/8/layout/default"/>
    <dgm:cxn modelId="{074A99B8-2041-4CC4-AB52-2DF138BCF619}" type="presParOf" srcId="{7D2FC0DC-FE68-43CE-8149-628C60BFAA68}" destId="{BCC0AD22-92AD-47DE-ADB0-BC84EE9E5FAD}"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n-US"/>
        </a:p>
      </dgm:t>
    </dgm:pt>
    <dgm:pt modelId="{F8B7BF59-7FF1-4B22-B256-01E5F9FC2DB1}">
      <dgm:prSet/>
      <dgm:spPr/>
      <dgm:t>
        <a:bodyPr/>
        <a:lstStyle/>
        <a:p>
          <a:r>
            <a:rPr lang="sv-SE" b="1" i="0" dirty="0"/>
            <a:t>Utveckla arbetet för en god arbetsmiljö som främjar psykisk hälsa</a:t>
          </a:r>
          <a:endParaRPr lang="sv-SE" noProof="0" dirty="0"/>
        </a:p>
      </dgm:t>
    </dgm:pt>
    <dgm:pt modelId="{FC677900-EDF7-4106-95BD-D8C21BCA46E0}" type="parTrans" cxnId="{13FD11BB-B1CD-4BF4-B10F-CEFF4F4D20AC}">
      <dgm:prSet/>
      <dgm:spPr/>
      <dgm:t>
        <a:bodyPr/>
        <a:lstStyle/>
        <a:p>
          <a:endParaRPr lang="sv-SE" noProof="0" dirty="0"/>
        </a:p>
      </dgm:t>
    </dgm:pt>
    <dgm:pt modelId="{2E1903EE-A38F-4F81-9381-3514200287F1}" type="sibTrans" cxnId="{13FD11BB-B1CD-4BF4-B10F-CEFF4F4D20AC}">
      <dgm:prSet/>
      <dgm:spPr/>
      <dgm:t>
        <a:bodyPr/>
        <a:lstStyle/>
        <a:p>
          <a:endParaRPr lang="sv-SE" noProof="0" dirty="0"/>
        </a:p>
      </dgm:t>
    </dgm:pt>
    <dgm:pt modelId="{0C422BA9-0EE4-4F87-9AA8-157E5E45AE3E}">
      <dgm:prSet/>
      <dgm:spPr/>
      <dgm:t>
        <a:bodyPr/>
        <a:lstStyle/>
        <a:p>
          <a:r>
            <a:rPr lang="sv-SE" b="1" i="0" dirty="0"/>
            <a:t>Öka deltagandet i arbetslivet</a:t>
          </a:r>
          <a:endParaRPr lang="sv-SE" noProof="0" dirty="0"/>
        </a:p>
      </dgm:t>
    </dgm:pt>
    <dgm:pt modelId="{91D65119-2196-4AC5-8B68-148E45383787}" type="parTrans" cxnId="{98C1DF66-E4DC-4D9D-A359-6AC2757638AE}">
      <dgm:prSet/>
      <dgm:spPr/>
      <dgm:t>
        <a:bodyPr/>
        <a:lstStyle/>
        <a:p>
          <a:endParaRPr lang="sv-SE" noProof="0" dirty="0"/>
        </a:p>
      </dgm:t>
    </dgm:pt>
    <dgm:pt modelId="{D9730046-AA37-4973-A80A-281B4C8EB2C6}" type="sibTrans" cxnId="{98C1DF66-E4DC-4D9D-A359-6AC2757638AE}">
      <dgm:prSet/>
      <dgm:spPr/>
      <dgm:t>
        <a:bodyPr/>
        <a:lstStyle/>
        <a:p>
          <a:endParaRPr lang="sv-SE" noProof="0" dirty="0"/>
        </a:p>
      </dgm:t>
    </dgm:pt>
    <dgm:pt modelId="{35264D6E-12D4-46B0-9490-BB765F2CF28A}">
      <dgm:prSet/>
      <dgm:spPr/>
      <dgm:t>
        <a:bodyPr/>
        <a:lstStyle/>
        <a:p>
          <a:r>
            <a:rPr lang="sv-SE" b="1" i="0" dirty="0"/>
            <a:t>Öka kunskapen om stöd vid sjukdom </a:t>
          </a:r>
          <a:r>
            <a:rPr lang="sv-SE" b="1" i="0"/>
            <a:t>och funktionsnedsättning</a:t>
          </a:r>
          <a:endParaRPr lang="sv-SE" noProof="0" dirty="0"/>
        </a:p>
      </dgm:t>
    </dgm:pt>
    <dgm:pt modelId="{4851AD0C-2D39-401F-A643-AC3E53514C98}" type="parTrans" cxnId="{CD361E60-3D89-4161-9668-749E96ECB3DC}">
      <dgm:prSet/>
      <dgm:spPr/>
      <dgm:t>
        <a:bodyPr/>
        <a:lstStyle/>
        <a:p>
          <a:endParaRPr lang="sv-SE" noProof="0" dirty="0"/>
        </a:p>
      </dgm:t>
    </dgm:pt>
    <dgm:pt modelId="{98B4D0ED-2F68-4F3D-9E49-5D9572BC28F0}" type="sibTrans" cxnId="{CD361E60-3D89-4161-9668-749E96ECB3DC}">
      <dgm:prSet/>
      <dgm:spPr/>
      <dgm:t>
        <a:bodyPr/>
        <a:lstStyle/>
        <a:p>
          <a:endParaRPr lang="sv-SE" noProof="0" dirty="0"/>
        </a:p>
      </dgm:t>
    </dgm:pt>
    <dgm:pt modelId="{96928896-EC7E-4CF2-9E3C-6E66A34B7212}" type="pres">
      <dgm:prSet presAssocID="{EFDD233A-50F0-47D3-AA67-6AD704B3A6B7}" presName="diagram" presStyleCnt="0">
        <dgm:presLayoutVars>
          <dgm:dir/>
          <dgm:resizeHandles val="exact"/>
        </dgm:presLayoutVars>
      </dgm:prSet>
      <dgm:spPr/>
    </dgm:pt>
    <dgm:pt modelId="{4E339FE5-CCEC-45E5-BC37-198ABEE6FA64}" type="pres">
      <dgm:prSet presAssocID="{F8B7BF59-7FF1-4B22-B256-01E5F9FC2DB1}" presName="node" presStyleLbl="node1" presStyleIdx="0" presStyleCnt="3">
        <dgm:presLayoutVars>
          <dgm:bulletEnabled val="1"/>
        </dgm:presLayoutVars>
      </dgm:prSet>
      <dgm:spPr>
        <a:prstGeom prst="round2DiagRect">
          <a:avLst/>
        </a:prstGeom>
      </dgm:spPr>
    </dgm:pt>
    <dgm:pt modelId="{70913507-34CA-4619-B643-AE39D542F8A7}" type="pres">
      <dgm:prSet presAssocID="{2E1903EE-A38F-4F81-9381-3514200287F1}" presName="sibTrans" presStyleCnt="0"/>
      <dgm:spPr/>
    </dgm:pt>
    <dgm:pt modelId="{DB3A0344-CD07-41E7-95C2-1EC1146277EE}" type="pres">
      <dgm:prSet presAssocID="{0C422BA9-0EE4-4F87-9AA8-157E5E45AE3E}" presName="node" presStyleLbl="node1" presStyleIdx="1" presStyleCnt="3">
        <dgm:presLayoutVars>
          <dgm:bulletEnabled val="1"/>
        </dgm:presLayoutVars>
      </dgm:prSet>
      <dgm:spPr>
        <a:prstGeom prst="round2DiagRect">
          <a:avLst/>
        </a:prstGeom>
      </dgm:spPr>
    </dgm:pt>
    <dgm:pt modelId="{F9059633-D2EB-4BC7-8E37-5CCC25093624}" type="pres">
      <dgm:prSet presAssocID="{D9730046-AA37-4973-A80A-281B4C8EB2C6}" presName="sibTrans" presStyleCnt="0"/>
      <dgm:spPr/>
    </dgm:pt>
    <dgm:pt modelId="{3F71481C-DD5A-45DF-BCDB-2653D2A2918B}" type="pres">
      <dgm:prSet presAssocID="{35264D6E-12D4-46B0-9490-BB765F2CF28A}" presName="node" presStyleLbl="node1" presStyleIdx="2" presStyleCnt="3">
        <dgm:presLayoutVars>
          <dgm:bulletEnabled val="1"/>
        </dgm:presLayoutVars>
      </dgm:prSet>
      <dgm:spPr>
        <a:prstGeom prst="round2DiagRect">
          <a:avLst/>
        </a:prstGeom>
      </dgm:spPr>
    </dgm:pt>
  </dgm:ptLst>
  <dgm:cxnLst>
    <dgm:cxn modelId="{11437035-6EFA-46FD-BA84-5CF72159350F}" type="presOf" srcId="{35264D6E-12D4-46B0-9490-BB765F2CF28A}" destId="{3F71481C-DD5A-45DF-BCDB-2653D2A2918B}" srcOrd="0" destOrd="0" presId="urn:microsoft.com/office/officeart/2005/8/layout/default"/>
    <dgm:cxn modelId="{CD361E60-3D89-4161-9668-749E96ECB3DC}" srcId="{EFDD233A-50F0-47D3-AA67-6AD704B3A6B7}" destId="{35264D6E-12D4-46B0-9490-BB765F2CF28A}" srcOrd="2" destOrd="0" parTransId="{4851AD0C-2D39-401F-A643-AC3E53514C98}" sibTransId="{98B4D0ED-2F68-4F3D-9E49-5D9572BC28F0}"/>
    <dgm:cxn modelId="{98C1DF66-E4DC-4D9D-A359-6AC2757638AE}" srcId="{EFDD233A-50F0-47D3-AA67-6AD704B3A6B7}" destId="{0C422BA9-0EE4-4F87-9AA8-157E5E45AE3E}" srcOrd="1" destOrd="0" parTransId="{91D65119-2196-4AC5-8B68-148E45383787}" sibTransId="{D9730046-AA37-4973-A80A-281B4C8EB2C6}"/>
    <dgm:cxn modelId="{04195047-753F-43C1-AD44-847D7E3D7EE8}" type="presOf" srcId="{0C422BA9-0EE4-4F87-9AA8-157E5E45AE3E}" destId="{DB3A0344-CD07-41E7-95C2-1EC1146277EE}" srcOrd="0" destOrd="0" presId="urn:microsoft.com/office/officeart/2005/8/layout/default"/>
    <dgm:cxn modelId="{FA147D47-D9F2-4893-8841-6ADB1C1A489B}" type="presOf" srcId="{EFDD233A-50F0-47D3-AA67-6AD704B3A6B7}" destId="{96928896-EC7E-4CF2-9E3C-6E66A34B7212}"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A9F940E2-186B-4BDD-9ADB-C6C55106E7FA}" type="presOf" srcId="{F8B7BF59-7FF1-4B22-B256-01E5F9FC2DB1}" destId="{4E339FE5-CCEC-45E5-BC37-198ABEE6FA64}" srcOrd="0" destOrd="0" presId="urn:microsoft.com/office/officeart/2005/8/layout/default"/>
    <dgm:cxn modelId="{9E5FDF0E-6979-4CDA-BCF0-8C570BA817E1}" type="presParOf" srcId="{96928896-EC7E-4CF2-9E3C-6E66A34B7212}" destId="{4E339FE5-CCEC-45E5-BC37-198ABEE6FA64}" srcOrd="0" destOrd="0" presId="urn:microsoft.com/office/officeart/2005/8/layout/default"/>
    <dgm:cxn modelId="{515E1DC9-16D0-4FEA-B89D-F7688BB70C35}" type="presParOf" srcId="{96928896-EC7E-4CF2-9E3C-6E66A34B7212}" destId="{70913507-34CA-4619-B643-AE39D542F8A7}" srcOrd="1" destOrd="0" presId="urn:microsoft.com/office/officeart/2005/8/layout/default"/>
    <dgm:cxn modelId="{306DC9F4-49D2-4008-99F7-CD933D22ECC3}" type="presParOf" srcId="{96928896-EC7E-4CF2-9E3C-6E66A34B7212}" destId="{DB3A0344-CD07-41E7-95C2-1EC1146277EE}" srcOrd="2" destOrd="0" presId="urn:microsoft.com/office/officeart/2005/8/layout/default"/>
    <dgm:cxn modelId="{BAB6F53B-64E0-48B5-8D83-0A756BD69C6E}" type="presParOf" srcId="{96928896-EC7E-4CF2-9E3C-6E66A34B7212}" destId="{F9059633-D2EB-4BC7-8E37-5CCC25093624}" srcOrd="3" destOrd="0" presId="urn:microsoft.com/office/officeart/2005/8/layout/default"/>
    <dgm:cxn modelId="{38865751-2A48-4DA4-973F-59BAC505C551}" type="presParOf" srcId="{96928896-EC7E-4CF2-9E3C-6E66A34B7212}" destId="{3F71481C-DD5A-45DF-BCDB-2653D2A2918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n-US"/>
        </a:p>
      </dgm:t>
    </dgm:pt>
    <dgm:pt modelId="{F8B7BF59-7FF1-4B22-B256-01E5F9FC2DB1}">
      <dgm:prSet custT="1"/>
      <dgm:spPr>
        <a:solidFill>
          <a:srgbClr val="833E0F"/>
        </a:solidFill>
      </dgm:spPr>
      <dgm:t>
        <a:bodyPr/>
        <a:lstStyle/>
        <a:p>
          <a:r>
            <a:rPr lang="sv-SE" sz="1600" b="1" dirty="0"/>
            <a:t>Fortsatt stödja implementering och tillsyn av föreskrifterna om organisatorisk och social arbetsmiljö. </a:t>
          </a:r>
          <a:endParaRPr lang="sv-SE" sz="1600" b="1" noProof="0" dirty="0"/>
        </a:p>
      </dgm:t>
    </dgm:pt>
    <dgm:pt modelId="{FC677900-EDF7-4106-95BD-D8C21BCA46E0}" type="parTrans" cxnId="{13FD11BB-B1CD-4BF4-B10F-CEFF4F4D20AC}">
      <dgm:prSet/>
      <dgm:spPr/>
      <dgm:t>
        <a:bodyPr/>
        <a:lstStyle/>
        <a:p>
          <a:endParaRPr lang="sv-SE" sz="2000" noProof="0" dirty="0"/>
        </a:p>
      </dgm:t>
    </dgm:pt>
    <dgm:pt modelId="{2E1903EE-A38F-4F81-9381-3514200287F1}" type="sibTrans" cxnId="{13FD11BB-B1CD-4BF4-B10F-CEFF4F4D20AC}">
      <dgm:prSet/>
      <dgm:spPr/>
      <dgm:t>
        <a:bodyPr/>
        <a:lstStyle/>
        <a:p>
          <a:endParaRPr lang="sv-SE" sz="2000" noProof="0" dirty="0"/>
        </a:p>
      </dgm:t>
    </dgm:pt>
    <dgm:pt modelId="{0C422BA9-0EE4-4F87-9AA8-157E5E45AE3E}">
      <dgm:prSet custT="1"/>
      <dgm:spPr>
        <a:solidFill>
          <a:srgbClr val="BC5F1A"/>
        </a:solidFill>
      </dgm:spPr>
      <dgm:t>
        <a:bodyPr/>
        <a:lstStyle/>
        <a:p>
          <a:r>
            <a:rPr lang="sv-SE" sz="1600" b="1" dirty="0"/>
            <a:t>Fortsatt verka för att upprätthålla en god arbetsmiljö, t.ex. genom att arbetsgivare anlitar företagshälsovård eller annan expertis. </a:t>
          </a:r>
          <a:endParaRPr lang="sv-SE" sz="1600" b="1" noProof="0" dirty="0"/>
        </a:p>
      </dgm:t>
    </dgm:pt>
    <dgm:pt modelId="{91D65119-2196-4AC5-8B68-148E45383787}" type="parTrans" cxnId="{98C1DF66-E4DC-4D9D-A359-6AC2757638AE}">
      <dgm:prSet/>
      <dgm:spPr/>
      <dgm:t>
        <a:bodyPr/>
        <a:lstStyle/>
        <a:p>
          <a:endParaRPr lang="sv-SE" sz="2000" noProof="0" dirty="0"/>
        </a:p>
      </dgm:t>
    </dgm:pt>
    <dgm:pt modelId="{D9730046-AA37-4973-A80A-281B4C8EB2C6}" type="sibTrans" cxnId="{98C1DF66-E4DC-4D9D-A359-6AC2757638AE}">
      <dgm:prSet/>
      <dgm:spPr/>
      <dgm:t>
        <a:bodyPr/>
        <a:lstStyle/>
        <a:p>
          <a:endParaRPr lang="sv-SE" sz="2000" noProof="0" dirty="0"/>
        </a:p>
      </dgm:t>
    </dgm:pt>
    <dgm:pt modelId="{35264D6E-12D4-46B0-9490-BB765F2CF28A}">
      <dgm:prSet custT="1"/>
      <dgm:spPr>
        <a:solidFill>
          <a:srgbClr val="E79150"/>
        </a:solidFill>
      </dgm:spPr>
      <dgm:t>
        <a:bodyPr/>
        <a:lstStyle/>
        <a:p>
          <a:r>
            <a:rPr lang="sv-SE" sz="1100" dirty="0"/>
            <a:t>Fortsatt verka för att ta fram och sprida kunskap om frisk- och riskfaktorer för psykisk hälsa och ohälsa för olika yrken och branscher samt kunskap om implementering - framför allt kunskap om hälsofrämjande arbetsplatser och sätt att förebygga kränkande särbehandling, mobbning och sexuella trakasserier.</a:t>
          </a:r>
          <a:endParaRPr lang="sv-SE" sz="1100" noProof="0" dirty="0"/>
        </a:p>
      </dgm:t>
    </dgm:pt>
    <dgm:pt modelId="{4851AD0C-2D39-401F-A643-AC3E53514C98}" type="parTrans" cxnId="{CD361E60-3D89-4161-9668-749E96ECB3DC}">
      <dgm:prSet/>
      <dgm:spPr/>
      <dgm:t>
        <a:bodyPr/>
        <a:lstStyle/>
        <a:p>
          <a:endParaRPr lang="sv-SE" sz="2000" noProof="0" dirty="0"/>
        </a:p>
      </dgm:t>
    </dgm:pt>
    <dgm:pt modelId="{98B4D0ED-2F68-4F3D-9E49-5D9572BC28F0}" type="sibTrans" cxnId="{CD361E60-3D89-4161-9668-749E96ECB3DC}">
      <dgm:prSet/>
      <dgm:spPr/>
      <dgm:t>
        <a:bodyPr/>
        <a:lstStyle/>
        <a:p>
          <a:endParaRPr lang="sv-SE" sz="2000" noProof="0" dirty="0"/>
        </a:p>
      </dgm:t>
    </dgm:pt>
    <dgm:pt modelId="{3D665447-E965-4809-BD77-56E7FDBF18AC}">
      <dgm:prSet custT="1"/>
      <dgm:spPr>
        <a:solidFill>
          <a:srgbClr val="EB700B"/>
        </a:solidFill>
      </dgm:spPr>
      <dgm:t>
        <a:bodyPr/>
        <a:lstStyle/>
        <a:p>
          <a:r>
            <a:rPr lang="sv-SE" sz="1600" b="1" dirty="0"/>
            <a:t>Fortsatt verka för att förbättra den organisatoriska och sociala arbetsmiljön inom hälso- och sjukvård, socialtjänst och utbildningssektorn. </a:t>
          </a:r>
          <a:endParaRPr lang="sv-SE" sz="1600" b="1" noProof="0" dirty="0"/>
        </a:p>
      </dgm:t>
    </dgm:pt>
    <dgm:pt modelId="{4DEF63EB-F34B-410E-AC16-D5A07052413C}" type="parTrans" cxnId="{9463F1CD-0EDB-4F7A-9B2F-B952CF94AD01}">
      <dgm:prSet/>
      <dgm:spPr/>
      <dgm:t>
        <a:bodyPr/>
        <a:lstStyle/>
        <a:p>
          <a:endParaRPr lang="sv-SE" sz="2000"/>
        </a:p>
      </dgm:t>
    </dgm:pt>
    <dgm:pt modelId="{747C6864-9CFA-4E78-8703-15B61E85A6D0}" type="sibTrans" cxnId="{9463F1CD-0EDB-4F7A-9B2F-B952CF94AD01}">
      <dgm:prSet/>
      <dgm:spPr/>
      <dgm:t>
        <a:bodyPr/>
        <a:lstStyle/>
        <a:p>
          <a:endParaRPr lang="sv-SE" sz="2000"/>
        </a:p>
      </dgm:t>
    </dgm:pt>
    <dgm:pt modelId="{6B722AB4-C84D-40C7-A0C4-0BEBC6E07905}">
      <dgm:prSet custT="1"/>
      <dgm:spPr>
        <a:solidFill>
          <a:srgbClr val="CD8820"/>
        </a:solidFill>
      </dgm:spPr>
      <dgm:t>
        <a:bodyPr/>
        <a:lstStyle/>
        <a:p>
          <a:r>
            <a:rPr lang="sv-SE" sz="1200" b="1" dirty="0"/>
            <a:t>Fortsatt verka för att förbättra den organisatoriska och sociala arbetsmiljön, inklusive ökad jämställdhet, på arbetsmarknaden, t.ex. genom ökad kunskapsutveckling. </a:t>
          </a:r>
          <a:endParaRPr lang="sv-SE" sz="1200" b="1" noProof="0" dirty="0"/>
        </a:p>
      </dgm:t>
    </dgm:pt>
    <dgm:pt modelId="{A05A72F7-BEC0-4182-9094-7AB99DA3F648}" type="parTrans" cxnId="{6C483B9B-CE86-4C91-A991-333FD5ECD4BC}">
      <dgm:prSet/>
      <dgm:spPr/>
      <dgm:t>
        <a:bodyPr/>
        <a:lstStyle/>
        <a:p>
          <a:endParaRPr lang="sv-SE" sz="2000"/>
        </a:p>
      </dgm:t>
    </dgm:pt>
    <dgm:pt modelId="{CFD8C011-30A7-4D58-9929-0794AA27A1C3}" type="sibTrans" cxnId="{6C483B9B-CE86-4C91-A991-333FD5ECD4BC}">
      <dgm:prSet/>
      <dgm:spPr/>
      <dgm:t>
        <a:bodyPr/>
        <a:lstStyle/>
        <a:p>
          <a:endParaRPr lang="sv-SE" sz="2000"/>
        </a:p>
      </dgm:t>
    </dgm:pt>
    <dgm:pt modelId="{B674B19E-3C85-4BF0-9501-2D939530ADF8}">
      <dgm:prSet custT="1"/>
      <dgm:spPr/>
      <dgm:t>
        <a:bodyPr/>
        <a:lstStyle/>
        <a:p>
          <a:r>
            <a:rPr lang="sv-SE" sz="1600" b="1" dirty="0"/>
            <a:t>Sträva efter samordningsvinster i arbetet med psykisk hälsa och suicidprevention och arbetet inom arbetsmiljöområdet.</a:t>
          </a:r>
          <a:endParaRPr lang="sv-SE" sz="1600" b="1" noProof="0" dirty="0"/>
        </a:p>
      </dgm:t>
    </dgm:pt>
    <dgm:pt modelId="{98C41059-A646-4A10-B563-CFC67AF5A805}" type="parTrans" cxnId="{3A911C99-E0AD-4CA2-9AD6-7619E2FCC188}">
      <dgm:prSet/>
      <dgm:spPr/>
      <dgm:t>
        <a:bodyPr/>
        <a:lstStyle/>
        <a:p>
          <a:endParaRPr lang="sv-SE" sz="2000"/>
        </a:p>
      </dgm:t>
    </dgm:pt>
    <dgm:pt modelId="{74D38699-EBCC-4A4C-BDB6-7050274986D7}" type="sibTrans" cxnId="{3A911C99-E0AD-4CA2-9AD6-7619E2FCC188}">
      <dgm:prSet/>
      <dgm:spPr/>
      <dgm:t>
        <a:bodyPr/>
        <a:lstStyle/>
        <a:p>
          <a:endParaRPr lang="sv-SE" sz="2000"/>
        </a:p>
      </dgm:t>
    </dgm:pt>
    <dgm:pt modelId="{D130F059-9F87-481A-9B08-9B7929B96C56}" type="pres">
      <dgm:prSet presAssocID="{EFDD233A-50F0-47D3-AA67-6AD704B3A6B7}" presName="diagram" presStyleCnt="0">
        <dgm:presLayoutVars>
          <dgm:dir/>
          <dgm:resizeHandles val="exact"/>
        </dgm:presLayoutVars>
      </dgm:prSet>
      <dgm:spPr/>
    </dgm:pt>
    <dgm:pt modelId="{F941137A-1863-44CF-8328-2729C1B1A6F8}" type="pres">
      <dgm:prSet presAssocID="{F8B7BF59-7FF1-4B22-B256-01E5F9FC2DB1}" presName="node" presStyleLbl="node1" presStyleIdx="0" presStyleCnt="6">
        <dgm:presLayoutVars>
          <dgm:bulletEnabled val="1"/>
        </dgm:presLayoutVars>
      </dgm:prSet>
      <dgm:spPr/>
    </dgm:pt>
    <dgm:pt modelId="{2CBAF5FC-A788-4385-9042-C74969493FEA}" type="pres">
      <dgm:prSet presAssocID="{2E1903EE-A38F-4F81-9381-3514200287F1}" presName="sibTrans" presStyleCnt="0"/>
      <dgm:spPr/>
    </dgm:pt>
    <dgm:pt modelId="{F1DFCB50-122E-45E9-A833-13C7F29AA4EC}" type="pres">
      <dgm:prSet presAssocID="{0C422BA9-0EE4-4F87-9AA8-157E5E45AE3E}" presName="node" presStyleLbl="node1" presStyleIdx="1" presStyleCnt="6">
        <dgm:presLayoutVars>
          <dgm:bulletEnabled val="1"/>
        </dgm:presLayoutVars>
      </dgm:prSet>
      <dgm:spPr/>
    </dgm:pt>
    <dgm:pt modelId="{0268279D-B813-40FF-BE23-1DD2273745D0}" type="pres">
      <dgm:prSet presAssocID="{D9730046-AA37-4973-A80A-281B4C8EB2C6}" presName="sibTrans" presStyleCnt="0"/>
      <dgm:spPr/>
    </dgm:pt>
    <dgm:pt modelId="{D81ED46C-D5BF-4D42-82DC-730E2628A20A}" type="pres">
      <dgm:prSet presAssocID="{35264D6E-12D4-46B0-9490-BB765F2CF28A}" presName="node" presStyleLbl="node1" presStyleIdx="2" presStyleCnt="6">
        <dgm:presLayoutVars>
          <dgm:bulletEnabled val="1"/>
        </dgm:presLayoutVars>
      </dgm:prSet>
      <dgm:spPr/>
    </dgm:pt>
    <dgm:pt modelId="{7EC9F960-5509-48B3-9868-F815CD776B79}" type="pres">
      <dgm:prSet presAssocID="{98B4D0ED-2F68-4F3D-9E49-5D9572BC28F0}" presName="sibTrans" presStyleCnt="0"/>
      <dgm:spPr/>
    </dgm:pt>
    <dgm:pt modelId="{34D9AE08-BE15-43B4-8552-DFEC1E3D78AB}" type="pres">
      <dgm:prSet presAssocID="{3D665447-E965-4809-BD77-56E7FDBF18AC}" presName="node" presStyleLbl="node1" presStyleIdx="3" presStyleCnt="6">
        <dgm:presLayoutVars>
          <dgm:bulletEnabled val="1"/>
        </dgm:presLayoutVars>
      </dgm:prSet>
      <dgm:spPr/>
    </dgm:pt>
    <dgm:pt modelId="{5EDEFE19-AD8B-4FDD-9A30-E209B37BC114}" type="pres">
      <dgm:prSet presAssocID="{747C6864-9CFA-4E78-8703-15B61E85A6D0}" presName="sibTrans" presStyleCnt="0"/>
      <dgm:spPr/>
    </dgm:pt>
    <dgm:pt modelId="{3ABA154C-1ACC-4CCC-8D74-65E3D2ACFF9B}" type="pres">
      <dgm:prSet presAssocID="{6B722AB4-C84D-40C7-A0C4-0BEBC6E07905}" presName="node" presStyleLbl="node1" presStyleIdx="4" presStyleCnt="6">
        <dgm:presLayoutVars>
          <dgm:bulletEnabled val="1"/>
        </dgm:presLayoutVars>
      </dgm:prSet>
      <dgm:spPr/>
    </dgm:pt>
    <dgm:pt modelId="{FABE1654-FD59-4B03-92F6-CBF3D28A2B9B}" type="pres">
      <dgm:prSet presAssocID="{CFD8C011-30A7-4D58-9929-0794AA27A1C3}" presName="sibTrans" presStyleCnt="0"/>
      <dgm:spPr/>
    </dgm:pt>
    <dgm:pt modelId="{01B1F3A1-285A-41C4-BEB9-B58409613947}" type="pres">
      <dgm:prSet presAssocID="{B674B19E-3C85-4BF0-9501-2D939530ADF8}" presName="node" presStyleLbl="node1" presStyleIdx="5" presStyleCnt="6">
        <dgm:presLayoutVars>
          <dgm:bulletEnabled val="1"/>
        </dgm:presLayoutVars>
      </dgm:prSet>
      <dgm:spPr/>
    </dgm:pt>
  </dgm:ptLst>
  <dgm:cxnLst>
    <dgm:cxn modelId="{1579131B-83FB-4504-8013-67018E7BFB28}" type="presOf" srcId="{0C422BA9-0EE4-4F87-9AA8-157E5E45AE3E}" destId="{F1DFCB50-122E-45E9-A833-13C7F29AA4EC}" srcOrd="0" destOrd="0" presId="urn:microsoft.com/office/officeart/2005/8/layout/default"/>
    <dgm:cxn modelId="{C085AB25-AA14-4D81-BDFC-BE61F8BCC06D}" type="presOf" srcId="{3D665447-E965-4809-BD77-56E7FDBF18AC}" destId="{34D9AE08-BE15-43B4-8552-DFEC1E3D78AB}" srcOrd="0" destOrd="0" presId="urn:microsoft.com/office/officeart/2005/8/layout/default"/>
    <dgm:cxn modelId="{41165D40-7A0A-4880-A772-EF51E7747DEA}" type="presOf" srcId="{6B722AB4-C84D-40C7-A0C4-0BEBC6E07905}" destId="{3ABA154C-1ACC-4CCC-8D74-65E3D2ACFF9B}" srcOrd="0" destOrd="0" presId="urn:microsoft.com/office/officeart/2005/8/layout/default"/>
    <dgm:cxn modelId="{CD361E60-3D89-4161-9668-749E96ECB3DC}" srcId="{EFDD233A-50F0-47D3-AA67-6AD704B3A6B7}" destId="{35264D6E-12D4-46B0-9490-BB765F2CF28A}" srcOrd="2" destOrd="0" parTransId="{4851AD0C-2D39-401F-A643-AC3E53514C98}" sibTransId="{98B4D0ED-2F68-4F3D-9E49-5D9572BC28F0}"/>
    <dgm:cxn modelId="{98C1DF66-E4DC-4D9D-A359-6AC2757638AE}" srcId="{EFDD233A-50F0-47D3-AA67-6AD704B3A6B7}" destId="{0C422BA9-0EE4-4F87-9AA8-157E5E45AE3E}" srcOrd="1" destOrd="0" parTransId="{91D65119-2196-4AC5-8B68-148E45383787}" sibTransId="{D9730046-AA37-4973-A80A-281B4C8EB2C6}"/>
    <dgm:cxn modelId="{5BE5287D-E5AC-4E0B-935A-0648B24DAAF7}" type="presOf" srcId="{35264D6E-12D4-46B0-9490-BB765F2CF28A}" destId="{D81ED46C-D5BF-4D42-82DC-730E2628A20A}" srcOrd="0" destOrd="0" presId="urn:microsoft.com/office/officeart/2005/8/layout/default"/>
    <dgm:cxn modelId="{3A911C99-E0AD-4CA2-9AD6-7619E2FCC188}" srcId="{EFDD233A-50F0-47D3-AA67-6AD704B3A6B7}" destId="{B674B19E-3C85-4BF0-9501-2D939530ADF8}" srcOrd="5" destOrd="0" parTransId="{98C41059-A646-4A10-B563-CFC67AF5A805}" sibTransId="{74D38699-EBCC-4A4C-BDB6-7050274986D7}"/>
    <dgm:cxn modelId="{6C483B9B-CE86-4C91-A991-333FD5ECD4BC}" srcId="{EFDD233A-50F0-47D3-AA67-6AD704B3A6B7}" destId="{6B722AB4-C84D-40C7-A0C4-0BEBC6E07905}" srcOrd="4" destOrd="0" parTransId="{A05A72F7-BEC0-4182-9094-7AB99DA3F648}" sibTransId="{CFD8C011-30A7-4D58-9929-0794AA27A1C3}"/>
    <dgm:cxn modelId="{13FD11BB-B1CD-4BF4-B10F-CEFF4F4D20AC}" srcId="{EFDD233A-50F0-47D3-AA67-6AD704B3A6B7}" destId="{F8B7BF59-7FF1-4B22-B256-01E5F9FC2DB1}" srcOrd="0" destOrd="0" parTransId="{FC677900-EDF7-4106-95BD-D8C21BCA46E0}" sibTransId="{2E1903EE-A38F-4F81-9381-3514200287F1}"/>
    <dgm:cxn modelId="{9463F1CD-0EDB-4F7A-9B2F-B952CF94AD01}" srcId="{EFDD233A-50F0-47D3-AA67-6AD704B3A6B7}" destId="{3D665447-E965-4809-BD77-56E7FDBF18AC}" srcOrd="3" destOrd="0" parTransId="{4DEF63EB-F34B-410E-AC16-D5A07052413C}" sibTransId="{747C6864-9CFA-4E78-8703-15B61E85A6D0}"/>
    <dgm:cxn modelId="{4E6219DA-2766-4EEB-80DF-3843D5BAE5EE}" type="presOf" srcId="{B674B19E-3C85-4BF0-9501-2D939530ADF8}" destId="{01B1F3A1-285A-41C4-BEB9-B58409613947}" srcOrd="0" destOrd="0" presId="urn:microsoft.com/office/officeart/2005/8/layout/default"/>
    <dgm:cxn modelId="{B1956EDF-D772-45FD-A027-65449DFE4DFB}" type="presOf" srcId="{F8B7BF59-7FF1-4B22-B256-01E5F9FC2DB1}" destId="{F941137A-1863-44CF-8328-2729C1B1A6F8}" srcOrd="0" destOrd="0" presId="urn:microsoft.com/office/officeart/2005/8/layout/default"/>
    <dgm:cxn modelId="{F01D54DF-3FB0-4F88-8EFE-674F1C953508}" type="presOf" srcId="{EFDD233A-50F0-47D3-AA67-6AD704B3A6B7}" destId="{D130F059-9F87-481A-9B08-9B7929B96C56}" srcOrd="0" destOrd="0" presId="urn:microsoft.com/office/officeart/2005/8/layout/default"/>
    <dgm:cxn modelId="{6EC2FBA0-AB60-4FD6-B923-10ECC39B0903}" type="presParOf" srcId="{D130F059-9F87-481A-9B08-9B7929B96C56}" destId="{F941137A-1863-44CF-8328-2729C1B1A6F8}" srcOrd="0" destOrd="0" presId="urn:microsoft.com/office/officeart/2005/8/layout/default"/>
    <dgm:cxn modelId="{ACAF625E-B7AD-47A7-A359-9617E4054063}" type="presParOf" srcId="{D130F059-9F87-481A-9B08-9B7929B96C56}" destId="{2CBAF5FC-A788-4385-9042-C74969493FEA}" srcOrd="1" destOrd="0" presId="urn:microsoft.com/office/officeart/2005/8/layout/default"/>
    <dgm:cxn modelId="{FBD22E76-63BE-4D2B-93A6-9FBE2161CF99}" type="presParOf" srcId="{D130F059-9F87-481A-9B08-9B7929B96C56}" destId="{F1DFCB50-122E-45E9-A833-13C7F29AA4EC}" srcOrd="2" destOrd="0" presId="urn:microsoft.com/office/officeart/2005/8/layout/default"/>
    <dgm:cxn modelId="{252F87B7-F390-4241-A0E9-C3549A7D21C2}" type="presParOf" srcId="{D130F059-9F87-481A-9B08-9B7929B96C56}" destId="{0268279D-B813-40FF-BE23-1DD2273745D0}" srcOrd="3" destOrd="0" presId="urn:microsoft.com/office/officeart/2005/8/layout/default"/>
    <dgm:cxn modelId="{128D7529-746B-4DB5-AFDC-D86BD56C498F}" type="presParOf" srcId="{D130F059-9F87-481A-9B08-9B7929B96C56}" destId="{D81ED46C-D5BF-4D42-82DC-730E2628A20A}" srcOrd="4" destOrd="0" presId="urn:microsoft.com/office/officeart/2005/8/layout/default"/>
    <dgm:cxn modelId="{277AC3D5-29D7-41E9-A3C0-AAE141F9BB42}" type="presParOf" srcId="{D130F059-9F87-481A-9B08-9B7929B96C56}" destId="{7EC9F960-5509-48B3-9868-F815CD776B79}" srcOrd="5" destOrd="0" presId="urn:microsoft.com/office/officeart/2005/8/layout/default"/>
    <dgm:cxn modelId="{6D6B92B5-F206-428E-946C-D88BDA757889}" type="presParOf" srcId="{D130F059-9F87-481A-9B08-9B7929B96C56}" destId="{34D9AE08-BE15-43B4-8552-DFEC1E3D78AB}" srcOrd="6" destOrd="0" presId="urn:microsoft.com/office/officeart/2005/8/layout/default"/>
    <dgm:cxn modelId="{3934B641-07B5-480C-8F23-C83DD799AE73}" type="presParOf" srcId="{D130F059-9F87-481A-9B08-9B7929B96C56}" destId="{5EDEFE19-AD8B-4FDD-9A30-E209B37BC114}" srcOrd="7" destOrd="0" presId="urn:microsoft.com/office/officeart/2005/8/layout/default"/>
    <dgm:cxn modelId="{28F970B4-8855-4232-A136-0D573940D7EC}" type="presParOf" srcId="{D130F059-9F87-481A-9B08-9B7929B96C56}" destId="{3ABA154C-1ACC-4CCC-8D74-65E3D2ACFF9B}" srcOrd="8" destOrd="0" presId="urn:microsoft.com/office/officeart/2005/8/layout/default"/>
    <dgm:cxn modelId="{937C595D-67F0-4D1A-B5A2-D607DC2F927E}" type="presParOf" srcId="{D130F059-9F87-481A-9B08-9B7929B96C56}" destId="{FABE1654-FD59-4B03-92F6-CBF3D28A2B9B}" srcOrd="9" destOrd="0" presId="urn:microsoft.com/office/officeart/2005/8/layout/default"/>
    <dgm:cxn modelId="{73733068-F439-4AE8-A005-548BEEB89CA8}" type="presParOf" srcId="{D130F059-9F87-481A-9B08-9B7929B96C56}" destId="{01B1F3A1-285A-41C4-BEB9-B58409613947}"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n-US"/>
        </a:p>
      </dgm:t>
    </dgm:pt>
    <dgm:pt modelId="{F8B7BF59-7FF1-4B22-B256-01E5F9FC2DB1}">
      <dgm:prSet custT="1"/>
      <dgm:spPr>
        <a:solidFill>
          <a:srgbClr val="833E0F"/>
        </a:solidFill>
      </dgm:spPr>
      <dgm:t>
        <a:bodyPr/>
        <a:lstStyle/>
        <a:p>
          <a:r>
            <a:rPr lang="sv-SE" sz="1400" b="1" dirty="0"/>
            <a:t>Utveckla arbetet med insatser till unga som varken arbetar eller studerar, främja psykisk hälsa och förebygga psykisk ohälsa hos denna grupp samt ge stöd för att de ska återgå till studier eller komma in på arbetsmarknaden </a:t>
          </a:r>
          <a:endParaRPr lang="sv-SE" sz="1400" b="1" noProof="0" dirty="0"/>
        </a:p>
      </dgm:t>
    </dgm:pt>
    <dgm:pt modelId="{FC677900-EDF7-4106-95BD-D8C21BCA46E0}" type="parTrans" cxnId="{13FD11BB-B1CD-4BF4-B10F-CEFF4F4D20AC}">
      <dgm:prSet/>
      <dgm:spPr/>
      <dgm:t>
        <a:bodyPr/>
        <a:lstStyle/>
        <a:p>
          <a:endParaRPr lang="sv-SE" sz="1800" b="1" noProof="0" dirty="0"/>
        </a:p>
      </dgm:t>
    </dgm:pt>
    <dgm:pt modelId="{2E1903EE-A38F-4F81-9381-3514200287F1}" type="sibTrans" cxnId="{13FD11BB-B1CD-4BF4-B10F-CEFF4F4D20AC}">
      <dgm:prSet/>
      <dgm:spPr/>
      <dgm:t>
        <a:bodyPr/>
        <a:lstStyle/>
        <a:p>
          <a:endParaRPr lang="sv-SE" sz="1800" b="1" noProof="0" dirty="0"/>
        </a:p>
      </dgm:t>
    </dgm:pt>
    <dgm:pt modelId="{0E5109EB-6F47-4324-975A-CD6920A37CDE}">
      <dgm:prSet custT="1"/>
      <dgm:spPr>
        <a:solidFill>
          <a:srgbClr val="E79150"/>
        </a:solidFill>
      </dgm:spPr>
      <dgm:t>
        <a:bodyPr/>
        <a:lstStyle/>
        <a:p>
          <a:r>
            <a:rPr lang="sv-SE" sz="1400" b="1" dirty="0"/>
            <a:t>Utveckla arbetet för att motivera fler som saknar gymnasieutbildning, och som är i behov av det, att delta i vuxenutbildning </a:t>
          </a:r>
        </a:p>
      </dgm:t>
    </dgm:pt>
    <dgm:pt modelId="{5BB8D49F-0F56-4570-8905-2AE5BB20F1F0}" type="parTrans" cxnId="{2E83BA93-20F3-4750-928E-E003BA2D82EA}">
      <dgm:prSet/>
      <dgm:spPr/>
      <dgm:t>
        <a:bodyPr/>
        <a:lstStyle/>
        <a:p>
          <a:endParaRPr lang="sv-SE" sz="1800" b="1"/>
        </a:p>
      </dgm:t>
    </dgm:pt>
    <dgm:pt modelId="{3F7C236A-6BFA-4593-AB74-0D8CFE1DDED1}" type="sibTrans" cxnId="{2E83BA93-20F3-4750-928E-E003BA2D82EA}">
      <dgm:prSet/>
      <dgm:spPr/>
      <dgm:t>
        <a:bodyPr/>
        <a:lstStyle/>
        <a:p>
          <a:endParaRPr lang="sv-SE" sz="1800" b="1"/>
        </a:p>
      </dgm:t>
    </dgm:pt>
    <dgm:pt modelId="{6D70AFA4-C472-4CD8-90D8-07E8B716AA20}">
      <dgm:prSet custT="1"/>
      <dgm:spPr>
        <a:solidFill>
          <a:srgbClr val="EB700B"/>
        </a:solidFill>
      </dgm:spPr>
      <dgm:t>
        <a:bodyPr/>
        <a:lstStyle/>
        <a:p>
          <a:r>
            <a:rPr lang="sv-SE" sz="1400" b="1" dirty="0"/>
            <a:t>Ge stöd till och stärka förutsättningarna för att fler elever ska nå målen med sina studier genom t.ex. specialpedagogisk kompetens </a:t>
          </a:r>
        </a:p>
      </dgm:t>
    </dgm:pt>
    <dgm:pt modelId="{6ACC0D35-5748-4C89-B8BC-C697A011AEA5}" type="parTrans" cxnId="{235C8C6C-8325-4AD7-A11C-BB0F55184E4A}">
      <dgm:prSet/>
      <dgm:spPr/>
      <dgm:t>
        <a:bodyPr/>
        <a:lstStyle/>
        <a:p>
          <a:endParaRPr lang="sv-SE" sz="1800" b="1"/>
        </a:p>
      </dgm:t>
    </dgm:pt>
    <dgm:pt modelId="{1EC4650A-7D1B-4CB0-A94A-D0455933FF13}" type="sibTrans" cxnId="{235C8C6C-8325-4AD7-A11C-BB0F55184E4A}">
      <dgm:prSet/>
      <dgm:spPr/>
      <dgm:t>
        <a:bodyPr/>
        <a:lstStyle/>
        <a:p>
          <a:endParaRPr lang="sv-SE" sz="1800" b="1"/>
        </a:p>
      </dgm:t>
    </dgm:pt>
    <dgm:pt modelId="{8A0D3EA8-953B-4854-8E98-29C8DB874D0F}">
      <dgm:prSet custT="1"/>
      <dgm:spPr>
        <a:solidFill>
          <a:srgbClr val="CD8820"/>
        </a:solidFill>
      </dgm:spPr>
      <dgm:t>
        <a:bodyPr/>
        <a:lstStyle/>
        <a:p>
          <a:r>
            <a:rPr lang="sv-SE" sz="1200" b="1" dirty="0"/>
            <a:t>Ta till vara de stödinsatser som Arbetsförmedlingen kan erbjuda för att underlätta för personer som står utanför arbetsmarknaden att övergå till arbete eller utbildning, däribland särskilda insatser för personer med funktionsnedsättning som medför nedsatt arbetsförmåga </a:t>
          </a:r>
        </a:p>
      </dgm:t>
    </dgm:pt>
    <dgm:pt modelId="{E55D7B5F-2AD2-4EE4-A178-C7C303CDE4F6}" type="parTrans" cxnId="{BDF50C23-FC58-46F1-8041-BA699A932F3B}">
      <dgm:prSet/>
      <dgm:spPr/>
      <dgm:t>
        <a:bodyPr/>
        <a:lstStyle/>
        <a:p>
          <a:endParaRPr lang="sv-SE" sz="1800" b="1"/>
        </a:p>
      </dgm:t>
    </dgm:pt>
    <dgm:pt modelId="{BB1F8622-1180-41B9-8951-77D73DB23B53}" type="sibTrans" cxnId="{BDF50C23-FC58-46F1-8041-BA699A932F3B}">
      <dgm:prSet/>
      <dgm:spPr/>
      <dgm:t>
        <a:bodyPr/>
        <a:lstStyle/>
        <a:p>
          <a:endParaRPr lang="sv-SE" sz="1800" b="1"/>
        </a:p>
      </dgm:t>
    </dgm:pt>
    <dgm:pt modelId="{9FC37738-DAA1-4060-AF27-B2D63C6F7EC5}">
      <dgm:prSet custT="1"/>
      <dgm:spPr>
        <a:solidFill>
          <a:srgbClr val="BC5F1A"/>
        </a:solidFill>
      </dgm:spPr>
      <dgm:t>
        <a:bodyPr/>
        <a:lstStyle/>
        <a:p>
          <a:r>
            <a:rPr lang="sv-SE" sz="1400" b="1"/>
            <a:t>Verka för inkluderande rekrytering för att personer med psykisk eller intellektuell funktionsnedsättning som påverkar arbetsförmågan kan få en anställning </a:t>
          </a:r>
          <a:endParaRPr lang="sv-SE" sz="1400" b="1" dirty="0"/>
        </a:p>
      </dgm:t>
    </dgm:pt>
    <dgm:pt modelId="{D8C1DDDB-36E8-4CA9-8922-BF84D7CE85B2}" type="parTrans" cxnId="{543FA461-FE11-466E-9892-C9E4498D01E4}">
      <dgm:prSet/>
      <dgm:spPr/>
      <dgm:t>
        <a:bodyPr/>
        <a:lstStyle/>
        <a:p>
          <a:endParaRPr lang="sv-SE" sz="1800" b="1"/>
        </a:p>
      </dgm:t>
    </dgm:pt>
    <dgm:pt modelId="{B8C125DC-EDF9-4FE9-8E1C-AE07335D245C}" type="sibTrans" cxnId="{543FA461-FE11-466E-9892-C9E4498D01E4}">
      <dgm:prSet/>
      <dgm:spPr/>
      <dgm:t>
        <a:bodyPr/>
        <a:lstStyle/>
        <a:p>
          <a:endParaRPr lang="sv-SE" sz="1800" b="1"/>
        </a:p>
      </dgm:t>
    </dgm:pt>
    <dgm:pt modelId="{D080C4CC-1032-4804-8A4E-6603B42A5089}">
      <dgm:prSet custT="1"/>
      <dgm:spPr>
        <a:solidFill>
          <a:srgbClr val="E17727"/>
        </a:solidFill>
      </dgm:spPr>
      <dgm:t>
        <a:bodyPr/>
        <a:lstStyle/>
        <a:p>
          <a:r>
            <a:rPr lang="sv-SE" sz="1400" b="1" dirty="0"/>
            <a:t>Fortsatt utveckla samverkan mellan arbetsgivare och myndigheter om insatser för personer som står långt från arbetsmarknaden, och om former för att sprida goda och kostnadseffektiva exempel på sådana insatser </a:t>
          </a:r>
        </a:p>
      </dgm:t>
    </dgm:pt>
    <dgm:pt modelId="{B47586FA-1CE5-458D-AA75-97D7723D3284}" type="parTrans" cxnId="{ECB6E4EF-70FA-4C5C-9223-FAA9B0F2883C}">
      <dgm:prSet/>
      <dgm:spPr/>
      <dgm:t>
        <a:bodyPr/>
        <a:lstStyle/>
        <a:p>
          <a:endParaRPr lang="sv-SE" sz="1800" b="1"/>
        </a:p>
      </dgm:t>
    </dgm:pt>
    <dgm:pt modelId="{F62B29F7-C35E-4474-85A0-9D87A6637E3F}" type="sibTrans" cxnId="{ECB6E4EF-70FA-4C5C-9223-FAA9B0F2883C}">
      <dgm:prSet/>
      <dgm:spPr/>
      <dgm:t>
        <a:bodyPr/>
        <a:lstStyle/>
        <a:p>
          <a:endParaRPr lang="sv-SE" sz="1800" b="1"/>
        </a:p>
      </dgm:t>
    </dgm:pt>
    <dgm:pt modelId="{094CF7FE-6DF2-43E1-BC9E-01721BB95BFC}">
      <dgm:prSet custT="1"/>
      <dgm:spPr>
        <a:solidFill>
          <a:srgbClr val="E79253"/>
        </a:solidFill>
      </dgm:spPr>
      <dgm:t>
        <a:bodyPr/>
        <a:lstStyle/>
        <a:p>
          <a:r>
            <a:rPr lang="sv-SE" sz="1400" b="1" dirty="0"/>
            <a:t>Fortsatt öka kunskapen bland chefer, arbetsledare, fackligt förtroendevalda och skyddsombud om olika former av psykisk ohälsa, för att de ska kunna stötta arbetstagare och ta vara på deras förmågor </a:t>
          </a:r>
        </a:p>
      </dgm:t>
    </dgm:pt>
    <dgm:pt modelId="{CD2685B5-B3AF-429A-8D73-DC4DE67DD65A}" type="parTrans" cxnId="{48C06F1F-37B1-4E37-8B6E-30C0F06E8E2F}">
      <dgm:prSet/>
      <dgm:spPr/>
      <dgm:t>
        <a:bodyPr/>
        <a:lstStyle/>
        <a:p>
          <a:endParaRPr lang="sv-SE" sz="1800" b="1"/>
        </a:p>
      </dgm:t>
    </dgm:pt>
    <dgm:pt modelId="{32CBED84-B6C3-4C24-81DD-283672CEFCEE}" type="sibTrans" cxnId="{48C06F1F-37B1-4E37-8B6E-30C0F06E8E2F}">
      <dgm:prSet/>
      <dgm:spPr/>
      <dgm:t>
        <a:bodyPr/>
        <a:lstStyle/>
        <a:p>
          <a:endParaRPr lang="sv-SE" sz="1800" b="1"/>
        </a:p>
      </dgm:t>
    </dgm:pt>
    <dgm:pt modelId="{23F3BA25-F330-4DC2-AC0E-064C56D96206}">
      <dgm:prSet custT="1"/>
      <dgm:spPr>
        <a:solidFill>
          <a:srgbClr val="EBA26B"/>
        </a:solidFill>
      </dgm:spPr>
      <dgm:t>
        <a:bodyPr/>
        <a:lstStyle/>
        <a:p>
          <a:r>
            <a:rPr lang="sv-SE" sz="1400" b="1" dirty="0"/>
            <a:t>Fortsatt öka medvetenheten om psykisk ohälsa och föra öppna samtal om detta i arbetslivet för att bidra till minskad stigmatisering, diskriminering och mobbning.</a:t>
          </a:r>
        </a:p>
      </dgm:t>
    </dgm:pt>
    <dgm:pt modelId="{3CA48F1F-8C87-4ECB-BE7A-733739EB71CB}" type="parTrans" cxnId="{77EEFF5A-80BB-43F2-9852-AEA47B6A94FE}">
      <dgm:prSet/>
      <dgm:spPr/>
      <dgm:t>
        <a:bodyPr/>
        <a:lstStyle/>
        <a:p>
          <a:endParaRPr lang="sv-SE" sz="1800" b="1"/>
        </a:p>
      </dgm:t>
    </dgm:pt>
    <dgm:pt modelId="{2A2CFCF2-1A26-4CC0-980F-5AA44E3451C0}" type="sibTrans" cxnId="{77EEFF5A-80BB-43F2-9852-AEA47B6A94FE}">
      <dgm:prSet/>
      <dgm:spPr/>
      <dgm:t>
        <a:bodyPr/>
        <a:lstStyle/>
        <a:p>
          <a:endParaRPr lang="sv-SE" sz="1800" b="1"/>
        </a:p>
      </dgm:t>
    </dgm:pt>
    <dgm:pt modelId="{72A2A411-C675-49BF-9A37-8A525778BBCD}" type="pres">
      <dgm:prSet presAssocID="{EFDD233A-50F0-47D3-AA67-6AD704B3A6B7}" presName="diagram" presStyleCnt="0">
        <dgm:presLayoutVars>
          <dgm:dir/>
          <dgm:resizeHandles val="exact"/>
        </dgm:presLayoutVars>
      </dgm:prSet>
      <dgm:spPr/>
    </dgm:pt>
    <dgm:pt modelId="{8E255C53-E102-4AD4-BB65-CD5B880F2BE7}" type="pres">
      <dgm:prSet presAssocID="{F8B7BF59-7FF1-4B22-B256-01E5F9FC2DB1}" presName="node" presStyleLbl="node1" presStyleIdx="0" presStyleCnt="8">
        <dgm:presLayoutVars>
          <dgm:bulletEnabled val="1"/>
        </dgm:presLayoutVars>
      </dgm:prSet>
      <dgm:spPr>
        <a:prstGeom prst="roundRect">
          <a:avLst/>
        </a:prstGeom>
      </dgm:spPr>
    </dgm:pt>
    <dgm:pt modelId="{CFABC830-182F-42F3-A102-F4483E3CD940}" type="pres">
      <dgm:prSet presAssocID="{2E1903EE-A38F-4F81-9381-3514200287F1}" presName="sibTrans" presStyleCnt="0"/>
      <dgm:spPr/>
    </dgm:pt>
    <dgm:pt modelId="{B6683210-1F10-4964-9F0E-DB2BD15506C2}" type="pres">
      <dgm:prSet presAssocID="{0E5109EB-6F47-4324-975A-CD6920A37CDE}" presName="node" presStyleLbl="node1" presStyleIdx="1" presStyleCnt="8">
        <dgm:presLayoutVars>
          <dgm:bulletEnabled val="1"/>
        </dgm:presLayoutVars>
      </dgm:prSet>
      <dgm:spPr>
        <a:prstGeom prst="roundRect">
          <a:avLst/>
        </a:prstGeom>
      </dgm:spPr>
    </dgm:pt>
    <dgm:pt modelId="{100A4D4D-33AC-4DE9-920A-5BB08862D4AA}" type="pres">
      <dgm:prSet presAssocID="{3F7C236A-6BFA-4593-AB74-0D8CFE1DDED1}" presName="sibTrans" presStyleCnt="0"/>
      <dgm:spPr/>
    </dgm:pt>
    <dgm:pt modelId="{5C196EB9-1AC6-44E2-91DE-81575D653CBE}" type="pres">
      <dgm:prSet presAssocID="{6D70AFA4-C472-4CD8-90D8-07E8B716AA20}" presName="node" presStyleLbl="node1" presStyleIdx="2" presStyleCnt="8">
        <dgm:presLayoutVars>
          <dgm:bulletEnabled val="1"/>
        </dgm:presLayoutVars>
      </dgm:prSet>
      <dgm:spPr>
        <a:prstGeom prst="roundRect">
          <a:avLst/>
        </a:prstGeom>
      </dgm:spPr>
    </dgm:pt>
    <dgm:pt modelId="{DC21503E-1F0D-4A18-B9FE-5064A9C6B467}" type="pres">
      <dgm:prSet presAssocID="{1EC4650A-7D1B-4CB0-A94A-D0455933FF13}" presName="sibTrans" presStyleCnt="0"/>
      <dgm:spPr/>
    </dgm:pt>
    <dgm:pt modelId="{841BED88-9926-4750-9C00-BA2DF51F329A}" type="pres">
      <dgm:prSet presAssocID="{8A0D3EA8-953B-4854-8E98-29C8DB874D0F}" presName="node" presStyleLbl="node1" presStyleIdx="3" presStyleCnt="8">
        <dgm:presLayoutVars>
          <dgm:bulletEnabled val="1"/>
        </dgm:presLayoutVars>
      </dgm:prSet>
      <dgm:spPr>
        <a:prstGeom prst="roundRect">
          <a:avLst/>
        </a:prstGeom>
      </dgm:spPr>
    </dgm:pt>
    <dgm:pt modelId="{8E26D37F-E7F1-4B82-92E6-5CD658BCD440}" type="pres">
      <dgm:prSet presAssocID="{BB1F8622-1180-41B9-8951-77D73DB23B53}" presName="sibTrans" presStyleCnt="0"/>
      <dgm:spPr/>
    </dgm:pt>
    <dgm:pt modelId="{3C12658F-2E28-4D51-B584-C96D3F3A63A6}" type="pres">
      <dgm:prSet presAssocID="{9FC37738-DAA1-4060-AF27-B2D63C6F7EC5}" presName="node" presStyleLbl="node1" presStyleIdx="4" presStyleCnt="8">
        <dgm:presLayoutVars>
          <dgm:bulletEnabled val="1"/>
        </dgm:presLayoutVars>
      </dgm:prSet>
      <dgm:spPr>
        <a:prstGeom prst="roundRect">
          <a:avLst/>
        </a:prstGeom>
      </dgm:spPr>
    </dgm:pt>
    <dgm:pt modelId="{F73B5000-12D9-457F-9A99-D33EB7F01EE3}" type="pres">
      <dgm:prSet presAssocID="{B8C125DC-EDF9-4FE9-8E1C-AE07335D245C}" presName="sibTrans" presStyleCnt="0"/>
      <dgm:spPr/>
    </dgm:pt>
    <dgm:pt modelId="{F2766797-C7E2-4196-A69C-EA72399B56E0}" type="pres">
      <dgm:prSet presAssocID="{D080C4CC-1032-4804-8A4E-6603B42A5089}" presName="node" presStyleLbl="node1" presStyleIdx="5" presStyleCnt="8">
        <dgm:presLayoutVars>
          <dgm:bulletEnabled val="1"/>
        </dgm:presLayoutVars>
      </dgm:prSet>
      <dgm:spPr>
        <a:prstGeom prst="roundRect">
          <a:avLst/>
        </a:prstGeom>
      </dgm:spPr>
    </dgm:pt>
    <dgm:pt modelId="{984E1218-E5BD-4147-9904-F907C57C5134}" type="pres">
      <dgm:prSet presAssocID="{F62B29F7-C35E-4474-85A0-9D87A6637E3F}" presName="sibTrans" presStyleCnt="0"/>
      <dgm:spPr/>
    </dgm:pt>
    <dgm:pt modelId="{B299D06B-CB96-4A79-8A1B-CA9114AC5381}" type="pres">
      <dgm:prSet presAssocID="{094CF7FE-6DF2-43E1-BC9E-01721BB95BFC}" presName="node" presStyleLbl="node1" presStyleIdx="6" presStyleCnt="8">
        <dgm:presLayoutVars>
          <dgm:bulletEnabled val="1"/>
        </dgm:presLayoutVars>
      </dgm:prSet>
      <dgm:spPr>
        <a:prstGeom prst="roundRect">
          <a:avLst/>
        </a:prstGeom>
      </dgm:spPr>
    </dgm:pt>
    <dgm:pt modelId="{379194BA-7661-4503-8A6A-4BBDE6FE2355}" type="pres">
      <dgm:prSet presAssocID="{32CBED84-B6C3-4C24-81DD-283672CEFCEE}" presName="sibTrans" presStyleCnt="0"/>
      <dgm:spPr/>
    </dgm:pt>
    <dgm:pt modelId="{EBFADE95-3842-432D-A017-3C911306B7E8}" type="pres">
      <dgm:prSet presAssocID="{23F3BA25-F330-4DC2-AC0E-064C56D96206}" presName="node" presStyleLbl="node1" presStyleIdx="7" presStyleCnt="8">
        <dgm:presLayoutVars>
          <dgm:bulletEnabled val="1"/>
        </dgm:presLayoutVars>
      </dgm:prSet>
      <dgm:spPr>
        <a:prstGeom prst="roundRect">
          <a:avLst/>
        </a:prstGeom>
      </dgm:spPr>
    </dgm:pt>
  </dgm:ptLst>
  <dgm:cxnLst>
    <dgm:cxn modelId="{3B3DD01A-4354-4CD9-95B4-3BF1D93FE1CA}" type="presOf" srcId="{EFDD233A-50F0-47D3-AA67-6AD704B3A6B7}" destId="{72A2A411-C675-49BF-9A37-8A525778BBCD}" srcOrd="0" destOrd="0" presId="urn:microsoft.com/office/officeart/2005/8/layout/default"/>
    <dgm:cxn modelId="{48C06F1F-37B1-4E37-8B6E-30C0F06E8E2F}" srcId="{EFDD233A-50F0-47D3-AA67-6AD704B3A6B7}" destId="{094CF7FE-6DF2-43E1-BC9E-01721BB95BFC}" srcOrd="6" destOrd="0" parTransId="{CD2685B5-B3AF-429A-8D73-DC4DE67DD65A}" sibTransId="{32CBED84-B6C3-4C24-81DD-283672CEFCEE}"/>
    <dgm:cxn modelId="{BDF50C23-FC58-46F1-8041-BA699A932F3B}" srcId="{EFDD233A-50F0-47D3-AA67-6AD704B3A6B7}" destId="{8A0D3EA8-953B-4854-8E98-29C8DB874D0F}" srcOrd="3" destOrd="0" parTransId="{E55D7B5F-2AD2-4EE4-A178-C7C303CDE4F6}" sibTransId="{BB1F8622-1180-41B9-8951-77D73DB23B53}"/>
    <dgm:cxn modelId="{543FA461-FE11-466E-9892-C9E4498D01E4}" srcId="{EFDD233A-50F0-47D3-AA67-6AD704B3A6B7}" destId="{9FC37738-DAA1-4060-AF27-B2D63C6F7EC5}" srcOrd="4" destOrd="0" parTransId="{D8C1DDDB-36E8-4CA9-8922-BF84D7CE85B2}" sibTransId="{B8C125DC-EDF9-4FE9-8E1C-AE07335D245C}"/>
    <dgm:cxn modelId="{A098D269-3BF6-4538-9837-44E2718B95A3}" type="presOf" srcId="{F8B7BF59-7FF1-4B22-B256-01E5F9FC2DB1}" destId="{8E255C53-E102-4AD4-BB65-CD5B880F2BE7}" srcOrd="0" destOrd="0" presId="urn:microsoft.com/office/officeart/2005/8/layout/default"/>
    <dgm:cxn modelId="{235C8C6C-8325-4AD7-A11C-BB0F55184E4A}" srcId="{EFDD233A-50F0-47D3-AA67-6AD704B3A6B7}" destId="{6D70AFA4-C472-4CD8-90D8-07E8B716AA20}" srcOrd="2" destOrd="0" parTransId="{6ACC0D35-5748-4C89-B8BC-C697A011AEA5}" sibTransId="{1EC4650A-7D1B-4CB0-A94A-D0455933FF13}"/>
    <dgm:cxn modelId="{3FCE9E6C-20BB-4130-A981-028DAB6F860F}" type="presOf" srcId="{23F3BA25-F330-4DC2-AC0E-064C56D96206}" destId="{EBFADE95-3842-432D-A017-3C911306B7E8}" srcOrd="0" destOrd="0" presId="urn:microsoft.com/office/officeart/2005/8/layout/default"/>
    <dgm:cxn modelId="{F45FDB4E-FBAD-4291-BA45-A2C5949CD224}" type="presOf" srcId="{D080C4CC-1032-4804-8A4E-6603B42A5089}" destId="{F2766797-C7E2-4196-A69C-EA72399B56E0}" srcOrd="0" destOrd="0" presId="urn:microsoft.com/office/officeart/2005/8/layout/default"/>
    <dgm:cxn modelId="{4C174872-FBE2-4498-A629-56585C7AFCA4}" type="presOf" srcId="{6D70AFA4-C472-4CD8-90D8-07E8B716AA20}" destId="{5C196EB9-1AC6-44E2-91DE-81575D653CBE}" srcOrd="0" destOrd="0" presId="urn:microsoft.com/office/officeart/2005/8/layout/default"/>
    <dgm:cxn modelId="{257F9053-AFA3-4ACD-9B92-EAAB0915E1D1}" type="presOf" srcId="{9FC37738-DAA1-4060-AF27-B2D63C6F7EC5}" destId="{3C12658F-2E28-4D51-B584-C96D3F3A63A6}" srcOrd="0" destOrd="0" presId="urn:microsoft.com/office/officeart/2005/8/layout/default"/>
    <dgm:cxn modelId="{77EEFF5A-80BB-43F2-9852-AEA47B6A94FE}" srcId="{EFDD233A-50F0-47D3-AA67-6AD704B3A6B7}" destId="{23F3BA25-F330-4DC2-AC0E-064C56D96206}" srcOrd="7" destOrd="0" parTransId="{3CA48F1F-8C87-4ECB-BE7A-733739EB71CB}" sibTransId="{2A2CFCF2-1A26-4CC0-980F-5AA44E3451C0}"/>
    <dgm:cxn modelId="{42EC3F93-43BF-4E9A-B03B-6A0C457B75EA}" type="presOf" srcId="{094CF7FE-6DF2-43E1-BC9E-01721BB95BFC}" destId="{B299D06B-CB96-4A79-8A1B-CA9114AC5381}" srcOrd="0" destOrd="0" presId="urn:microsoft.com/office/officeart/2005/8/layout/default"/>
    <dgm:cxn modelId="{2E83BA93-20F3-4750-928E-E003BA2D82EA}" srcId="{EFDD233A-50F0-47D3-AA67-6AD704B3A6B7}" destId="{0E5109EB-6F47-4324-975A-CD6920A37CDE}" srcOrd="1" destOrd="0" parTransId="{5BB8D49F-0F56-4570-8905-2AE5BB20F1F0}" sibTransId="{3F7C236A-6BFA-4593-AB74-0D8CFE1DDED1}"/>
    <dgm:cxn modelId="{13FD11BB-B1CD-4BF4-B10F-CEFF4F4D20AC}" srcId="{EFDD233A-50F0-47D3-AA67-6AD704B3A6B7}" destId="{F8B7BF59-7FF1-4B22-B256-01E5F9FC2DB1}" srcOrd="0" destOrd="0" parTransId="{FC677900-EDF7-4106-95BD-D8C21BCA46E0}" sibTransId="{2E1903EE-A38F-4F81-9381-3514200287F1}"/>
    <dgm:cxn modelId="{68523EC2-C0EC-4E76-8730-DBFB0F64384A}" type="presOf" srcId="{0E5109EB-6F47-4324-975A-CD6920A37CDE}" destId="{B6683210-1F10-4964-9F0E-DB2BD15506C2}" srcOrd="0" destOrd="0" presId="urn:microsoft.com/office/officeart/2005/8/layout/default"/>
    <dgm:cxn modelId="{24D4FDD4-D5A2-41CE-8641-A05A8163C832}" type="presOf" srcId="{8A0D3EA8-953B-4854-8E98-29C8DB874D0F}" destId="{841BED88-9926-4750-9C00-BA2DF51F329A}" srcOrd="0" destOrd="0" presId="urn:microsoft.com/office/officeart/2005/8/layout/default"/>
    <dgm:cxn modelId="{ECB6E4EF-70FA-4C5C-9223-FAA9B0F2883C}" srcId="{EFDD233A-50F0-47D3-AA67-6AD704B3A6B7}" destId="{D080C4CC-1032-4804-8A4E-6603B42A5089}" srcOrd="5" destOrd="0" parTransId="{B47586FA-1CE5-458D-AA75-97D7723D3284}" sibTransId="{F62B29F7-C35E-4474-85A0-9D87A6637E3F}"/>
    <dgm:cxn modelId="{1D9EE91A-3BC3-4125-AFCC-D51AABB56A4C}" type="presParOf" srcId="{72A2A411-C675-49BF-9A37-8A525778BBCD}" destId="{8E255C53-E102-4AD4-BB65-CD5B880F2BE7}" srcOrd="0" destOrd="0" presId="urn:microsoft.com/office/officeart/2005/8/layout/default"/>
    <dgm:cxn modelId="{7BBC9E2E-3F09-49CF-B43A-A4FB81150F5B}" type="presParOf" srcId="{72A2A411-C675-49BF-9A37-8A525778BBCD}" destId="{CFABC830-182F-42F3-A102-F4483E3CD940}" srcOrd="1" destOrd="0" presId="urn:microsoft.com/office/officeart/2005/8/layout/default"/>
    <dgm:cxn modelId="{7DCA41C0-BDBF-4414-A7A9-55E7032185B4}" type="presParOf" srcId="{72A2A411-C675-49BF-9A37-8A525778BBCD}" destId="{B6683210-1F10-4964-9F0E-DB2BD15506C2}" srcOrd="2" destOrd="0" presId="urn:microsoft.com/office/officeart/2005/8/layout/default"/>
    <dgm:cxn modelId="{206CDC3C-F4FE-4723-B6EC-AAB90100FE52}" type="presParOf" srcId="{72A2A411-C675-49BF-9A37-8A525778BBCD}" destId="{100A4D4D-33AC-4DE9-920A-5BB08862D4AA}" srcOrd="3" destOrd="0" presId="urn:microsoft.com/office/officeart/2005/8/layout/default"/>
    <dgm:cxn modelId="{885F790C-7018-4B17-A7E6-ED408694C91B}" type="presParOf" srcId="{72A2A411-C675-49BF-9A37-8A525778BBCD}" destId="{5C196EB9-1AC6-44E2-91DE-81575D653CBE}" srcOrd="4" destOrd="0" presId="urn:microsoft.com/office/officeart/2005/8/layout/default"/>
    <dgm:cxn modelId="{05CFF0AD-849D-47AE-872E-D75C361646C9}" type="presParOf" srcId="{72A2A411-C675-49BF-9A37-8A525778BBCD}" destId="{DC21503E-1F0D-4A18-B9FE-5064A9C6B467}" srcOrd="5" destOrd="0" presId="urn:microsoft.com/office/officeart/2005/8/layout/default"/>
    <dgm:cxn modelId="{9A47DA5E-5E84-45C0-8C10-B2B9C975B33B}" type="presParOf" srcId="{72A2A411-C675-49BF-9A37-8A525778BBCD}" destId="{841BED88-9926-4750-9C00-BA2DF51F329A}" srcOrd="6" destOrd="0" presId="urn:microsoft.com/office/officeart/2005/8/layout/default"/>
    <dgm:cxn modelId="{41556C7D-56B3-456C-A638-2C7297FFB483}" type="presParOf" srcId="{72A2A411-C675-49BF-9A37-8A525778BBCD}" destId="{8E26D37F-E7F1-4B82-92E6-5CD658BCD440}" srcOrd="7" destOrd="0" presId="urn:microsoft.com/office/officeart/2005/8/layout/default"/>
    <dgm:cxn modelId="{0B5E82C6-F0B7-4F04-99DD-3C4794048A22}" type="presParOf" srcId="{72A2A411-C675-49BF-9A37-8A525778BBCD}" destId="{3C12658F-2E28-4D51-B584-C96D3F3A63A6}" srcOrd="8" destOrd="0" presId="urn:microsoft.com/office/officeart/2005/8/layout/default"/>
    <dgm:cxn modelId="{F026631D-F3DC-4014-A391-C43DF3205540}" type="presParOf" srcId="{72A2A411-C675-49BF-9A37-8A525778BBCD}" destId="{F73B5000-12D9-457F-9A99-D33EB7F01EE3}" srcOrd="9" destOrd="0" presId="urn:microsoft.com/office/officeart/2005/8/layout/default"/>
    <dgm:cxn modelId="{37CFFB97-04A0-4208-AC05-8698480572FE}" type="presParOf" srcId="{72A2A411-C675-49BF-9A37-8A525778BBCD}" destId="{F2766797-C7E2-4196-A69C-EA72399B56E0}" srcOrd="10" destOrd="0" presId="urn:microsoft.com/office/officeart/2005/8/layout/default"/>
    <dgm:cxn modelId="{510D8BAD-8D92-4FD5-9D57-CEFF49242D1E}" type="presParOf" srcId="{72A2A411-C675-49BF-9A37-8A525778BBCD}" destId="{984E1218-E5BD-4147-9904-F907C57C5134}" srcOrd="11" destOrd="0" presId="urn:microsoft.com/office/officeart/2005/8/layout/default"/>
    <dgm:cxn modelId="{11A5B800-3391-4D50-9B52-DF0074302AF9}" type="presParOf" srcId="{72A2A411-C675-49BF-9A37-8A525778BBCD}" destId="{B299D06B-CB96-4A79-8A1B-CA9114AC5381}" srcOrd="12" destOrd="0" presId="urn:microsoft.com/office/officeart/2005/8/layout/default"/>
    <dgm:cxn modelId="{2FAF6494-1180-43BA-BF88-E260549D1408}" type="presParOf" srcId="{72A2A411-C675-49BF-9A37-8A525778BBCD}" destId="{379194BA-7661-4503-8A6A-4BBDE6FE2355}" srcOrd="13" destOrd="0" presId="urn:microsoft.com/office/officeart/2005/8/layout/default"/>
    <dgm:cxn modelId="{B5E64AE2-34A4-46F8-9140-AEB0A5A88DB8}" type="presParOf" srcId="{72A2A411-C675-49BF-9A37-8A525778BBCD}" destId="{EBFADE95-3842-432D-A017-3C911306B7E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EFDD233A-50F0-47D3-AA67-6AD704B3A6B7}"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F8B7BF59-7FF1-4B22-B256-01E5F9FC2DB1}">
      <dgm:prSet custT="1"/>
      <dgm:spPr/>
      <dgm:t>
        <a:bodyPr/>
        <a:lstStyle/>
        <a:p>
          <a:r>
            <a:rPr lang="sv-SE" sz="1800" dirty="0"/>
            <a:t>Öka kunskapen om samordning och insatser som är effektiva för arbetsåtergång för personer med olika former av psykisk ohälsa och funktionsnedsättning </a:t>
          </a:r>
          <a:endParaRPr lang="sv-SE" sz="1800" noProof="0" dirty="0"/>
        </a:p>
      </dgm:t>
    </dgm:pt>
    <dgm:pt modelId="{FC677900-EDF7-4106-95BD-D8C21BCA46E0}" type="parTrans" cxnId="{13FD11BB-B1CD-4BF4-B10F-CEFF4F4D20AC}">
      <dgm:prSet/>
      <dgm:spPr/>
      <dgm:t>
        <a:bodyPr/>
        <a:lstStyle/>
        <a:p>
          <a:endParaRPr lang="sv-SE" noProof="0" dirty="0"/>
        </a:p>
      </dgm:t>
    </dgm:pt>
    <dgm:pt modelId="{2E1903EE-A38F-4F81-9381-3514200287F1}" type="sibTrans" cxnId="{13FD11BB-B1CD-4BF4-B10F-CEFF4F4D20AC}">
      <dgm:prSet/>
      <dgm:spPr/>
      <dgm:t>
        <a:bodyPr/>
        <a:lstStyle/>
        <a:p>
          <a:endParaRPr lang="sv-SE" noProof="0" dirty="0"/>
        </a:p>
      </dgm:t>
    </dgm:pt>
    <dgm:pt modelId="{85918300-1930-4C6D-B5D1-A8C2E4B4CA1E}">
      <dgm:prSet custT="1"/>
      <dgm:spPr/>
      <dgm:t>
        <a:bodyPr/>
        <a:lstStyle/>
        <a:p>
          <a:r>
            <a:rPr lang="sv-SE" sz="1800" dirty="0"/>
            <a:t>Utveckla dialogen mellan enskilda, arbetsgivare, myndigheter och hälso- och sjukvården för att bättre stödja och möta behoven hos personer med psykisk ohälsa och funktionsnedsättning – både personer som är sjukskrivna och personer som riskerar sjukskrivning till följd av psykisk ohälsa </a:t>
          </a:r>
        </a:p>
      </dgm:t>
    </dgm:pt>
    <dgm:pt modelId="{35A28DD5-5464-4799-9965-7EDC010400A3}" type="parTrans" cxnId="{CDB8E19B-68EF-487F-9C17-04D7ADD62274}">
      <dgm:prSet/>
      <dgm:spPr/>
      <dgm:t>
        <a:bodyPr/>
        <a:lstStyle/>
        <a:p>
          <a:endParaRPr lang="sv-SE"/>
        </a:p>
      </dgm:t>
    </dgm:pt>
    <dgm:pt modelId="{F29E49D2-A8F7-421C-B518-D68BA3FDE357}" type="sibTrans" cxnId="{CDB8E19B-68EF-487F-9C17-04D7ADD62274}">
      <dgm:prSet/>
      <dgm:spPr/>
      <dgm:t>
        <a:bodyPr/>
        <a:lstStyle/>
        <a:p>
          <a:endParaRPr lang="sv-SE"/>
        </a:p>
      </dgm:t>
    </dgm:pt>
    <dgm:pt modelId="{5E19C184-FBC1-4829-84E0-87BAB6BB0852}">
      <dgm:prSet custT="1"/>
      <dgm:spPr/>
      <dgm:t>
        <a:bodyPr/>
        <a:lstStyle/>
        <a:p>
          <a:r>
            <a:rPr lang="sv-SE" sz="1800" dirty="0"/>
            <a:t>Öka kännedomen bland chefer, arbetsledare, fackligt förtroendevalda och skyddsombud om föreskrifterna om arbetsanpassning och socialförsäkringsbalkens bestämmelser om arbetsgivares ansvar vid arbetstagares rehabilitering, i syfte att ge tidigt stöd till personer med psykisk ohälsa och funktionsnedsättning. </a:t>
          </a:r>
        </a:p>
      </dgm:t>
    </dgm:pt>
    <dgm:pt modelId="{391928D5-0214-4D05-9A19-5F017664B4A6}" type="parTrans" cxnId="{A0DEBE04-5DCB-4599-8E77-59B3999E4C0E}">
      <dgm:prSet/>
      <dgm:spPr/>
      <dgm:t>
        <a:bodyPr/>
        <a:lstStyle/>
        <a:p>
          <a:endParaRPr lang="sv-SE"/>
        </a:p>
      </dgm:t>
    </dgm:pt>
    <dgm:pt modelId="{17DD1EA1-EACA-469F-9183-A94E023A7211}" type="sibTrans" cxnId="{A0DEBE04-5DCB-4599-8E77-59B3999E4C0E}">
      <dgm:prSet/>
      <dgm:spPr/>
      <dgm:t>
        <a:bodyPr/>
        <a:lstStyle/>
        <a:p>
          <a:endParaRPr lang="sv-SE"/>
        </a:p>
      </dgm:t>
    </dgm:pt>
    <dgm:pt modelId="{D3077326-4179-4730-9A0A-E1EA20F9D2C5}" type="pres">
      <dgm:prSet presAssocID="{EFDD233A-50F0-47D3-AA67-6AD704B3A6B7}" presName="linear" presStyleCnt="0">
        <dgm:presLayoutVars>
          <dgm:animLvl val="lvl"/>
          <dgm:resizeHandles val="exact"/>
        </dgm:presLayoutVars>
      </dgm:prSet>
      <dgm:spPr/>
    </dgm:pt>
    <dgm:pt modelId="{DAA9D983-E9DB-4ECD-8656-35F88698243D}" type="pres">
      <dgm:prSet presAssocID="{F8B7BF59-7FF1-4B22-B256-01E5F9FC2DB1}" presName="parentText" presStyleLbl="node1" presStyleIdx="0" presStyleCnt="3">
        <dgm:presLayoutVars>
          <dgm:chMax val="0"/>
          <dgm:bulletEnabled val="1"/>
        </dgm:presLayoutVars>
      </dgm:prSet>
      <dgm:spPr>
        <a:prstGeom prst="round2DiagRect">
          <a:avLst/>
        </a:prstGeom>
      </dgm:spPr>
    </dgm:pt>
    <dgm:pt modelId="{3D3BEAFC-7EDF-45BC-80F5-66D6F35323DA}" type="pres">
      <dgm:prSet presAssocID="{2E1903EE-A38F-4F81-9381-3514200287F1}" presName="spacer" presStyleCnt="0"/>
      <dgm:spPr/>
    </dgm:pt>
    <dgm:pt modelId="{EEFB585C-D7F9-416F-AC53-C0BEBB4005B2}" type="pres">
      <dgm:prSet presAssocID="{85918300-1930-4C6D-B5D1-A8C2E4B4CA1E}" presName="parentText" presStyleLbl="node1" presStyleIdx="1" presStyleCnt="3">
        <dgm:presLayoutVars>
          <dgm:chMax val="0"/>
          <dgm:bulletEnabled val="1"/>
        </dgm:presLayoutVars>
      </dgm:prSet>
      <dgm:spPr>
        <a:prstGeom prst="round2DiagRect">
          <a:avLst/>
        </a:prstGeom>
      </dgm:spPr>
    </dgm:pt>
    <dgm:pt modelId="{6E84B77D-296F-421C-BBA3-EE398391BF4F}" type="pres">
      <dgm:prSet presAssocID="{F29E49D2-A8F7-421C-B518-D68BA3FDE357}" presName="spacer" presStyleCnt="0"/>
      <dgm:spPr/>
    </dgm:pt>
    <dgm:pt modelId="{72E47DAC-F0E9-4496-A350-A723B89774AF}" type="pres">
      <dgm:prSet presAssocID="{5E19C184-FBC1-4829-84E0-87BAB6BB0852}" presName="parentText" presStyleLbl="node1" presStyleIdx="2" presStyleCnt="3">
        <dgm:presLayoutVars>
          <dgm:chMax val="0"/>
          <dgm:bulletEnabled val="1"/>
        </dgm:presLayoutVars>
      </dgm:prSet>
      <dgm:spPr>
        <a:prstGeom prst="round2DiagRect">
          <a:avLst/>
        </a:prstGeom>
      </dgm:spPr>
    </dgm:pt>
  </dgm:ptLst>
  <dgm:cxnLst>
    <dgm:cxn modelId="{A0DEBE04-5DCB-4599-8E77-59B3999E4C0E}" srcId="{EFDD233A-50F0-47D3-AA67-6AD704B3A6B7}" destId="{5E19C184-FBC1-4829-84E0-87BAB6BB0852}" srcOrd="2" destOrd="0" parTransId="{391928D5-0214-4D05-9A19-5F017664B4A6}" sibTransId="{17DD1EA1-EACA-469F-9183-A94E023A7211}"/>
    <dgm:cxn modelId="{92BC4562-A7D4-4327-97D3-3EC4CAF31964}" type="presOf" srcId="{85918300-1930-4C6D-B5D1-A8C2E4B4CA1E}" destId="{EEFB585C-D7F9-416F-AC53-C0BEBB4005B2}" srcOrd="0" destOrd="0" presId="urn:microsoft.com/office/officeart/2005/8/layout/vList2"/>
    <dgm:cxn modelId="{C0C67242-C815-4BEC-956B-32056F9EFA5F}" type="presOf" srcId="{5E19C184-FBC1-4829-84E0-87BAB6BB0852}" destId="{72E47DAC-F0E9-4496-A350-A723B89774AF}" srcOrd="0" destOrd="0" presId="urn:microsoft.com/office/officeart/2005/8/layout/vList2"/>
    <dgm:cxn modelId="{71509467-D615-4940-BCB4-46E1E2868C63}" type="presOf" srcId="{F8B7BF59-7FF1-4B22-B256-01E5F9FC2DB1}" destId="{DAA9D983-E9DB-4ECD-8656-35F88698243D}" srcOrd="0" destOrd="0" presId="urn:microsoft.com/office/officeart/2005/8/layout/vList2"/>
    <dgm:cxn modelId="{2D1A9878-2FA1-4BA0-BA5C-D77A2C69C013}" type="presOf" srcId="{EFDD233A-50F0-47D3-AA67-6AD704B3A6B7}" destId="{D3077326-4179-4730-9A0A-E1EA20F9D2C5}" srcOrd="0" destOrd="0" presId="urn:microsoft.com/office/officeart/2005/8/layout/vList2"/>
    <dgm:cxn modelId="{CDB8E19B-68EF-487F-9C17-04D7ADD62274}" srcId="{EFDD233A-50F0-47D3-AA67-6AD704B3A6B7}" destId="{85918300-1930-4C6D-B5D1-A8C2E4B4CA1E}" srcOrd="1" destOrd="0" parTransId="{35A28DD5-5464-4799-9965-7EDC010400A3}" sibTransId="{F29E49D2-A8F7-421C-B518-D68BA3FDE357}"/>
    <dgm:cxn modelId="{13FD11BB-B1CD-4BF4-B10F-CEFF4F4D20AC}" srcId="{EFDD233A-50F0-47D3-AA67-6AD704B3A6B7}" destId="{F8B7BF59-7FF1-4B22-B256-01E5F9FC2DB1}" srcOrd="0" destOrd="0" parTransId="{FC677900-EDF7-4106-95BD-D8C21BCA46E0}" sibTransId="{2E1903EE-A38F-4F81-9381-3514200287F1}"/>
    <dgm:cxn modelId="{35440211-1AB0-452E-B0EB-148415522B5B}" type="presParOf" srcId="{D3077326-4179-4730-9A0A-E1EA20F9D2C5}" destId="{DAA9D983-E9DB-4ECD-8656-35F88698243D}" srcOrd="0" destOrd="0" presId="urn:microsoft.com/office/officeart/2005/8/layout/vList2"/>
    <dgm:cxn modelId="{EF33453E-268F-4A3D-8D34-A295A4C02E79}" type="presParOf" srcId="{D3077326-4179-4730-9A0A-E1EA20F9D2C5}" destId="{3D3BEAFC-7EDF-45BC-80F5-66D6F35323DA}" srcOrd="1" destOrd="0" presId="urn:microsoft.com/office/officeart/2005/8/layout/vList2"/>
    <dgm:cxn modelId="{FD4AF73F-AC1C-4EA9-A702-D3251EB8A0E8}" type="presParOf" srcId="{D3077326-4179-4730-9A0A-E1EA20F9D2C5}" destId="{EEFB585C-D7F9-416F-AC53-C0BEBB4005B2}" srcOrd="2" destOrd="0" presId="urn:microsoft.com/office/officeart/2005/8/layout/vList2"/>
    <dgm:cxn modelId="{AB267F32-A6E6-4E52-B33D-60C62C0AC200}" type="presParOf" srcId="{D3077326-4179-4730-9A0A-E1EA20F9D2C5}" destId="{6E84B77D-296F-421C-BBA3-EE398391BF4F}" srcOrd="3" destOrd="0" presId="urn:microsoft.com/office/officeart/2005/8/layout/vList2"/>
    <dgm:cxn modelId="{3A5370DC-36AA-4F27-8D4A-8B11D075C2E6}" type="presParOf" srcId="{D3077326-4179-4730-9A0A-E1EA20F9D2C5}" destId="{72E47DAC-F0E9-4496-A350-A723B89774A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2C63EDCD-5C4E-4865-B530-DC3F5A71380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A90A8B69-4B34-401F-A2CE-1E742DC543E3}">
      <dgm:prSet/>
      <dgm:spPr>
        <a:solidFill>
          <a:srgbClr val="1A564F"/>
        </a:solidFill>
        <a:ln w="57150">
          <a:solidFill>
            <a:srgbClr val="EDE8E4"/>
          </a:solidFill>
        </a:ln>
      </dgm:spPr>
      <dgm:t>
        <a:bodyPr/>
        <a:lstStyle/>
        <a:p>
          <a:r>
            <a:rPr lang="sv-SE" b="1" i="0" dirty="0"/>
            <a:t>Vilka aspekter av den nationella strategin tycker ni är mest relevanta för ert arbete?</a:t>
          </a:r>
          <a:endParaRPr lang="sv-SE" dirty="0"/>
        </a:p>
      </dgm:t>
    </dgm:pt>
    <dgm:pt modelId="{60EDFDCF-7869-4485-AA3E-2C384D97C22F}" type="parTrans" cxnId="{CFC8A959-5F4C-4A0E-8E8F-30171235283E}">
      <dgm:prSet/>
      <dgm:spPr/>
      <dgm:t>
        <a:bodyPr/>
        <a:lstStyle/>
        <a:p>
          <a:endParaRPr lang="sv-SE"/>
        </a:p>
      </dgm:t>
    </dgm:pt>
    <dgm:pt modelId="{B40FF3E9-C074-44D4-A98C-94CD182D42CB}" type="sibTrans" cxnId="{CFC8A959-5F4C-4A0E-8E8F-30171235283E}">
      <dgm:prSet/>
      <dgm:spPr/>
      <dgm:t>
        <a:bodyPr/>
        <a:lstStyle/>
        <a:p>
          <a:endParaRPr lang="sv-SE"/>
        </a:p>
      </dgm:t>
    </dgm:pt>
    <dgm:pt modelId="{A6AC5AE1-22B2-4050-A672-260803043A5F}">
      <dgm:prSet/>
      <dgm:spPr>
        <a:solidFill>
          <a:srgbClr val="1A564F"/>
        </a:solidFill>
        <a:ln w="57150">
          <a:solidFill>
            <a:srgbClr val="EDE8E4"/>
          </a:solidFill>
        </a:ln>
      </dgm:spPr>
      <dgm:t>
        <a:bodyPr/>
        <a:lstStyle/>
        <a:p>
          <a:r>
            <a:rPr lang="sv-SE" b="1" i="0" dirty="0"/>
            <a:t>Hur kan vi förbättra samordningen mellan olika aktörer för att effektivt implementera strategin?</a:t>
          </a:r>
          <a:endParaRPr lang="sv-SE" dirty="0"/>
        </a:p>
      </dgm:t>
    </dgm:pt>
    <dgm:pt modelId="{23DB3365-19D9-41AE-BB55-1B0E5E7D76D6}" type="parTrans" cxnId="{F5D3C1E4-C6A2-413A-8084-FF6DDA7AF6FE}">
      <dgm:prSet/>
      <dgm:spPr/>
      <dgm:t>
        <a:bodyPr/>
        <a:lstStyle/>
        <a:p>
          <a:endParaRPr lang="sv-SE"/>
        </a:p>
      </dgm:t>
    </dgm:pt>
    <dgm:pt modelId="{5C44CAF3-668A-44D2-B643-1CB950C44CDF}" type="sibTrans" cxnId="{F5D3C1E4-C6A2-413A-8084-FF6DDA7AF6FE}">
      <dgm:prSet/>
      <dgm:spPr/>
      <dgm:t>
        <a:bodyPr/>
        <a:lstStyle/>
        <a:p>
          <a:endParaRPr lang="sv-SE"/>
        </a:p>
      </dgm:t>
    </dgm:pt>
    <dgm:pt modelId="{AA1396CD-2452-48EB-AA38-97EF71B1A5CF}">
      <dgm:prSet/>
      <dgm:spPr>
        <a:solidFill>
          <a:srgbClr val="1A564F"/>
        </a:solidFill>
        <a:ln w="57150">
          <a:solidFill>
            <a:srgbClr val="EDE8E4"/>
          </a:solidFill>
        </a:ln>
      </dgm:spPr>
      <dgm:t>
        <a:bodyPr/>
        <a:lstStyle/>
        <a:p>
          <a:r>
            <a:rPr lang="sv-SE" b="1" i="0" dirty="0"/>
            <a:t>Vilka insatser inom strategin ser ni som mest lovande för att främja psykisk hälsa?</a:t>
          </a:r>
          <a:endParaRPr lang="sv-SE" dirty="0"/>
        </a:p>
      </dgm:t>
    </dgm:pt>
    <dgm:pt modelId="{B62ADBE2-C34F-4F98-8945-15950C2ECDF3}" type="parTrans" cxnId="{6A05705B-3BF0-4B67-808B-559FD087D3EA}">
      <dgm:prSet/>
      <dgm:spPr/>
      <dgm:t>
        <a:bodyPr/>
        <a:lstStyle/>
        <a:p>
          <a:endParaRPr lang="sv-SE"/>
        </a:p>
      </dgm:t>
    </dgm:pt>
    <dgm:pt modelId="{309AA107-F4AD-4A10-B3E5-0DDA305DFD23}" type="sibTrans" cxnId="{6A05705B-3BF0-4B67-808B-559FD087D3EA}">
      <dgm:prSet/>
      <dgm:spPr/>
      <dgm:t>
        <a:bodyPr/>
        <a:lstStyle/>
        <a:p>
          <a:endParaRPr lang="sv-SE"/>
        </a:p>
      </dgm:t>
    </dgm:pt>
    <dgm:pt modelId="{75F62CED-D6D2-44B0-829D-90882C699EE8}">
      <dgm:prSet/>
      <dgm:spPr>
        <a:solidFill>
          <a:srgbClr val="1A564F"/>
        </a:solidFill>
        <a:ln w="57150">
          <a:solidFill>
            <a:srgbClr val="EDE8E4"/>
          </a:solidFill>
        </a:ln>
      </dgm:spPr>
      <dgm:t>
        <a:bodyPr/>
        <a:lstStyle/>
        <a:p>
          <a:r>
            <a:rPr lang="sv-SE" b="1" i="0" dirty="0"/>
            <a:t>Hur kan vi säkerställa att strategins mål och delmål är tydliga och genomförbara i praktiken?</a:t>
          </a:r>
          <a:endParaRPr lang="sv-SE" dirty="0"/>
        </a:p>
      </dgm:t>
    </dgm:pt>
    <dgm:pt modelId="{7561A2FC-9442-4523-8B7C-F904BFCA0D53}" type="parTrans" cxnId="{1D676B32-7781-405D-85C3-8FD453F06BA6}">
      <dgm:prSet/>
      <dgm:spPr/>
      <dgm:t>
        <a:bodyPr/>
        <a:lstStyle/>
        <a:p>
          <a:endParaRPr lang="sv-SE"/>
        </a:p>
      </dgm:t>
    </dgm:pt>
    <dgm:pt modelId="{C840A82C-0298-402C-BCE8-0EED1877C95E}" type="sibTrans" cxnId="{1D676B32-7781-405D-85C3-8FD453F06BA6}">
      <dgm:prSet/>
      <dgm:spPr/>
      <dgm:t>
        <a:bodyPr/>
        <a:lstStyle/>
        <a:p>
          <a:endParaRPr lang="sv-SE"/>
        </a:p>
      </dgm:t>
    </dgm:pt>
    <dgm:pt modelId="{587D0137-ADEC-490B-8CD3-E88368941392}" type="pres">
      <dgm:prSet presAssocID="{2C63EDCD-5C4E-4865-B530-DC3F5A71380D}" presName="diagram" presStyleCnt="0">
        <dgm:presLayoutVars>
          <dgm:dir/>
          <dgm:resizeHandles val="exact"/>
        </dgm:presLayoutVars>
      </dgm:prSet>
      <dgm:spPr/>
    </dgm:pt>
    <dgm:pt modelId="{18573EED-553B-4BFF-A5E0-A81568AE611D}" type="pres">
      <dgm:prSet presAssocID="{A90A8B69-4B34-401F-A2CE-1E742DC543E3}" presName="node" presStyleLbl="node1" presStyleIdx="0" presStyleCnt="4">
        <dgm:presLayoutVars>
          <dgm:bulletEnabled val="1"/>
        </dgm:presLayoutVars>
      </dgm:prSet>
      <dgm:spPr>
        <a:prstGeom prst="round2DiagRect">
          <a:avLst/>
        </a:prstGeom>
      </dgm:spPr>
    </dgm:pt>
    <dgm:pt modelId="{6616F13D-CD6F-4861-BBDE-B2A8E57E5371}" type="pres">
      <dgm:prSet presAssocID="{B40FF3E9-C074-44D4-A98C-94CD182D42CB}" presName="sibTrans" presStyleCnt="0"/>
      <dgm:spPr/>
    </dgm:pt>
    <dgm:pt modelId="{13A0B4BF-4ABB-42EC-A455-9DE0F2B5BF80}" type="pres">
      <dgm:prSet presAssocID="{A6AC5AE1-22B2-4050-A672-260803043A5F}" presName="node" presStyleLbl="node1" presStyleIdx="1" presStyleCnt="4">
        <dgm:presLayoutVars>
          <dgm:bulletEnabled val="1"/>
        </dgm:presLayoutVars>
      </dgm:prSet>
      <dgm:spPr>
        <a:prstGeom prst="round2DiagRect">
          <a:avLst/>
        </a:prstGeom>
      </dgm:spPr>
    </dgm:pt>
    <dgm:pt modelId="{300AEE5F-6284-4056-ACB6-6D2C22BCCDFD}" type="pres">
      <dgm:prSet presAssocID="{5C44CAF3-668A-44D2-B643-1CB950C44CDF}" presName="sibTrans" presStyleCnt="0"/>
      <dgm:spPr/>
    </dgm:pt>
    <dgm:pt modelId="{EA5DA401-BF62-4BAA-9582-20F1720E8F01}" type="pres">
      <dgm:prSet presAssocID="{AA1396CD-2452-48EB-AA38-97EF71B1A5CF}" presName="node" presStyleLbl="node1" presStyleIdx="2" presStyleCnt="4">
        <dgm:presLayoutVars>
          <dgm:bulletEnabled val="1"/>
        </dgm:presLayoutVars>
      </dgm:prSet>
      <dgm:spPr>
        <a:prstGeom prst="round2DiagRect">
          <a:avLst/>
        </a:prstGeom>
      </dgm:spPr>
    </dgm:pt>
    <dgm:pt modelId="{B44DBB1C-F77B-4001-BC02-D69E4FE84C04}" type="pres">
      <dgm:prSet presAssocID="{309AA107-F4AD-4A10-B3E5-0DDA305DFD23}" presName="sibTrans" presStyleCnt="0"/>
      <dgm:spPr/>
    </dgm:pt>
    <dgm:pt modelId="{BCD6CCC4-D181-4805-BD80-5275DC82F9F3}" type="pres">
      <dgm:prSet presAssocID="{75F62CED-D6D2-44B0-829D-90882C699EE8}" presName="node" presStyleLbl="node1" presStyleIdx="3" presStyleCnt="4">
        <dgm:presLayoutVars>
          <dgm:bulletEnabled val="1"/>
        </dgm:presLayoutVars>
      </dgm:prSet>
      <dgm:spPr>
        <a:prstGeom prst="round2DiagRect">
          <a:avLst/>
        </a:prstGeom>
      </dgm:spPr>
    </dgm:pt>
  </dgm:ptLst>
  <dgm:cxnLst>
    <dgm:cxn modelId="{1D676B32-7781-405D-85C3-8FD453F06BA6}" srcId="{2C63EDCD-5C4E-4865-B530-DC3F5A71380D}" destId="{75F62CED-D6D2-44B0-829D-90882C699EE8}" srcOrd="3" destOrd="0" parTransId="{7561A2FC-9442-4523-8B7C-F904BFCA0D53}" sibTransId="{C840A82C-0298-402C-BCE8-0EED1877C95E}"/>
    <dgm:cxn modelId="{6A05705B-3BF0-4B67-808B-559FD087D3EA}" srcId="{2C63EDCD-5C4E-4865-B530-DC3F5A71380D}" destId="{AA1396CD-2452-48EB-AA38-97EF71B1A5CF}" srcOrd="2" destOrd="0" parTransId="{B62ADBE2-C34F-4F98-8945-15950C2ECDF3}" sibTransId="{309AA107-F4AD-4A10-B3E5-0DDA305DFD23}"/>
    <dgm:cxn modelId="{855AD360-AC86-41D7-822E-DA3C27A58FD9}" type="presOf" srcId="{A90A8B69-4B34-401F-A2CE-1E742DC543E3}" destId="{18573EED-553B-4BFF-A5E0-A81568AE611D}" srcOrd="0" destOrd="0" presId="urn:microsoft.com/office/officeart/2005/8/layout/default"/>
    <dgm:cxn modelId="{50EA2B41-F98F-48C2-86C5-D3DEDC84DD62}" type="presOf" srcId="{AA1396CD-2452-48EB-AA38-97EF71B1A5CF}" destId="{EA5DA401-BF62-4BAA-9582-20F1720E8F01}" srcOrd="0" destOrd="0" presId="urn:microsoft.com/office/officeart/2005/8/layout/default"/>
    <dgm:cxn modelId="{7B87BA6A-9F5B-4D0D-8820-452FFC298DE6}" type="presOf" srcId="{A6AC5AE1-22B2-4050-A672-260803043A5F}" destId="{13A0B4BF-4ABB-42EC-A455-9DE0F2B5BF80}" srcOrd="0" destOrd="0" presId="urn:microsoft.com/office/officeart/2005/8/layout/default"/>
    <dgm:cxn modelId="{CFC8A959-5F4C-4A0E-8E8F-30171235283E}" srcId="{2C63EDCD-5C4E-4865-B530-DC3F5A71380D}" destId="{A90A8B69-4B34-401F-A2CE-1E742DC543E3}" srcOrd="0" destOrd="0" parTransId="{60EDFDCF-7869-4485-AA3E-2C384D97C22F}" sibTransId="{B40FF3E9-C074-44D4-A98C-94CD182D42CB}"/>
    <dgm:cxn modelId="{4E7D08D4-EB47-46A9-9170-3B85AB5B326E}" type="presOf" srcId="{75F62CED-D6D2-44B0-829D-90882C699EE8}" destId="{BCD6CCC4-D181-4805-BD80-5275DC82F9F3}" srcOrd="0" destOrd="0" presId="urn:microsoft.com/office/officeart/2005/8/layout/default"/>
    <dgm:cxn modelId="{F5D3C1E4-C6A2-413A-8084-FF6DDA7AF6FE}" srcId="{2C63EDCD-5C4E-4865-B530-DC3F5A71380D}" destId="{A6AC5AE1-22B2-4050-A672-260803043A5F}" srcOrd="1" destOrd="0" parTransId="{23DB3365-19D9-41AE-BB55-1B0E5E7D76D6}" sibTransId="{5C44CAF3-668A-44D2-B643-1CB950C44CDF}"/>
    <dgm:cxn modelId="{EB8549EC-FA52-4F2C-AEF7-95E1D99A6400}" type="presOf" srcId="{2C63EDCD-5C4E-4865-B530-DC3F5A71380D}" destId="{587D0137-ADEC-490B-8CD3-E88368941392}" srcOrd="0" destOrd="0" presId="urn:microsoft.com/office/officeart/2005/8/layout/default"/>
    <dgm:cxn modelId="{EB1F4CF2-696C-4476-A14B-B2C6EAAD9B45}" type="presParOf" srcId="{587D0137-ADEC-490B-8CD3-E88368941392}" destId="{18573EED-553B-4BFF-A5E0-A81568AE611D}" srcOrd="0" destOrd="0" presId="urn:microsoft.com/office/officeart/2005/8/layout/default"/>
    <dgm:cxn modelId="{F052B934-F6C0-4D88-8B58-A2F83C0AFAA8}" type="presParOf" srcId="{587D0137-ADEC-490B-8CD3-E88368941392}" destId="{6616F13D-CD6F-4861-BBDE-B2A8E57E5371}" srcOrd="1" destOrd="0" presId="urn:microsoft.com/office/officeart/2005/8/layout/default"/>
    <dgm:cxn modelId="{23DD718D-928F-488D-B69F-392A02A714A0}" type="presParOf" srcId="{587D0137-ADEC-490B-8CD3-E88368941392}" destId="{13A0B4BF-4ABB-42EC-A455-9DE0F2B5BF80}" srcOrd="2" destOrd="0" presId="urn:microsoft.com/office/officeart/2005/8/layout/default"/>
    <dgm:cxn modelId="{F3237795-904C-4120-8755-D8F94E7A9384}" type="presParOf" srcId="{587D0137-ADEC-490B-8CD3-E88368941392}" destId="{300AEE5F-6284-4056-ACB6-6D2C22BCCDFD}" srcOrd="3" destOrd="0" presId="urn:microsoft.com/office/officeart/2005/8/layout/default"/>
    <dgm:cxn modelId="{AFDBA54E-6A8E-4C22-971F-69A3AE4965EA}" type="presParOf" srcId="{587D0137-ADEC-490B-8CD3-E88368941392}" destId="{EA5DA401-BF62-4BAA-9582-20F1720E8F01}" srcOrd="4" destOrd="0" presId="urn:microsoft.com/office/officeart/2005/8/layout/default"/>
    <dgm:cxn modelId="{A584296C-404B-4D7D-B8EA-24C814095DCB}" type="presParOf" srcId="{587D0137-ADEC-490B-8CD3-E88368941392}" destId="{B44DBB1C-F77B-4001-BC02-D69E4FE84C04}" srcOrd="5" destOrd="0" presId="urn:microsoft.com/office/officeart/2005/8/layout/default"/>
    <dgm:cxn modelId="{EF26CDAD-EF0B-44E9-A219-B40A735797C2}" type="presParOf" srcId="{587D0137-ADEC-490B-8CD3-E88368941392}" destId="{BCD6CCC4-D181-4805-BD80-5275DC82F9F3}"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dgm:spPr/>
      <dgm:t>
        <a:bodyPr/>
        <a:lstStyle/>
        <a:p>
          <a:r>
            <a:rPr lang="sv-SE" b="1" noProof="0" dirty="0"/>
            <a:t>Utveckla arbetet inom berörda samhällssektorer med att främja psykiskt välbefinnande</a:t>
          </a:r>
          <a:endParaRPr lang="sv-SE" noProof="0" dirty="0"/>
        </a:p>
      </dgm:t>
    </dgm:pt>
    <dgm:pt modelId="{FC677900-EDF7-4106-95BD-D8C21BCA46E0}" type="parTrans" cxnId="{13FD11BB-B1CD-4BF4-B10F-CEFF4F4D20AC}">
      <dgm:prSet/>
      <dgm:spPr/>
      <dgm:t>
        <a:bodyPr/>
        <a:lstStyle/>
        <a:p>
          <a:endParaRPr lang="sv-SE" noProof="0" dirty="0"/>
        </a:p>
      </dgm:t>
    </dgm:pt>
    <dgm:pt modelId="{2E1903EE-A38F-4F81-9381-3514200287F1}" type="sibTrans" cxnId="{13FD11BB-B1CD-4BF4-B10F-CEFF4F4D20AC}">
      <dgm:prSet/>
      <dgm:spPr/>
      <dgm:t>
        <a:bodyPr/>
        <a:lstStyle/>
        <a:p>
          <a:endParaRPr lang="sv-SE" noProof="0" dirty="0"/>
        </a:p>
      </dgm:t>
    </dgm:pt>
    <dgm:pt modelId="{0C422BA9-0EE4-4F87-9AA8-157E5E45AE3E}">
      <dgm:prSet/>
      <dgm:spPr/>
      <dgm:t>
        <a:bodyPr/>
        <a:lstStyle/>
        <a:p>
          <a:r>
            <a:rPr lang="sv-SE" b="1" noProof="0" dirty="0"/>
            <a:t>Höja allmänhetens kunskaper om psykisk hälsa</a:t>
          </a:r>
          <a:endParaRPr lang="sv-SE" noProof="0" dirty="0"/>
        </a:p>
      </dgm:t>
    </dgm:pt>
    <dgm:pt modelId="{91D65119-2196-4AC5-8B68-148E45383787}" type="parTrans" cxnId="{98C1DF66-E4DC-4D9D-A359-6AC2757638AE}">
      <dgm:prSet/>
      <dgm:spPr/>
      <dgm:t>
        <a:bodyPr/>
        <a:lstStyle/>
        <a:p>
          <a:endParaRPr lang="sv-SE" noProof="0" dirty="0"/>
        </a:p>
      </dgm:t>
    </dgm:pt>
    <dgm:pt modelId="{D9730046-AA37-4973-A80A-281B4C8EB2C6}" type="sibTrans" cxnId="{98C1DF66-E4DC-4D9D-A359-6AC2757638AE}">
      <dgm:prSet/>
      <dgm:spPr/>
      <dgm:t>
        <a:bodyPr/>
        <a:lstStyle/>
        <a:p>
          <a:endParaRPr lang="sv-SE" noProof="0" dirty="0"/>
        </a:p>
      </dgm:t>
    </dgm:pt>
    <dgm:pt modelId="{35264D6E-12D4-46B0-9490-BB765F2CF28A}">
      <dgm:prSet/>
      <dgm:spPr/>
      <dgm:t>
        <a:bodyPr/>
        <a:lstStyle/>
        <a:p>
          <a:r>
            <a:rPr lang="sv-SE" b="1" noProof="0" dirty="0"/>
            <a:t>Genomföra insatser för att skapa motståndskraft och upprätthålla en god psykisk hälsa i ett föränderligt samhälle</a:t>
          </a:r>
          <a:endParaRPr lang="sv-SE" noProof="0" dirty="0"/>
        </a:p>
      </dgm:t>
    </dgm:pt>
    <dgm:pt modelId="{4851AD0C-2D39-401F-A643-AC3E53514C98}" type="parTrans" cxnId="{CD361E60-3D89-4161-9668-749E96ECB3DC}">
      <dgm:prSet/>
      <dgm:spPr/>
      <dgm:t>
        <a:bodyPr/>
        <a:lstStyle/>
        <a:p>
          <a:endParaRPr lang="sv-SE" noProof="0" dirty="0"/>
        </a:p>
      </dgm:t>
    </dgm:pt>
    <dgm:pt modelId="{98B4D0ED-2F68-4F3D-9E49-5D9572BC28F0}" type="sibTrans" cxnId="{CD361E60-3D89-4161-9668-749E96ECB3DC}">
      <dgm:prSet/>
      <dgm:spPr/>
      <dgm:t>
        <a:bodyPr/>
        <a:lstStyle/>
        <a:p>
          <a:endParaRPr lang="sv-SE" noProof="0" dirty="0"/>
        </a:p>
      </dgm:t>
    </dgm:pt>
    <dgm:pt modelId="{59C263FF-0700-4E82-A7E8-6480FE4E0A85}" type="pres">
      <dgm:prSet presAssocID="{EFDD233A-50F0-47D3-AA67-6AD704B3A6B7}" presName="diagram" presStyleCnt="0">
        <dgm:presLayoutVars>
          <dgm:dir/>
          <dgm:resizeHandles val="exact"/>
        </dgm:presLayoutVars>
      </dgm:prSet>
      <dgm:spPr/>
    </dgm:pt>
    <dgm:pt modelId="{2FC4758A-C8BF-436A-9CA9-BB5C7D6B184A}" type="pres">
      <dgm:prSet presAssocID="{F8B7BF59-7FF1-4B22-B256-01E5F9FC2DB1}" presName="node" presStyleLbl="node1" presStyleIdx="0" presStyleCnt="3">
        <dgm:presLayoutVars>
          <dgm:bulletEnabled val="1"/>
        </dgm:presLayoutVars>
      </dgm:prSet>
      <dgm:spPr>
        <a:prstGeom prst="round2DiagRect">
          <a:avLst/>
        </a:prstGeom>
      </dgm:spPr>
    </dgm:pt>
    <dgm:pt modelId="{8E238F98-F894-4A5A-8F2C-DC706C8A6883}" type="pres">
      <dgm:prSet presAssocID="{2E1903EE-A38F-4F81-9381-3514200287F1}" presName="sibTrans" presStyleCnt="0"/>
      <dgm:spPr/>
    </dgm:pt>
    <dgm:pt modelId="{6CBD0CD0-C19D-4FB9-9AA1-8E48B4B0F3F4}" type="pres">
      <dgm:prSet presAssocID="{0C422BA9-0EE4-4F87-9AA8-157E5E45AE3E}" presName="node" presStyleLbl="node1" presStyleIdx="1" presStyleCnt="3">
        <dgm:presLayoutVars>
          <dgm:bulletEnabled val="1"/>
        </dgm:presLayoutVars>
      </dgm:prSet>
      <dgm:spPr>
        <a:prstGeom prst="round2DiagRect">
          <a:avLst/>
        </a:prstGeom>
      </dgm:spPr>
    </dgm:pt>
    <dgm:pt modelId="{1C536052-936B-42B5-9E32-B7F9623149E2}" type="pres">
      <dgm:prSet presAssocID="{D9730046-AA37-4973-A80A-281B4C8EB2C6}" presName="sibTrans" presStyleCnt="0"/>
      <dgm:spPr/>
    </dgm:pt>
    <dgm:pt modelId="{C8598514-2B94-4189-844B-62E6194ACE99}" type="pres">
      <dgm:prSet presAssocID="{35264D6E-12D4-46B0-9490-BB765F2CF28A}" presName="node" presStyleLbl="node1" presStyleIdx="2" presStyleCnt="3">
        <dgm:presLayoutVars>
          <dgm:bulletEnabled val="1"/>
        </dgm:presLayoutVars>
      </dgm:prSet>
      <dgm:spPr>
        <a:prstGeom prst="round2DiagRect">
          <a:avLst/>
        </a:prstGeom>
      </dgm:spPr>
    </dgm:pt>
  </dgm:ptLst>
  <dgm:cxnLst>
    <dgm:cxn modelId="{CD361E60-3D89-4161-9668-749E96ECB3DC}" srcId="{EFDD233A-50F0-47D3-AA67-6AD704B3A6B7}" destId="{35264D6E-12D4-46B0-9490-BB765F2CF28A}" srcOrd="2" destOrd="0" parTransId="{4851AD0C-2D39-401F-A643-AC3E53514C98}" sibTransId="{98B4D0ED-2F68-4F3D-9E49-5D9572BC28F0}"/>
    <dgm:cxn modelId="{98C1DF66-E4DC-4D9D-A359-6AC2757638AE}" srcId="{EFDD233A-50F0-47D3-AA67-6AD704B3A6B7}" destId="{0C422BA9-0EE4-4F87-9AA8-157E5E45AE3E}" srcOrd="1" destOrd="0" parTransId="{91D65119-2196-4AC5-8B68-148E45383787}" sibTransId="{D9730046-AA37-4973-A80A-281B4C8EB2C6}"/>
    <dgm:cxn modelId="{BF8758AA-6F82-46D6-BAB8-57641278ED0B}" type="presOf" srcId="{0C422BA9-0EE4-4F87-9AA8-157E5E45AE3E}" destId="{6CBD0CD0-C19D-4FB9-9AA1-8E48B4B0F3F4}" srcOrd="0" destOrd="0" presId="urn:microsoft.com/office/officeart/2005/8/layout/default"/>
    <dgm:cxn modelId="{DF344EB8-38EA-460F-A5ED-9B6AD542C724}" type="presOf" srcId="{35264D6E-12D4-46B0-9490-BB765F2CF28A}" destId="{C8598514-2B94-4189-844B-62E6194ACE99}"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1E59A8D3-A566-4D83-8028-9E931DC4FF80}" type="presOf" srcId="{EFDD233A-50F0-47D3-AA67-6AD704B3A6B7}" destId="{59C263FF-0700-4E82-A7E8-6480FE4E0A85}" srcOrd="0" destOrd="0" presId="urn:microsoft.com/office/officeart/2005/8/layout/default"/>
    <dgm:cxn modelId="{61C2E9DC-C366-49BE-9AB7-27F1DD2B2097}" type="presOf" srcId="{F8B7BF59-7FF1-4B22-B256-01E5F9FC2DB1}" destId="{2FC4758A-C8BF-436A-9CA9-BB5C7D6B184A}" srcOrd="0" destOrd="0" presId="urn:microsoft.com/office/officeart/2005/8/layout/default"/>
    <dgm:cxn modelId="{7CEE7E9E-1247-495B-BF6D-A5EB2FA3478E}" type="presParOf" srcId="{59C263FF-0700-4E82-A7E8-6480FE4E0A85}" destId="{2FC4758A-C8BF-436A-9CA9-BB5C7D6B184A}" srcOrd="0" destOrd="0" presId="urn:microsoft.com/office/officeart/2005/8/layout/default"/>
    <dgm:cxn modelId="{53131060-7CFF-4831-AAD2-916885F193F3}" type="presParOf" srcId="{59C263FF-0700-4E82-A7E8-6480FE4E0A85}" destId="{8E238F98-F894-4A5A-8F2C-DC706C8A6883}" srcOrd="1" destOrd="0" presId="urn:microsoft.com/office/officeart/2005/8/layout/default"/>
    <dgm:cxn modelId="{55024E4E-5C86-4A31-A5D1-E1A225729A1A}" type="presParOf" srcId="{59C263FF-0700-4E82-A7E8-6480FE4E0A85}" destId="{6CBD0CD0-C19D-4FB9-9AA1-8E48B4B0F3F4}" srcOrd="2" destOrd="0" presId="urn:microsoft.com/office/officeart/2005/8/layout/default"/>
    <dgm:cxn modelId="{95A325E3-B50E-4D45-9C0C-E8BBEBE0BAFC}" type="presParOf" srcId="{59C263FF-0700-4E82-A7E8-6480FE4E0A85}" destId="{1C536052-936B-42B5-9E32-B7F9623149E2}" srcOrd="3" destOrd="0" presId="urn:microsoft.com/office/officeart/2005/8/layout/default"/>
    <dgm:cxn modelId="{F46ED85E-EE6D-48B8-87AF-7FEDDEF8F316}" type="presParOf" srcId="{59C263FF-0700-4E82-A7E8-6480FE4E0A85}" destId="{C8598514-2B94-4189-844B-62E6194ACE99}"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FDD233A-50F0-47D3-AA67-6AD704B3A6B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dgm:spPr/>
      <dgm:t>
        <a:bodyPr/>
        <a:lstStyle/>
        <a:p>
          <a:r>
            <a:rPr lang="sv-SE" b="1" i="0" dirty="0"/>
            <a:t>Motverka stigmatisering och diskriminering av personer med psykisk ohälsa</a:t>
          </a:r>
          <a:endParaRPr lang="sv-SE" noProof="0" dirty="0"/>
        </a:p>
      </dgm:t>
    </dgm:pt>
    <dgm:pt modelId="{FC677900-EDF7-4106-95BD-D8C21BCA46E0}" type="parTrans" cxnId="{13FD11BB-B1CD-4BF4-B10F-CEFF4F4D20AC}">
      <dgm:prSet/>
      <dgm:spPr/>
      <dgm:t>
        <a:bodyPr/>
        <a:lstStyle/>
        <a:p>
          <a:endParaRPr lang="sv-SE" noProof="0" dirty="0"/>
        </a:p>
      </dgm:t>
    </dgm:pt>
    <dgm:pt modelId="{2E1903EE-A38F-4F81-9381-3514200287F1}" type="sibTrans" cxnId="{13FD11BB-B1CD-4BF4-B10F-CEFF4F4D20AC}">
      <dgm:prSet/>
      <dgm:spPr/>
      <dgm:t>
        <a:bodyPr/>
        <a:lstStyle/>
        <a:p>
          <a:endParaRPr lang="sv-SE" noProof="0" dirty="0"/>
        </a:p>
      </dgm:t>
    </dgm:pt>
    <dgm:pt modelId="{285E8FBD-019A-42E2-BC5A-326C5EA3588C}">
      <dgm:prSet/>
      <dgm:spPr/>
      <dgm:t>
        <a:bodyPr/>
        <a:lstStyle/>
        <a:p>
          <a:r>
            <a:rPr lang="sv-SE" b="1" i="0" dirty="0"/>
            <a:t>Utveckla det professionella bemötandet i offentliga verksamheter som möter personer med psykisk ohälsa eller suicidalitet</a:t>
          </a:r>
        </a:p>
      </dgm:t>
    </dgm:pt>
    <dgm:pt modelId="{8CBA2949-580E-4AB3-A72B-052F9E024D88}" type="parTrans" cxnId="{C32B8E80-6D8E-41A3-B770-4954249265DE}">
      <dgm:prSet/>
      <dgm:spPr/>
      <dgm:t>
        <a:bodyPr/>
        <a:lstStyle/>
        <a:p>
          <a:endParaRPr lang="sv-SE"/>
        </a:p>
      </dgm:t>
    </dgm:pt>
    <dgm:pt modelId="{7D3AB403-6624-4B34-A30A-D863C83E7020}" type="sibTrans" cxnId="{C32B8E80-6D8E-41A3-B770-4954249265DE}">
      <dgm:prSet/>
      <dgm:spPr/>
      <dgm:t>
        <a:bodyPr/>
        <a:lstStyle/>
        <a:p>
          <a:endParaRPr lang="sv-SE"/>
        </a:p>
      </dgm:t>
    </dgm:pt>
    <dgm:pt modelId="{8678F1D8-4A47-4CB0-9130-63C2743D9FAB}">
      <dgm:prSet/>
      <dgm:spPr/>
      <dgm:t>
        <a:bodyPr/>
        <a:lstStyle/>
        <a:p>
          <a:r>
            <a:rPr lang="sv-SE" b="1" i="0" dirty="0"/>
            <a:t>Utveckla insatser för grupper med förhöjd risk för psykisk ohälsa</a:t>
          </a:r>
        </a:p>
      </dgm:t>
    </dgm:pt>
    <dgm:pt modelId="{21432EF5-E380-4005-82DB-4E2A2A37F6B9}" type="parTrans" cxnId="{D1195A77-7374-41A0-A98B-352B3EB363E1}">
      <dgm:prSet/>
      <dgm:spPr/>
      <dgm:t>
        <a:bodyPr/>
        <a:lstStyle/>
        <a:p>
          <a:endParaRPr lang="sv-SE"/>
        </a:p>
      </dgm:t>
    </dgm:pt>
    <dgm:pt modelId="{18906E0D-50FA-4FB1-8F0F-D375AA01F0E1}" type="sibTrans" cxnId="{D1195A77-7374-41A0-A98B-352B3EB363E1}">
      <dgm:prSet/>
      <dgm:spPr/>
      <dgm:t>
        <a:bodyPr/>
        <a:lstStyle/>
        <a:p>
          <a:endParaRPr lang="sv-SE"/>
        </a:p>
      </dgm:t>
    </dgm:pt>
    <dgm:pt modelId="{64047C4A-46CF-47A3-B0BA-B843C84D8D9C}">
      <dgm:prSet/>
      <dgm:spPr/>
      <dgm:t>
        <a:bodyPr/>
        <a:lstStyle/>
        <a:p>
          <a:r>
            <a:rPr lang="sv-SE" b="1" i="0" dirty="0"/>
            <a:t>Stärka förutsättningarna för psykisk hälsa bland samer.</a:t>
          </a:r>
        </a:p>
      </dgm:t>
    </dgm:pt>
    <dgm:pt modelId="{E4396144-5599-478A-B89E-9861688F3E71}" type="parTrans" cxnId="{98B78A1F-7807-4FD0-9777-68B64EA0FFF3}">
      <dgm:prSet/>
      <dgm:spPr/>
      <dgm:t>
        <a:bodyPr/>
        <a:lstStyle/>
        <a:p>
          <a:endParaRPr lang="sv-SE"/>
        </a:p>
      </dgm:t>
    </dgm:pt>
    <dgm:pt modelId="{1772F0AD-C968-4F35-AFCE-1C2A97DD2018}" type="sibTrans" cxnId="{98B78A1F-7807-4FD0-9777-68B64EA0FFF3}">
      <dgm:prSet/>
      <dgm:spPr/>
      <dgm:t>
        <a:bodyPr/>
        <a:lstStyle/>
        <a:p>
          <a:endParaRPr lang="sv-SE"/>
        </a:p>
      </dgm:t>
    </dgm:pt>
    <dgm:pt modelId="{CA4BBAEF-ADA7-4E10-9265-5435C474A79B}">
      <dgm:prSet/>
      <dgm:spPr/>
      <dgm:t>
        <a:bodyPr/>
        <a:lstStyle/>
        <a:p>
          <a:r>
            <a:rPr lang="sv-SE" b="1" i="0" dirty="0"/>
            <a:t>Utveckla sociala aktiviteter och socialt stöd</a:t>
          </a:r>
        </a:p>
      </dgm:t>
    </dgm:pt>
    <dgm:pt modelId="{32A3D72B-AF86-43E1-8749-DBBCB04C29AD}" type="parTrans" cxnId="{9862914B-5E90-4C80-873B-FED19C70E1DB}">
      <dgm:prSet/>
      <dgm:spPr/>
      <dgm:t>
        <a:bodyPr/>
        <a:lstStyle/>
        <a:p>
          <a:endParaRPr lang="sv-SE"/>
        </a:p>
      </dgm:t>
    </dgm:pt>
    <dgm:pt modelId="{015E2484-A3F9-48E4-89A5-9FF795FE4537}" type="sibTrans" cxnId="{9862914B-5E90-4C80-873B-FED19C70E1DB}">
      <dgm:prSet/>
      <dgm:spPr/>
      <dgm:t>
        <a:bodyPr/>
        <a:lstStyle/>
        <a:p>
          <a:endParaRPr lang="sv-SE"/>
        </a:p>
      </dgm:t>
    </dgm:pt>
    <dgm:pt modelId="{184F81C3-8253-44FE-80C8-BB375A071D5F}">
      <dgm:prSet/>
      <dgm:spPr/>
      <dgm:t>
        <a:bodyPr/>
        <a:lstStyle/>
        <a:p>
          <a:r>
            <a:rPr lang="sv-SE" b="1" i="0" dirty="0"/>
            <a:t>Utveckla goda och hållbara livsmiljöer och tillgången till friluftsliv</a:t>
          </a:r>
        </a:p>
      </dgm:t>
    </dgm:pt>
    <dgm:pt modelId="{089C67F3-6CCD-4292-928E-B5C31ACBA075}" type="parTrans" cxnId="{AD9D1D85-CB88-4E18-9A52-CFD0FB4ED0AC}">
      <dgm:prSet/>
      <dgm:spPr/>
      <dgm:t>
        <a:bodyPr/>
        <a:lstStyle/>
        <a:p>
          <a:endParaRPr lang="sv-SE"/>
        </a:p>
      </dgm:t>
    </dgm:pt>
    <dgm:pt modelId="{F2DA1C39-7F1C-4587-A469-1A290793ED58}" type="sibTrans" cxnId="{AD9D1D85-CB88-4E18-9A52-CFD0FB4ED0AC}">
      <dgm:prSet/>
      <dgm:spPr/>
      <dgm:t>
        <a:bodyPr/>
        <a:lstStyle/>
        <a:p>
          <a:endParaRPr lang="sv-SE"/>
        </a:p>
      </dgm:t>
    </dgm:pt>
    <dgm:pt modelId="{1264F065-9C3A-442E-89E2-5814CCED6A07}" type="pres">
      <dgm:prSet presAssocID="{EFDD233A-50F0-47D3-AA67-6AD704B3A6B7}" presName="linear" presStyleCnt="0">
        <dgm:presLayoutVars>
          <dgm:animLvl val="lvl"/>
          <dgm:resizeHandles val="exact"/>
        </dgm:presLayoutVars>
      </dgm:prSet>
      <dgm:spPr/>
    </dgm:pt>
    <dgm:pt modelId="{01F400E5-DFA9-4374-ABE7-EC93CE43CB16}" type="pres">
      <dgm:prSet presAssocID="{F8B7BF59-7FF1-4B22-B256-01E5F9FC2DB1}" presName="parentText" presStyleLbl="node1" presStyleIdx="0" presStyleCnt="6">
        <dgm:presLayoutVars>
          <dgm:chMax val="0"/>
          <dgm:bulletEnabled val="1"/>
        </dgm:presLayoutVars>
      </dgm:prSet>
      <dgm:spPr/>
    </dgm:pt>
    <dgm:pt modelId="{30FE785F-5767-4DEF-9DDD-884C37085421}" type="pres">
      <dgm:prSet presAssocID="{2E1903EE-A38F-4F81-9381-3514200287F1}" presName="spacer" presStyleCnt="0"/>
      <dgm:spPr/>
    </dgm:pt>
    <dgm:pt modelId="{606B1A26-D255-426B-87B2-F9480C0A2794}" type="pres">
      <dgm:prSet presAssocID="{285E8FBD-019A-42E2-BC5A-326C5EA3588C}" presName="parentText" presStyleLbl="node1" presStyleIdx="1" presStyleCnt="6">
        <dgm:presLayoutVars>
          <dgm:chMax val="0"/>
          <dgm:bulletEnabled val="1"/>
        </dgm:presLayoutVars>
      </dgm:prSet>
      <dgm:spPr/>
    </dgm:pt>
    <dgm:pt modelId="{5228D6D4-3C4B-4377-B994-ACEB3004088E}" type="pres">
      <dgm:prSet presAssocID="{7D3AB403-6624-4B34-A30A-D863C83E7020}" presName="spacer" presStyleCnt="0"/>
      <dgm:spPr/>
    </dgm:pt>
    <dgm:pt modelId="{D4965352-D09D-4DC0-84D0-A2BDDD639D96}" type="pres">
      <dgm:prSet presAssocID="{8678F1D8-4A47-4CB0-9130-63C2743D9FAB}" presName="parentText" presStyleLbl="node1" presStyleIdx="2" presStyleCnt="6">
        <dgm:presLayoutVars>
          <dgm:chMax val="0"/>
          <dgm:bulletEnabled val="1"/>
        </dgm:presLayoutVars>
      </dgm:prSet>
      <dgm:spPr/>
    </dgm:pt>
    <dgm:pt modelId="{37ADE8E6-5D80-4E25-A839-157440C05A1C}" type="pres">
      <dgm:prSet presAssocID="{18906E0D-50FA-4FB1-8F0F-D375AA01F0E1}" presName="spacer" presStyleCnt="0"/>
      <dgm:spPr/>
    </dgm:pt>
    <dgm:pt modelId="{9390970B-1445-448D-80F4-9DDBA54D890C}" type="pres">
      <dgm:prSet presAssocID="{64047C4A-46CF-47A3-B0BA-B843C84D8D9C}" presName="parentText" presStyleLbl="node1" presStyleIdx="3" presStyleCnt="6">
        <dgm:presLayoutVars>
          <dgm:chMax val="0"/>
          <dgm:bulletEnabled val="1"/>
        </dgm:presLayoutVars>
      </dgm:prSet>
      <dgm:spPr/>
    </dgm:pt>
    <dgm:pt modelId="{05F45841-3342-40F4-8713-195F2EF3D89A}" type="pres">
      <dgm:prSet presAssocID="{1772F0AD-C968-4F35-AFCE-1C2A97DD2018}" presName="spacer" presStyleCnt="0"/>
      <dgm:spPr/>
    </dgm:pt>
    <dgm:pt modelId="{4B61F2AA-1484-4FAB-AFD4-992AEEF8CE58}" type="pres">
      <dgm:prSet presAssocID="{CA4BBAEF-ADA7-4E10-9265-5435C474A79B}" presName="parentText" presStyleLbl="node1" presStyleIdx="4" presStyleCnt="6">
        <dgm:presLayoutVars>
          <dgm:chMax val="0"/>
          <dgm:bulletEnabled val="1"/>
        </dgm:presLayoutVars>
      </dgm:prSet>
      <dgm:spPr/>
    </dgm:pt>
    <dgm:pt modelId="{665515CE-C0C8-4A2A-AE28-9C6DA57DE332}" type="pres">
      <dgm:prSet presAssocID="{015E2484-A3F9-48E4-89A5-9FF795FE4537}" presName="spacer" presStyleCnt="0"/>
      <dgm:spPr/>
    </dgm:pt>
    <dgm:pt modelId="{76860CC8-04F1-454E-8662-0204EC0D3409}" type="pres">
      <dgm:prSet presAssocID="{184F81C3-8253-44FE-80C8-BB375A071D5F}" presName="parentText" presStyleLbl="node1" presStyleIdx="5" presStyleCnt="6">
        <dgm:presLayoutVars>
          <dgm:chMax val="0"/>
          <dgm:bulletEnabled val="1"/>
        </dgm:presLayoutVars>
      </dgm:prSet>
      <dgm:spPr/>
    </dgm:pt>
  </dgm:ptLst>
  <dgm:cxnLst>
    <dgm:cxn modelId="{98B78A1F-7807-4FD0-9777-68B64EA0FFF3}" srcId="{EFDD233A-50F0-47D3-AA67-6AD704B3A6B7}" destId="{64047C4A-46CF-47A3-B0BA-B843C84D8D9C}" srcOrd="3" destOrd="0" parTransId="{E4396144-5599-478A-B89E-9861688F3E71}" sibTransId="{1772F0AD-C968-4F35-AFCE-1C2A97DD2018}"/>
    <dgm:cxn modelId="{B66F9820-068E-4D7C-B0E6-B3E3A182E05A}" type="presOf" srcId="{184F81C3-8253-44FE-80C8-BB375A071D5F}" destId="{76860CC8-04F1-454E-8662-0204EC0D3409}" srcOrd="0" destOrd="0" presId="urn:microsoft.com/office/officeart/2005/8/layout/vList2"/>
    <dgm:cxn modelId="{4A8A663E-804B-44C9-A944-6C4A2952416E}" type="presOf" srcId="{CA4BBAEF-ADA7-4E10-9265-5435C474A79B}" destId="{4B61F2AA-1484-4FAB-AFD4-992AEEF8CE58}" srcOrd="0" destOrd="0" presId="urn:microsoft.com/office/officeart/2005/8/layout/vList2"/>
    <dgm:cxn modelId="{99980E5B-E25D-4BE1-8597-7D63DDD255FA}" type="presOf" srcId="{8678F1D8-4A47-4CB0-9130-63C2743D9FAB}" destId="{D4965352-D09D-4DC0-84D0-A2BDDD639D96}" srcOrd="0" destOrd="0" presId="urn:microsoft.com/office/officeart/2005/8/layout/vList2"/>
    <dgm:cxn modelId="{9E473543-F923-46DA-96B8-531B04506026}" type="presOf" srcId="{64047C4A-46CF-47A3-B0BA-B843C84D8D9C}" destId="{9390970B-1445-448D-80F4-9DDBA54D890C}" srcOrd="0" destOrd="0" presId="urn:microsoft.com/office/officeart/2005/8/layout/vList2"/>
    <dgm:cxn modelId="{A5C17A44-0490-447C-B58B-F008A71BDAF1}" type="presOf" srcId="{F8B7BF59-7FF1-4B22-B256-01E5F9FC2DB1}" destId="{01F400E5-DFA9-4374-ABE7-EC93CE43CB16}" srcOrd="0" destOrd="0" presId="urn:microsoft.com/office/officeart/2005/8/layout/vList2"/>
    <dgm:cxn modelId="{9862914B-5E90-4C80-873B-FED19C70E1DB}" srcId="{EFDD233A-50F0-47D3-AA67-6AD704B3A6B7}" destId="{CA4BBAEF-ADA7-4E10-9265-5435C474A79B}" srcOrd="4" destOrd="0" parTransId="{32A3D72B-AF86-43E1-8749-DBBCB04C29AD}" sibTransId="{015E2484-A3F9-48E4-89A5-9FF795FE4537}"/>
    <dgm:cxn modelId="{9C372950-7FBB-423E-AC3A-62AA5C5B71C2}" type="presOf" srcId="{EFDD233A-50F0-47D3-AA67-6AD704B3A6B7}" destId="{1264F065-9C3A-442E-89E2-5814CCED6A07}" srcOrd="0" destOrd="0" presId="urn:microsoft.com/office/officeart/2005/8/layout/vList2"/>
    <dgm:cxn modelId="{D1195A77-7374-41A0-A98B-352B3EB363E1}" srcId="{EFDD233A-50F0-47D3-AA67-6AD704B3A6B7}" destId="{8678F1D8-4A47-4CB0-9130-63C2743D9FAB}" srcOrd="2" destOrd="0" parTransId="{21432EF5-E380-4005-82DB-4E2A2A37F6B9}" sibTransId="{18906E0D-50FA-4FB1-8F0F-D375AA01F0E1}"/>
    <dgm:cxn modelId="{C32B8E80-6D8E-41A3-B770-4954249265DE}" srcId="{EFDD233A-50F0-47D3-AA67-6AD704B3A6B7}" destId="{285E8FBD-019A-42E2-BC5A-326C5EA3588C}" srcOrd="1" destOrd="0" parTransId="{8CBA2949-580E-4AB3-A72B-052F9E024D88}" sibTransId="{7D3AB403-6624-4B34-A30A-D863C83E7020}"/>
    <dgm:cxn modelId="{AD9D1D85-CB88-4E18-9A52-CFD0FB4ED0AC}" srcId="{EFDD233A-50F0-47D3-AA67-6AD704B3A6B7}" destId="{184F81C3-8253-44FE-80C8-BB375A071D5F}" srcOrd="5" destOrd="0" parTransId="{089C67F3-6CCD-4292-928E-B5C31ACBA075}" sibTransId="{F2DA1C39-7F1C-4587-A469-1A290793ED58}"/>
    <dgm:cxn modelId="{2CE6E7B8-BF3E-4331-A776-8A5346608D4C}" type="presOf" srcId="{285E8FBD-019A-42E2-BC5A-326C5EA3588C}" destId="{606B1A26-D255-426B-87B2-F9480C0A2794}" srcOrd="0" destOrd="0" presId="urn:microsoft.com/office/officeart/2005/8/layout/vList2"/>
    <dgm:cxn modelId="{13FD11BB-B1CD-4BF4-B10F-CEFF4F4D20AC}" srcId="{EFDD233A-50F0-47D3-AA67-6AD704B3A6B7}" destId="{F8B7BF59-7FF1-4B22-B256-01E5F9FC2DB1}" srcOrd="0" destOrd="0" parTransId="{FC677900-EDF7-4106-95BD-D8C21BCA46E0}" sibTransId="{2E1903EE-A38F-4F81-9381-3514200287F1}"/>
    <dgm:cxn modelId="{419401CD-9CCE-43C8-AEE0-E9A9A585C5A2}" type="presParOf" srcId="{1264F065-9C3A-442E-89E2-5814CCED6A07}" destId="{01F400E5-DFA9-4374-ABE7-EC93CE43CB16}" srcOrd="0" destOrd="0" presId="urn:microsoft.com/office/officeart/2005/8/layout/vList2"/>
    <dgm:cxn modelId="{1DAB8197-4128-4D0F-9BCB-48E8E94FF168}" type="presParOf" srcId="{1264F065-9C3A-442E-89E2-5814CCED6A07}" destId="{30FE785F-5767-4DEF-9DDD-884C37085421}" srcOrd="1" destOrd="0" presId="urn:microsoft.com/office/officeart/2005/8/layout/vList2"/>
    <dgm:cxn modelId="{7AAEB539-3016-4DCE-9591-D4CA5849DB5E}" type="presParOf" srcId="{1264F065-9C3A-442E-89E2-5814CCED6A07}" destId="{606B1A26-D255-426B-87B2-F9480C0A2794}" srcOrd="2" destOrd="0" presId="urn:microsoft.com/office/officeart/2005/8/layout/vList2"/>
    <dgm:cxn modelId="{38A70214-24D7-45C4-BB6C-75A3C022B835}" type="presParOf" srcId="{1264F065-9C3A-442E-89E2-5814CCED6A07}" destId="{5228D6D4-3C4B-4377-B994-ACEB3004088E}" srcOrd="3" destOrd="0" presId="urn:microsoft.com/office/officeart/2005/8/layout/vList2"/>
    <dgm:cxn modelId="{7488AE92-8764-4F62-8824-25A62C12E15F}" type="presParOf" srcId="{1264F065-9C3A-442E-89E2-5814CCED6A07}" destId="{D4965352-D09D-4DC0-84D0-A2BDDD639D96}" srcOrd="4" destOrd="0" presId="urn:microsoft.com/office/officeart/2005/8/layout/vList2"/>
    <dgm:cxn modelId="{B0060C56-DDEE-4C94-B2C2-2843F847A08A}" type="presParOf" srcId="{1264F065-9C3A-442E-89E2-5814CCED6A07}" destId="{37ADE8E6-5D80-4E25-A839-157440C05A1C}" srcOrd="5" destOrd="0" presId="urn:microsoft.com/office/officeart/2005/8/layout/vList2"/>
    <dgm:cxn modelId="{744E80FE-23F0-4E11-B38B-AAFDEB07CA8E}" type="presParOf" srcId="{1264F065-9C3A-442E-89E2-5814CCED6A07}" destId="{9390970B-1445-448D-80F4-9DDBA54D890C}" srcOrd="6" destOrd="0" presId="urn:microsoft.com/office/officeart/2005/8/layout/vList2"/>
    <dgm:cxn modelId="{9FD32E14-EF48-4CE6-8BEE-0334EEA7835E}" type="presParOf" srcId="{1264F065-9C3A-442E-89E2-5814CCED6A07}" destId="{05F45841-3342-40F4-8713-195F2EF3D89A}" srcOrd="7" destOrd="0" presId="urn:microsoft.com/office/officeart/2005/8/layout/vList2"/>
    <dgm:cxn modelId="{EF605F1F-0472-455B-B8FF-D6284904A2F3}" type="presParOf" srcId="{1264F065-9C3A-442E-89E2-5814CCED6A07}" destId="{4B61F2AA-1484-4FAB-AFD4-992AEEF8CE58}" srcOrd="8" destOrd="0" presId="urn:microsoft.com/office/officeart/2005/8/layout/vList2"/>
    <dgm:cxn modelId="{F3269B7A-12D8-44A7-9BE3-77B255F7D7BF}" type="presParOf" srcId="{1264F065-9C3A-442E-89E2-5814CCED6A07}" destId="{665515CE-C0C8-4A2A-AE28-9C6DA57DE332}" srcOrd="9" destOrd="0" presId="urn:microsoft.com/office/officeart/2005/8/layout/vList2"/>
    <dgm:cxn modelId="{0CF5B273-8CAE-4911-835F-86A012525EFF}" type="presParOf" srcId="{1264F065-9C3A-442E-89E2-5814CCED6A07}" destId="{76860CC8-04F1-454E-8662-0204EC0D340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FDD233A-50F0-47D3-AA67-6AD704B3A6B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dgm:spPr/>
      <dgm:t>
        <a:bodyPr/>
        <a:lstStyle/>
        <a:p>
          <a:pPr algn="ctr"/>
          <a:r>
            <a:rPr lang="sv-SE" b="1" dirty="0"/>
            <a:t>Mäta kunskaper, attityder och beteenden i befolkningen gentemot personer  med psykisk ohälsa samt dessa personers upplevda stigmatisering och diskriminering, för att identifiera var okunskap och negativa föreställningar finns och hur de tar sig uttryck </a:t>
          </a:r>
          <a:endParaRPr lang="sv-SE" b="1" noProof="0" dirty="0"/>
        </a:p>
      </dgm:t>
    </dgm:pt>
    <dgm:pt modelId="{FC677900-EDF7-4106-95BD-D8C21BCA46E0}" type="parTrans" cxnId="{13FD11BB-B1CD-4BF4-B10F-CEFF4F4D20AC}">
      <dgm:prSet/>
      <dgm:spPr/>
      <dgm:t>
        <a:bodyPr/>
        <a:lstStyle/>
        <a:p>
          <a:endParaRPr lang="sv-SE" b="1" noProof="0" dirty="0"/>
        </a:p>
      </dgm:t>
    </dgm:pt>
    <dgm:pt modelId="{2E1903EE-A38F-4F81-9381-3514200287F1}" type="sibTrans" cxnId="{13FD11BB-B1CD-4BF4-B10F-CEFF4F4D20AC}">
      <dgm:prSet/>
      <dgm:spPr/>
      <dgm:t>
        <a:bodyPr/>
        <a:lstStyle/>
        <a:p>
          <a:endParaRPr lang="sv-SE" b="1" noProof="0" dirty="0"/>
        </a:p>
      </dgm:t>
    </dgm:pt>
    <dgm:pt modelId="{6487CC8A-B65E-4767-B65F-8E1751513C62}">
      <dgm:prSet/>
      <dgm:spPr/>
      <dgm:t>
        <a:bodyPr/>
        <a:lstStyle/>
        <a:p>
          <a:pPr algn="ctr"/>
          <a:r>
            <a:rPr lang="sv-SE" b="1" dirty="0"/>
            <a:t>Höja kunskapsnivån om stigmatisering och diskriminering vid psykisk ohälsa och se till att kunskapshöjande insatser utvecklas tillsammans med personer som har egen erfarenhet av psykisk ohälsa, att insatserna är målgruppsanpassade, integreras i ordinarie verksamheter och utförs vid upprepade tillfällen.</a:t>
          </a:r>
        </a:p>
      </dgm:t>
    </dgm:pt>
    <dgm:pt modelId="{A4EC4DF4-FB23-40EC-B828-133291632C45}" type="parTrans" cxnId="{90499DEB-649E-4E32-BD24-7FE9A665CAA6}">
      <dgm:prSet/>
      <dgm:spPr/>
      <dgm:t>
        <a:bodyPr/>
        <a:lstStyle/>
        <a:p>
          <a:endParaRPr lang="sv-SE" b="1"/>
        </a:p>
      </dgm:t>
    </dgm:pt>
    <dgm:pt modelId="{7B2BD9C4-89A2-4DAC-BD5B-2633F2B4CBCE}" type="sibTrans" cxnId="{90499DEB-649E-4E32-BD24-7FE9A665CAA6}">
      <dgm:prSet/>
      <dgm:spPr/>
      <dgm:t>
        <a:bodyPr/>
        <a:lstStyle/>
        <a:p>
          <a:endParaRPr lang="sv-SE" b="1"/>
        </a:p>
      </dgm:t>
    </dgm:pt>
    <dgm:pt modelId="{1264F065-9C3A-442E-89E2-5814CCED6A07}" type="pres">
      <dgm:prSet presAssocID="{EFDD233A-50F0-47D3-AA67-6AD704B3A6B7}" presName="linear" presStyleCnt="0">
        <dgm:presLayoutVars>
          <dgm:animLvl val="lvl"/>
          <dgm:resizeHandles val="exact"/>
        </dgm:presLayoutVars>
      </dgm:prSet>
      <dgm:spPr/>
    </dgm:pt>
    <dgm:pt modelId="{01F400E5-DFA9-4374-ABE7-EC93CE43CB16}" type="pres">
      <dgm:prSet presAssocID="{F8B7BF59-7FF1-4B22-B256-01E5F9FC2DB1}" presName="parentText" presStyleLbl="node1" presStyleIdx="0" presStyleCnt="2">
        <dgm:presLayoutVars>
          <dgm:chMax val="0"/>
          <dgm:bulletEnabled val="1"/>
        </dgm:presLayoutVars>
      </dgm:prSet>
      <dgm:spPr/>
    </dgm:pt>
    <dgm:pt modelId="{30FE785F-5767-4DEF-9DDD-884C37085421}" type="pres">
      <dgm:prSet presAssocID="{2E1903EE-A38F-4F81-9381-3514200287F1}" presName="spacer" presStyleCnt="0"/>
      <dgm:spPr/>
    </dgm:pt>
    <dgm:pt modelId="{70F715A6-B876-4CEE-B0A7-747B5A0F1E7D}" type="pres">
      <dgm:prSet presAssocID="{6487CC8A-B65E-4767-B65F-8E1751513C62}" presName="parentText" presStyleLbl="node1" presStyleIdx="1" presStyleCnt="2">
        <dgm:presLayoutVars>
          <dgm:chMax val="0"/>
          <dgm:bulletEnabled val="1"/>
        </dgm:presLayoutVars>
      </dgm:prSet>
      <dgm:spPr/>
    </dgm:pt>
  </dgm:ptLst>
  <dgm:cxnLst>
    <dgm:cxn modelId="{A5C17A44-0490-447C-B58B-F008A71BDAF1}" type="presOf" srcId="{F8B7BF59-7FF1-4B22-B256-01E5F9FC2DB1}" destId="{01F400E5-DFA9-4374-ABE7-EC93CE43CB16}" srcOrd="0" destOrd="0" presId="urn:microsoft.com/office/officeart/2005/8/layout/vList2"/>
    <dgm:cxn modelId="{9C372950-7FBB-423E-AC3A-62AA5C5B71C2}" type="presOf" srcId="{EFDD233A-50F0-47D3-AA67-6AD704B3A6B7}" destId="{1264F065-9C3A-442E-89E2-5814CCED6A07}" srcOrd="0" destOrd="0" presId="urn:microsoft.com/office/officeart/2005/8/layout/vList2"/>
    <dgm:cxn modelId="{13FD11BB-B1CD-4BF4-B10F-CEFF4F4D20AC}" srcId="{EFDD233A-50F0-47D3-AA67-6AD704B3A6B7}" destId="{F8B7BF59-7FF1-4B22-B256-01E5F9FC2DB1}" srcOrd="0" destOrd="0" parTransId="{FC677900-EDF7-4106-95BD-D8C21BCA46E0}" sibTransId="{2E1903EE-A38F-4F81-9381-3514200287F1}"/>
    <dgm:cxn modelId="{6B1D96D1-AE8A-40F6-BCAD-19A05031D0E6}" type="presOf" srcId="{6487CC8A-B65E-4767-B65F-8E1751513C62}" destId="{70F715A6-B876-4CEE-B0A7-747B5A0F1E7D}" srcOrd="0" destOrd="0" presId="urn:microsoft.com/office/officeart/2005/8/layout/vList2"/>
    <dgm:cxn modelId="{90499DEB-649E-4E32-BD24-7FE9A665CAA6}" srcId="{EFDD233A-50F0-47D3-AA67-6AD704B3A6B7}" destId="{6487CC8A-B65E-4767-B65F-8E1751513C62}" srcOrd="1" destOrd="0" parTransId="{A4EC4DF4-FB23-40EC-B828-133291632C45}" sibTransId="{7B2BD9C4-89A2-4DAC-BD5B-2633F2B4CBCE}"/>
    <dgm:cxn modelId="{419401CD-9CCE-43C8-AEE0-E9A9A585C5A2}" type="presParOf" srcId="{1264F065-9C3A-442E-89E2-5814CCED6A07}" destId="{01F400E5-DFA9-4374-ABE7-EC93CE43CB16}" srcOrd="0" destOrd="0" presId="urn:microsoft.com/office/officeart/2005/8/layout/vList2"/>
    <dgm:cxn modelId="{1DAB8197-4128-4D0F-9BCB-48E8E94FF168}" type="presParOf" srcId="{1264F065-9C3A-442E-89E2-5814CCED6A07}" destId="{30FE785F-5767-4DEF-9DDD-884C37085421}" srcOrd="1" destOrd="0" presId="urn:microsoft.com/office/officeart/2005/8/layout/vList2"/>
    <dgm:cxn modelId="{BF59E271-E9DA-4DD9-BDC2-74C6008602B2}" type="presParOf" srcId="{1264F065-9C3A-442E-89E2-5814CCED6A07}" destId="{70F715A6-B876-4CEE-B0A7-747B5A0F1E7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dgm:t>
        <a:bodyPr/>
        <a:lstStyle/>
        <a:p>
          <a:pPr algn="ctr"/>
          <a:r>
            <a:rPr lang="sv-SE" sz="1400" b="1" dirty="0"/>
            <a:t>Ge offentligt anställda ökad kunskap om psykisk ohälsa och suicidalitet och utvecklade verktyg för ett bra bemötande, som är anpassat utifrån arbetsuppgifterna t.ex. genom kompetensutveckling på arbetsplatser utifrån identifierade behov</a:t>
          </a:r>
          <a:endParaRPr lang="sv-SE" sz="1400" b="1" noProof="0" dirty="0"/>
        </a:p>
      </dgm:t>
    </dgm:pt>
    <dgm:pt modelId="{FC677900-EDF7-4106-95BD-D8C21BCA46E0}" type="parTrans" cxnId="{13FD11BB-B1CD-4BF4-B10F-CEFF4F4D20AC}">
      <dgm:prSet/>
      <dgm:spPr/>
      <dgm:t>
        <a:bodyPr/>
        <a:lstStyle/>
        <a:p>
          <a:pPr algn="ctr"/>
          <a:endParaRPr lang="sv-SE" sz="1400" b="1" noProof="0" dirty="0"/>
        </a:p>
      </dgm:t>
    </dgm:pt>
    <dgm:pt modelId="{2E1903EE-A38F-4F81-9381-3514200287F1}" type="sibTrans" cxnId="{13FD11BB-B1CD-4BF4-B10F-CEFF4F4D20AC}">
      <dgm:prSet/>
      <dgm:spPr/>
      <dgm:t>
        <a:bodyPr/>
        <a:lstStyle/>
        <a:p>
          <a:pPr algn="ctr"/>
          <a:endParaRPr lang="sv-SE" sz="1400" b="1" noProof="0" dirty="0"/>
        </a:p>
      </dgm:t>
    </dgm:pt>
    <dgm:pt modelId="{55B6A554-8DEC-4088-9E7B-9CB8C1896208}">
      <dgm:prSet custT="1"/>
      <dgm:spPr/>
      <dgm:t>
        <a:bodyPr/>
        <a:lstStyle/>
        <a:p>
          <a:pPr algn="ctr"/>
          <a:r>
            <a:rPr lang="sv-SE" sz="1800" b="1" dirty="0"/>
            <a:t>Ge vissa yrkesgrupper särskild kunskap om de författningar som innebär skyldigheter om t.ex. likabehandling och samverkan</a:t>
          </a:r>
        </a:p>
      </dgm:t>
    </dgm:pt>
    <dgm:pt modelId="{3F032EF1-D712-4F6F-8216-A411C91EEDE9}" type="parTrans" cxnId="{98E3EDD6-7B7B-419D-B11B-161129BF6FFC}">
      <dgm:prSet/>
      <dgm:spPr/>
      <dgm:t>
        <a:bodyPr/>
        <a:lstStyle/>
        <a:p>
          <a:pPr algn="ctr"/>
          <a:endParaRPr lang="sv-SE" sz="1400" b="1"/>
        </a:p>
      </dgm:t>
    </dgm:pt>
    <dgm:pt modelId="{38144B77-4209-49F0-B7F8-A106BD888221}" type="sibTrans" cxnId="{98E3EDD6-7B7B-419D-B11B-161129BF6FFC}">
      <dgm:prSet/>
      <dgm:spPr/>
      <dgm:t>
        <a:bodyPr/>
        <a:lstStyle/>
        <a:p>
          <a:pPr algn="ctr"/>
          <a:endParaRPr lang="sv-SE" sz="1400" b="1"/>
        </a:p>
      </dgm:t>
    </dgm:pt>
    <dgm:pt modelId="{75BC3BCC-1194-4E0F-B74E-414412FE4C03}">
      <dgm:prSet custT="1"/>
      <dgm:spPr/>
      <dgm:t>
        <a:bodyPr/>
        <a:lstStyle/>
        <a:p>
          <a:pPr algn="ctr"/>
          <a:r>
            <a:rPr lang="sv-SE" sz="2000" b="1" dirty="0"/>
            <a:t>Använda kunskaper och erfarenheter för att anpassa arbetssätt och för att säkra ett gott bemötande</a:t>
          </a:r>
        </a:p>
      </dgm:t>
    </dgm:pt>
    <dgm:pt modelId="{95BEE864-2A3D-493D-B228-D0117D7298EB}" type="parTrans" cxnId="{E2D52180-0936-4561-BB68-60213D5CFA1B}">
      <dgm:prSet/>
      <dgm:spPr/>
      <dgm:t>
        <a:bodyPr/>
        <a:lstStyle/>
        <a:p>
          <a:pPr algn="ctr"/>
          <a:endParaRPr lang="sv-SE" sz="1400" b="1"/>
        </a:p>
      </dgm:t>
    </dgm:pt>
    <dgm:pt modelId="{B19B3F15-9DE2-448D-94E4-E23996842E4E}" type="sibTrans" cxnId="{E2D52180-0936-4561-BB68-60213D5CFA1B}">
      <dgm:prSet/>
      <dgm:spPr/>
      <dgm:t>
        <a:bodyPr/>
        <a:lstStyle/>
        <a:p>
          <a:pPr algn="ctr"/>
          <a:endParaRPr lang="sv-SE" sz="1400" b="1"/>
        </a:p>
      </dgm:t>
    </dgm:pt>
    <dgm:pt modelId="{DAFD4DB6-CE6E-4B57-B4C8-1CD463D31D11}" type="pres">
      <dgm:prSet presAssocID="{EFDD233A-50F0-47D3-AA67-6AD704B3A6B7}" presName="diagram" presStyleCnt="0">
        <dgm:presLayoutVars>
          <dgm:dir/>
          <dgm:resizeHandles val="exact"/>
        </dgm:presLayoutVars>
      </dgm:prSet>
      <dgm:spPr/>
    </dgm:pt>
    <dgm:pt modelId="{C97E96F1-F0D1-4AFB-AB66-F0C596B0A4A5}" type="pres">
      <dgm:prSet presAssocID="{F8B7BF59-7FF1-4B22-B256-01E5F9FC2DB1}" presName="node" presStyleLbl="node1" presStyleIdx="0" presStyleCnt="3">
        <dgm:presLayoutVars>
          <dgm:bulletEnabled val="1"/>
        </dgm:presLayoutVars>
      </dgm:prSet>
      <dgm:spPr>
        <a:prstGeom prst="round2DiagRect">
          <a:avLst/>
        </a:prstGeom>
      </dgm:spPr>
    </dgm:pt>
    <dgm:pt modelId="{BC83630D-D8DD-4A12-A804-BDD47334B58D}" type="pres">
      <dgm:prSet presAssocID="{2E1903EE-A38F-4F81-9381-3514200287F1}" presName="sibTrans" presStyleCnt="0"/>
      <dgm:spPr/>
    </dgm:pt>
    <dgm:pt modelId="{ADBFEFF4-42F2-4591-96A3-A08ADD8EEDF2}" type="pres">
      <dgm:prSet presAssocID="{55B6A554-8DEC-4088-9E7B-9CB8C1896208}" presName="node" presStyleLbl="node1" presStyleIdx="1" presStyleCnt="3">
        <dgm:presLayoutVars>
          <dgm:bulletEnabled val="1"/>
        </dgm:presLayoutVars>
      </dgm:prSet>
      <dgm:spPr>
        <a:prstGeom prst="round2DiagRect">
          <a:avLst/>
        </a:prstGeom>
      </dgm:spPr>
    </dgm:pt>
    <dgm:pt modelId="{23F514AE-55D0-4FF1-B22C-A23A22A43868}" type="pres">
      <dgm:prSet presAssocID="{38144B77-4209-49F0-B7F8-A106BD888221}" presName="sibTrans" presStyleCnt="0"/>
      <dgm:spPr/>
    </dgm:pt>
    <dgm:pt modelId="{5238EBE6-5094-467D-9906-79498E95621D}" type="pres">
      <dgm:prSet presAssocID="{75BC3BCC-1194-4E0F-B74E-414412FE4C03}" presName="node" presStyleLbl="node1" presStyleIdx="2" presStyleCnt="3">
        <dgm:presLayoutVars>
          <dgm:bulletEnabled val="1"/>
        </dgm:presLayoutVars>
      </dgm:prSet>
      <dgm:spPr>
        <a:prstGeom prst="round2DiagRect">
          <a:avLst/>
        </a:prstGeom>
      </dgm:spPr>
    </dgm:pt>
  </dgm:ptLst>
  <dgm:cxnLst>
    <dgm:cxn modelId="{327D6911-0F81-4B21-88C8-5F7EF4D0DE78}" type="presOf" srcId="{55B6A554-8DEC-4088-9E7B-9CB8C1896208}" destId="{ADBFEFF4-42F2-4591-96A3-A08ADD8EEDF2}" srcOrd="0" destOrd="0" presId="urn:microsoft.com/office/officeart/2005/8/layout/default"/>
    <dgm:cxn modelId="{C6B55D61-DBF8-4E50-804D-4355FC85004D}" type="presOf" srcId="{F8B7BF59-7FF1-4B22-B256-01E5F9FC2DB1}" destId="{C97E96F1-F0D1-4AFB-AB66-F0C596B0A4A5}" srcOrd="0" destOrd="0" presId="urn:microsoft.com/office/officeart/2005/8/layout/default"/>
    <dgm:cxn modelId="{E2D52180-0936-4561-BB68-60213D5CFA1B}" srcId="{EFDD233A-50F0-47D3-AA67-6AD704B3A6B7}" destId="{75BC3BCC-1194-4E0F-B74E-414412FE4C03}" srcOrd="2" destOrd="0" parTransId="{95BEE864-2A3D-493D-B228-D0117D7298EB}" sibTransId="{B19B3F15-9DE2-448D-94E4-E23996842E4E}"/>
    <dgm:cxn modelId="{F082D59E-C5B7-48FD-A56F-F51434489D99}" type="presOf" srcId="{75BC3BCC-1194-4E0F-B74E-414412FE4C03}" destId="{5238EBE6-5094-467D-9906-79498E95621D}"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09BCF5C3-6BA8-4D27-88A3-8CDE0E5BC62E}" type="presOf" srcId="{EFDD233A-50F0-47D3-AA67-6AD704B3A6B7}" destId="{DAFD4DB6-CE6E-4B57-B4C8-1CD463D31D11}" srcOrd="0" destOrd="0" presId="urn:microsoft.com/office/officeart/2005/8/layout/default"/>
    <dgm:cxn modelId="{98E3EDD6-7B7B-419D-B11B-161129BF6FFC}" srcId="{EFDD233A-50F0-47D3-AA67-6AD704B3A6B7}" destId="{55B6A554-8DEC-4088-9E7B-9CB8C1896208}" srcOrd="1" destOrd="0" parTransId="{3F032EF1-D712-4F6F-8216-A411C91EEDE9}" sibTransId="{38144B77-4209-49F0-B7F8-A106BD888221}"/>
    <dgm:cxn modelId="{7CD9E37B-C7E2-4B3C-9CBF-19250CF7004A}" type="presParOf" srcId="{DAFD4DB6-CE6E-4B57-B4C8-1CD463D31D11}" destId="{C97E96F1-F0D1-4AFB-AB66-F0C596B0A4A5}" srcOrd="0" destOrd="0" presId="urn:microsoft.com/office/officeart/2005/8/layout/default"/>
    <dgm:cxn modelId="{E0635F8B-1ED7-40E4-85AA-18A4A3E41614}" type="presParOf" srcId="{DAFD4DB6-CE6E-4B57-B4C8-1CD463D31D11}" destId="{BC83630D-D8DD-4A12-A804-BDD47334B58D}" srcOrd="1" destOrd="0" presId="urn:microsoft.com/office/officeart/2005/8/layout/default"/>
    <dgm:cxn modelId="{CB5808B7-3C8E-4667-9422-8BE9EC559961}" type="presParOf" srcId="{DAFD4DB6-CE6E-4B57-B4C8-1CD463D31D11}" destId="{ADBFEFF4-42F2-4591-96A3-A08ADD8EEDF2}" srcOrd="2" destOrd="0" presId="urn:microsoft.com/office/officeart/2005/8/layout/default"/>
    <dgm:cxn modelId="{FFEAC355-8598-49DE-9C8B-FFC88C57D613}" type="presParOf" srcId="{DAFD4DB6-CE6E-4B57-B4C8-1CD463D31D11}" destId="{23F514AE-55D0-4FF1-B22C-A23A22A43868}" srcOrd="3" destOrd="0" presId="urn:microsoft.com/office/officeart/2005/8/layout/default"/>
    <dgm:cxn modelId="{85DB68DE-E0B9-4549-A302-8335E073ECD4}" type="presParOf" srcId="{DAFD4DB6-CE6E-4B57-B4C8-1CD463D31D11}" destId="{5238EBE6-5094-467D-9906-79498E95621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FDD233A-50F0-47D3-AA67-6AD704B3A6B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dgm:spPr/>
      <dgm:t>
        <a:bodyPr/>
        <a:lstStyle/>
        <a:p>
          <a:pPr algn="ctr"/>
          <a:r>
            <a:rPr lang="sv-SE" b="1" dirty="0"/>
            <a:t>Utforma insatser utifrån kunskap om gruppspecifika faktorer som främjar psykisk hälsa och förebygger olika former av psykisk ohälsa</a:t>
          </a:r>
          <a:endParaRPr lang="sv-SE" b="1" noProof="0" dirty="0"/>
        </a:p>
      </dgm:t>
    </dgm:pt>
    <dgm:pt modelId="{FC677900-EDF7-4106-95BD-D8C21BCA46E0}" type="parTrans" cxnId="{13FD11BB-B1CD-4BF4-B10F-CEFF4F4D20AC}">
      <dgm:prSet/>
      <dgm:spPr/>
      <dgm:t>
        <a:bodyPr/>
        <a:lstStyle/>
        <a:p>
          <a:endParaRPr lang="sv-SE" noProof="0" dirty="0"/>
        </a:p>
      </dgm:t>
    </dgm:pt>
    <dgm:pt modelId="{2E1903EE-A38F-4F81-9381-3514200287F1}" type="sibTrans" cxnId="{13FD11BB-B1CD-4BF4-B10F-CEFF4F4D20AC}">
      <dgm:prSet/>
      <dgm:spPr/>
      <dgm:t>
        <a:bodyPr/>
        <a:lstStyle/>
        <a:p>
          <a:endParaRPr lang="sv-SE" noProof="0" dirty="0"/>
        </a:p>
      </dgm:t>
    </dgm:pt>
    <dgm:pt modelId="{1AE58B91-B28A-4D98-8068-7509B5097EA5}">
      <dgm:prSet/>
      <dgm:spPr/>
      <dgm:t>
        <a:bodyPr/>
        <a:lstStyle/>
        <a:p>
          <a:pPr algn="ctr"/>
          <a:r>
            <a:rPr lang="sv-SE" b="1"/>
            <a:t>Utforma insatser utifrån målgruppernas behov och erfarenheter</a:t>
          </a:r>
          <a:endParaRPr lang="sv-SE" b="1" dirty="0"/>
        </a:p>
      </dgm:t>
    </dgm:pt>
    <dgm:pt modelId="{3EE067A8-238E-4C07-BB1B-4609F69B09EC}" type="parTrans" cxnId="{CAA16E37-6556-4C8C-94EF-395CE93E3152}">
      <dgm:prSet/>
      <dgm:spPr/>
      <dgm:t>
        <a:bodyPr/>
        <a:lstStyle/>
        <a:p>
          <a:endParaRPr lang="sv-SE"/>
        </a:p>
      </dgm:t>
    </dgm:pt>
    <dgm:pt modelId="{184AC767-CBCF-4595-B847-4A568619DCCC}" type="sibTrans" cxnId="{CAA16E37-6556-4C8C-94EF-395CE93E3152}">
      <dgm:prSet/>
      <dgm:spPr/>
      <dgm:t>
        <a:bodyPr/>
        <a:lstStyle/>
        <a:p>
          <a:endParaRPr lang="sv-SE"/>
        </a:p>
      </dgm:t>
    </dgm:pt>
    <dgm:pt modelId="{F4F51FC5-5AC4-4C93-90BA-EBEE9BBB984A}">
      <dgm:prSet/>
      <dgm:spPr/>
      <dgm:t>
        <a:bodyPr/>
        <a:lstStyle/>
        <a:p>
          <a:pPr algn="ctr"/>
          <a:r>
            <a:rPr lang="sv-SE" b="1"/>
            <a:t>Utvärdera riktade och anpassade insatser för att identifiera goda exempel som kan spridas och användas</a:t>
          </a:r>
          <a:endParaRPr lang="sv-SE" b="1" dirty="0"/>
        </a:p>
      </dgm:t>
    </dgm:pt>
    <dgm:pt modelId="{0DE3E64B-782B-4926-BFDC-14E31E9E17D3}" type="parTrans" cxnId="{8AA2E55A-6B22-4A7F-86C8-0D086F142417}">
      <dgm:prSet/>
      <dgm:spPr/>
      <dgm:t>
        <a:bodyPr/>
        <a:lstStyle/>
        <a:p>
          <a:endParaRPr lang="sv-SE"/>
        </a:p>
      </dgm:t>
    </dgm:pt>
    <dgm:pt modelId="{9160F758-AE0F-4435-B50D-CB2E50DA00F9}" type="sibTrans" cxnId="{8AA2E55A-6B22-4A7F-86C8-0D086F142417}">
      <dgm:prSet/>
      <dgm:spPr/>
      <dgm:t>
        <a:bodyPr/>
        <a:lstStyle/>
        <a:p>
          <a:endParaRPr lang="sv-SE"/>
        </a:p>
      </dgm:t>
    </dgm:pt>
    <dgm:pt modelId="{1264F065-9C3A-442E-89E2-5814CCED6A07}" type="pres">
      <dgm:prSet presAssocID="{EFDD233A-50F0-47D3-AA67-6AD704B3A6B7}" presName="linear" presStyleCnt="0">
        <dgm:presLayoutVars>
          <dgm:animLvl val="lvl"/>
          <dgm:resizeHandles val="exact"/>
        </dgm:presLayoutVars>
      </dgm:prSet>
      <dgm:spPr/>
    </dgm:pt>
    <dgm:pt modelId="{01F400E5-DFA9-4374-ABE7-EC93CE43CB16}" type="pres">
      <dgm:prSet presAssocID="{F8B7BF59-7FF1-4B22-B256-01E5F9FC2DB1}" presName="parentText" presStyleLbl="node1" presStyleIdx="0" presStyleCnt="3">
        <dgm:presLayoutVars>
          <dgm:chMax val="0"/>
          <dgm:bulletEnabled val="1"/>
        </dgm:presLayoutVars>
      </dgm:prSet>
      <dgm:spPr>
        <a:prstGeom prst="round2DiagRect">
          <a:avLst/>
        </a:prstGeom>
      </dgm:spPr>
    </dgm:pt>
    <dgm:pt modelId="{30FE785F-5767-4DEF-9DDD-884C37085421}" type="pres">
      <dgm:prSet presAssocID="{2E1903EE-A38F-4F81-9381-3514200287F1}" presName="spacer" presStyleCnt="0"/>
      <dgm:spPr/>
    </dgm:pt>
    <dgm:pt modelId="{A70EDB6D-C4EF-40D1-8846-EC0B37202AB0}" type="pres">
      <dgm:prSet presAssocID="{1AE58B91-B28A-4D98-8068-7509B5097EA5}" presName="parentText" presStyleLbl="node1" presStyleIdx="1" presStyleCnt="3">
        <dgm:presLayoutVars>
          <dgm:chMax val="0"/>
          <dgm:bulletEnabled val="1"/>
        </dgm:presLayoutVars>
      </dgm:prSet>
      <dgm:spPr>
        <a:prstGeom prst="round2DiagRect">
          <a:avLst/>
        </a:prstGeom>
      </dgm:spPr>
    </dgm:pt>
    <dgm:pt modelId="{126729C8-D380-4824-930D-AB345519DF52}" type="pres">
      <dgm:prSet presAssocID="{184AC767-CBCF-4595-B847-4A568619DCCC}" presName="spacer" presStyleCnt="0"/>
      <dgm:spPr/>
    </dgm:pt>
    <dgm:pt modelId="{D6E83E29-1DD9-45CD-A38A-F4B0B47CD33E}" type="pres">
      <dgm:prSet presAssocID="{F4F51FC5-5AC4-4C93-90BA-EBEE9BBB984A}" presName="parentText" presStyleLbl="node1" presStyleIdx="2" presStyleCnt="3">
        <dgm:presLayoutVars>
          <dgm:chMax val="0"/>
          <dgm:bulletEnabled val="1"/>
        </dgm:presLayoutVars>
      </dgm:prSet>
      <dgm:spPr>
        <a:prstGeom prst="round2DiagRect">
          <a:avLst/>
        </a:prstGeom>
      </dgm:spPr>
    </dgm:pt>
  </dgm:ptLst>
  <dgm:cxnLst>
    <dgm:cxn modelId="{CAA16E37-6556-4C8C-94EF-395CE93E3152}" srcId="{EFDD233A-50F0-47D3-AA67-6AD704B3A6B7}" destId="{1AE58B91-B28A-4D98-8068-7509B5097EA5}" srcOrd="1" destOrd="0" parTransId="{3EE067A8-238E-4C07-BB1B-4609F69B09EC}" sibTransId="{184AC767-CBCF-4595-B847-4A568619DCCC}"/>
    <dgm:cxn modelId="{D12AE442-7388-477E-9F05-CB35E71BECFB}" type="presOf" srcId="{F4F51FC5-5AC4-4C93-90BA-EBEE9BBB984A}" destId="{D6E83E29-1DD9-45CD-A38A-F4B0B47CD33E}" srcOrd="0" destOrd="0" presId="urn:microsoft.com/office/officeart/2005/8/layout/vList2"/>
    <dgm:cxn modelId="{A5C17A44-0490-447C-B58B-F008A71BDAF1}" type="presOf" srcId="{F8B7BF59-7FF1-4B22-B256-01E5F9FC2DB1}" destId="{01F400E5-DFA9-4374-ABE7-EC93CE43CB16}" srcOrd="0" destOrd="0" presId="urn:microsoft.com/office/officeart/2005/8/layout/vList2"/>
    <dgm:cxn modelId="{37D46067-5E8F-40FA-B78D-75BD52B69022}" type="presOf" srcId="{1AE58B91-B28A-4D98-8068-7509B5097EA5}" destId="{A70EDB6D-C4EF-40D1-8846-EC0B37202AB0}" srcOrd="0" destOrd="0" presId="urn:microsoft.com/office/officeart/2005/8/layout/vList2"/>
    <dgm:cxn modelId="{9C372950-7FBB-423E-AC3A-62AA5C5B71C2}" type="presOf" srcId="{EFDD233A-50F0-47D3-AA67-6AD704B3A6B7}" destId="{1264F065-9C3A-442E-89E2-5814CCED6A07}" srcOrd="0" destOrd="0" presId="urn:microsoft.com/office/officeart/2005/8/layout/vList2"/>
    <dgm:cxn modelId="{8AA2E55A-6B22-4A7F-86C8-0D086F142417}" srcId="{EFDD233A-50F0-47D3-AA67-6AD704B3A6B7}" destId="{F4F51FC5-5AC4-4C93-90BA-EBEE9BBB984A}" srcOrd="2" destOrd="0" parTransId="{0DE3E64B-782B-4926-BFDC-14E31E9E17D3}" sibTransId="{9160F758-AE0F-4435-B50D-CB2E50DA00F9}"/>
    <dgm:cxn modelId="{13FD11BB-B1CD-4BF4-B10F-CEFF4F4D20AC}" srcId="{EFDD233A-50F0-47D3-AA67-6AD704B3A6B7}" destId="{F8B7BF59-7FF1-4B22-B256-01E5F9FC2DB1}" srcOrd="0" destOrd="0" parTransId="{FC677900-EDF7-4106-95BD-D8C21BCA46E0}" sibTransId="{2E1903EE-A38F-4F81-9381-3514200287F1}"/>
    <dgm:cxn modelId="{419401CD-9CCE-43C8-AEE0-E9A9A585C5A2}" type="presParOf" srcId="{1264F065-9C3A-442E-89E2-5814CCED6A07}" destId="{01F400E5-DFA9-4374-ABE7-EC93CE43CB16}" srcOrd="0" destOrd="0" presId="urn:microsoft.com/office/officeart/2005/8/layout/vList2"/>
    <dgm:cxn modelId="{1DAB8197-4128-4D0F-9BCB-48E8E94FF168}" type="presParOf" srcId="{1264F065-9C3A-442E-89E2-5814CCED6A07}" destId="{30FE785F-5767-4DEF-9DDD-884C37085421}" srcOrd="1" destOrd="0" presId="urn:microsoft.com/office/officeart/2005/8/layout/vList2"/>
    <dgm:cxn modelId="{FAF1BC72-A31F-420F-A578-5304EB34B476}" type="presParOf" srcId="{1264F065-9C3A-442E-89E2-5814CCED6A07}" destId="{A70EDB6D-C4EF-40D1-8846-EC0B37202AB0}" srcOrd="2" destOrd="0" presId="urn:microsoft.com/office/officeart/2005/8/layout/vList2"/>
    <dgm:cxn modelId="{2DFAF892-3904-4A7C-BE92-EF50E25DB3E1}" type="presParOf" srcId="{1264F065-9C3A-442E-89E2-5814CCED6A07}" destId="{126729C8-D380-4824-930D-AB345519DF52}" srcOrd="3" destOrd="0" presId="urn:microsoft.com/office/officeart/2005/8/layout/vList2"/>
    <dgm:cxn modelId="{1020788E-7A04-429A-B73E-8C89D295E4B5}" type="presParOf" srcId="{1264F065-9C3A-442E-89E2-5814CCED6A07}" destId="{D6E83E29-1DD9-45CD-A38A-F4B0B47CD33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dgm:t>
        <a:bodyPr/>
        <a:lstStyle/>
        <a:p>
          <a:r>
            <a:rPr lang="sv-SE" sz="1800" b="1" dirty="0"/>
            <a:t>Utgå från en helhetssyn på samers psykiska hälsa </a:t>
          </a:r>
          <a:endParaRPr lang="sv-SE" sz="1800" b="1" noProof="0" dirty="0"/>
        </a:p>
      </dgm:t>
    </dgm:pt>
    <dgm:pt modelId="{FC677900-EDF7-4106-95BD-D8C21BCA46E0}" type="parTrans" cxnId="{13FD11BB-B1CD-4BF4-B10F-CEFF4F4D20AC}">
      <dgm:prSet/>
      <dgm:spPr/>
      <dgm:t>
        <a:bodyPr/>
        <a:lstStyle/>
        <a:p>
          <a:endParaRPr lang="sv-SE" noProof="0" dirty="0"/>
        </a:p>
      </dgm:t>
    </dgm:pt>
    <dgm:pt modelId="{2E1903EE-A38F-4F81-9381-3514200287F1}" type="sibTrans" cxnId="{13FD11BB-B1CD-4BF4-B10F-CEFF4F4D20AC}">
      <dgm:prSet/>
      <dgm:spPr/>
      <dgm:t>
        <a:bodyPr/>
        <a:lstStyle/>
        <a:p>
          <a:endParaRPr lang="sv-SE" noProof="0" dirty="0"/>
        </a:p>
      </dgm:t>
    </dgm:pt>
    <dgm:pt modelId="{5F51219D-5471-4BFE-8744-593B40B8A0DC}">
      <dgm:prSet custT="1"/>
      <dgm:spPr/>
      <dgm:t>
        <a:bodyPr/>
        <a:lstStyle/>
        <a:p>
          <a:r>
            <a:rPr lang="sv-SE" sz="1800" b="1"/>
            <a:t>Följa upp samers tillgång till vård- och stödinsatser och säkerställa att insatserna möter behoven </a:t>
          </a:r>
          <a:endParaRPr lang="sv-SE" sz="1800" b="1" dirty="0"/>
        </a:p>
      </dgm:t>
    </dgm:pt>
    <dgm:pt modelId="{DF2D57DB-6559-430B-9C88-4CB45CF68160}" type="parTrans" cxnId="{8A5F7875-225E-4500-A3FA-7CED989A7706}">
      <dgm:prSet/>
      <dgm:spPr/>
      <dgm:t>
        <a:bodyPr/>
        <a:lstStyle/>
        <a:p>
          <a:endParaRPr lang="sv-SE"/>
        </a:p>
      </dgm:t>
    </dgm:pt>
    <dgm:pt modelId="{D3B05E03-3B03-411B-93D3-FB20EB9D886A}" type="sibTrans" cxnId="{8A5F7875-225E-4500-A3FA-7CED989A7706}">
      <dgm:prSet/>
      <dgm:spPr/>
      <dgm:t>
        <a:bodyPr/>
        <a:lstStyle/>
        <a:p>
          <a:endParaRPr lang="sv-SE"/>
        </a:p>
      </dgm:t>
    </dgm:pt>
    <dgm:pt modelId="{499BA53E-864C-4DC7-8DC7-4007D04A0471}">
      <dgm:prSet custT="1"/>
      <dgm:spPr/>
      <dgm:t>
        <a:bodyPr/>
        <a:lstStyle/>
        <a:p>
          <a:r>
            <a:rPr lang="sv-SE" sz="1800" b="1"/>
            <a:t>Verka för att hälso- och sjukvården samt socialtjänsten har kompetens att möta behovet av anpassade vård- och stödinsatser </a:t>
          </a:r>
          <a:endParaRPr lang="sv-SE" sz="1800" b="1" dirty="0"/>
        </a:p>
      </dgm:t>
    </dgm:pt>
    <dgm:pt modelId="{ED8C133A-96CA-4537-AD6B-CFB216DEA03D}" type="parTrans" cxnId="{A7EF9A64-3A1A-484C-9DAF-029D2DEFDCD8}">
      <dgm:prSet/>
      <dgm:spPr/>
      <dgm:t>
        <a:bodyPr/>
        <a:lstStyle/>
        <a:p>
          <a:endParaRPr lang="sv-SE"/>
        </a:p>
      </dgm:t>
    </dgm:pt>
    <dgm:pt modelId="{34D02C8A-D0B7-45E5-91B6-3C5094993362}" type="sibTrans" cxnId="{A7EF9A64-3A1A-484C-9DAF-029D2DEFDCD8}">
      <dgm:prSet/>
      <dgm:spPr/>
      <dgm:t>
        <a:bodyPr/>
        <a:lstStyle/>
        <a:p>
          <a:endParaRPr lang="sv-SE"/>
        </a:p>
      </dgm:t>
    </dgm:pt>
    <dgm:pt modelId="{32D40B1D-F2D2-4958-9A3C-D4EDD874F916}">
      <dgm:prSet custT="1"/>
      <dgm:spPr/>
      <dgm:t>
        <a:bodyPr/>
        <a:lstStyle/>
        <a:p>
          <a:r>
            <a:rPr lang="sv-SE" sz="1800" b="1"/>
            <a:t>Regelbundet följa upp samers psykisk hälsa och suicidalitet</a:t>
          </a:r>
          <a:endParaRPr lang="sv-SE" sz="1800" b="1" dirty="0"/>
        </a:p>
      </dgm:t>
    </dgm:pt>
    <dgm:pt modelId="{8B7A0B64-14E8-480E-B3AC-2FEA50B013FC}" type="parTrans" cxnId="{26C48A31-DC92-4944-9BC1-F6E7DCB176A3}">
      <dgm:prSet/>
      <dgm:spPr/>
      <dgm:t>
        <a:bodyPr/>
        <a:lstStyle/>
        <a:p>
          <a:endParaRPr lang="sv-SE"/>
        </a:p>
      </dgm:t>
    </dgm:pt>
    <dgm:pt modelId="{D5DE09EE-CAF3-4389-B6D9-23FEFCEDD416}" type="sibTrans" cxnId="{26C48A31-DC92-4944-9BC1-F6E7DCB176A3}">
      <dgm:prSet/>
      <dgm:spPr/>
      <dgm:t>
        <a:bodyPr/>
        <a:lstStyle/>
        <a:p>
          <a:endParaRPr lang="sv-SE"/>
        </a:p>
      </dgm:t>
    </dgm:pt>
    <dgm:pt modelId="{BA071491-9731-4F9C-86AB-43DFD2E7EFE5}" type="pres">
      <dgm:prSet presAssocID="{EFDD233A-50F0-47D3-AA67-6AD704B3A6B7}" presName="diagram" presStyleCnt="0">
        <dgm:presLayoutVars>
          <dgm:dir/>
          <dgm:resizeHandles val="exact"/>
        </dgm:presLayoutVars>
      </dgm:prSet>
      <dgm:spPr/>
    </dgm:pt>
    <dgm:pt modelId="{C5590A78-6082-481D-819D-9E64C5E14BF0}" type="pres">
      <dgm:prSet presAssocID="{F8B7BF59-7FF1-4B22-B256-01E5F9FC2DB1}" presName="node" presStyleLbl="node1" presStyleIdx="0" presStyleCnt="4">
        <dgm:presLayoutVars>
          <dgm:bulletEnabled val="1"/>
        </dgm:presLayoutVars>
      </dgm:prSet>
      <dgm:spPr>
        <a:prstGeom prst="round2DiagRect">
          <a:avLst/>
        </a:prstGeom>
      </dgm:spPr>
    </dgm:pt>
    <dgm:pt modelId="{95203E4C-992C-45DB-981B-81E1D85CCA81}" type="pres">
      <dgm:prSet presAssocID="{2E1903EE-A38F-4F81-9381-3514200287F1}" presName="sibTrans" presStyleCnt="0"/>
      <dgm:spPr/>
    </dgm:pt>
    <dgm:pt modelId="{C23D42CB-E20E-4624-9660-5500918DB027}" type="pres">
      <dgm:prSet presAssocID="{5F51219D-5471-4BFE-8744-593B40B8A0DC}" presName="node" presStyleLbl="node1" presStyleIdx="1" presStyleCnt="4">
        <dgm:presLayoutVars>
          <dgm:bulletEnabled val="1"/>
        </dgm:presLayoutVars>
      </dgm:prSet>
      <dgm:spPr>
        <a:prstGeom prst="round2DiagRect">
          <a:avLst/>
        </a:prstGeom>
      </dgm:spPr>
    </dgm:pt>
    <dgm:pt modelId="{FA51AA8A-AA03-4E11-BE84-D94FF85A1E56}" type="pres">
      <dgm:prSet presAssocID="{D3B05E03-3B03-411B-93D3-FB20EB9D886A}" presName="sibTrans" presStyleCnt="0"/>
      <dgm:spPr/>
    </dgm:pt>
    <dgm:pt modelId="{8073F793-E265-4C61-985F-D9BE8BA09416}" type="pres">
      <dgm:prSet presAssocID="{499BA53E-864C-4DC7-8DC7-4007D04A0471}" presName="node" presStyleLbl="node1" presStyleIdx="2" presStyleCnt="4">
        <dgm:presLayoutVars>
          <dgm:bulletEnabled val="1"/>
        </dgm:presLayoutVars>
      </dgm:prSet>
      <dgm:spPr>
        <a:prstGeom prst="round2DiagRect">
          <a:avLst/>
        </a:prstGeom>
      </dgm:spPr>
    </dgm:pt>
    <dgm:pt modelId="{4A4884D2-6F83-4C92-B681-5E9079F1395E}" type="pres">
      <dgm:prSet presAssocID="{34D02C8A-D0B7-45E5-91B6-3C5094993362}" presName="sibTrans" presStyleCnt="0"/>
      <dgm:spPr/>
    </dgm:pt>
    <dgm:pt modelId="{51B38905-E649-4A5A-8C47-0D98CBE97DBB}" type="pres">
      <dgm:prSet presAssocID="{32D40B1D-F2D2-4958-9A3C-D4EDD874F916}" presName="node" presStyleLbl="node1" presStyleIdx="3" presStyleCnt="4">
        <dgm:presLayoutVars>
          <dgm:bulletEnabled val="1"/>
        </dgm:presLayoutVars>
      </dgm:prSet>
      <dgm:spPr>
        <a:prstGeom prst="round2DiagRect">
          <a:avLst/>
        </a:prstGeom>
      </dgm:spPr>
    </dgm:pt>
  </dgm:ptLst>
  <dgm:cxnLst>
    <dgm:cxn modelId="{8450FE18-9ED9-45FC-B4C2-3E47E3E4E9BB}" type="presOf" srcId="{EFDD233A-50F0-47D3-AA67-6AD704B3A6B7}" destId="{BA071491-9731-4F9C-86AB-43DFD2E7EFE5}" srcOrd="0" destOrd="0" presId="urn:microsoft.com/office/officeart/2005/8/layout/default"/>
    <dgm:cxn modelId="{26C48A31-DC92-4944-9BC1-F6E7DCB176A3}" srcId="{EFDD233A-50F0-47D3-AA67-6AD704B3A6B7}" destId="{32D40B1D-F2D2-4958-9A3C-D4EDD874F916}" srcOrd="3" destOrd="0" parTransId="{8B7A0B64-14E8-480E-B3AC-2FEA50B013FC}" sibTransId="{D5DE09EE-CAF3-4389-B6D9-23FEFCEDD416}"/>
    <dgm:cxn modelId="{09A1D233-E23A-4512-AE10-1AB0CB4EB1C8}" type="presOf" srcId="{32D40B1D-F2D2-4958-9A3C-D4EDD874F916}" destId="{51B38905-E649-4A5A-8C47-0D98CBE97DBB}" srcOrd="0" destOrd="0" presId="urn:microsoft.com/office/officeart/2005/8/layout/default"/>
    <dgm:cxn modelId="{A7EF9A64-3A1A-484C-9DAF-029D2DEFDCD8}" srcId="{EFDD233A-50F0-47D3-AA67-6AD704B3A6B7}" destId="{499BA53E-864C-4DC7-8DC7-4007D04A0471}" srcOrd="2" destOrd="0" parTransId="{ED8C133A-96CA-4537-AD6B-CFB216DEA03D}" sibTransId="{34D02C8A-D0B7-45E5-91B6-3C5094993362}"/>
    <dgm:cxn modelId="{16737967-5F22-4EB3-ADDD-5158DFD61F37}" type="presOf" srcId="{F8B7BF59-7FF1-4B22-B256-01E5F9FC2DB1}" destId="{C5590A78-6082-481D-819D-9E64C5E14BF0}" srcOrd="0" destOrd="0" presId="urn:microsoft.com/office/officeart/2005/8/layout/default"/>
    <dgm:cxn modelId="{B8691C74-8887-4E96-B2F7-AA1F57B99B82}" type="presOf" srcId="{5F51219D-5471-4BFE-8744-593B40B8A0DC}" destId="{C23D42CB-E20E-4624-9660-5500918DB027}" srcOrd="0" destOrd="0" presId="urn:microsoft.com/office/officeart/2005/8/layout/default"/>
    <dgm:cxn modelId="{8A5F7875-225E-4500-A3FA-7CED989A7706}" srcId="{EFDD233A-50F0-47D3-AA67-6AD704B3A6B7}" destId="{5F51219D-5471-4BFE-8744-593B40B8A0DC}" srcOrd="1" destOrd="0" parTransId="{DF2D57DB-6559-430B-9C88-4CB45CF68160}" sibTransId="{D3B05E03-3B03-411B-93D3-FB20EB9D886A}"/>
    <dgm:cxn modelId="{1DA5FBAD-63C2-4AA8-A73F-C563AFA38B96}" type="presOf" srcId="{499BA53E-864C-4DC7-8DC7-4007D04A0471}" destId="{8073F793-E265-4C61-985F-D9BE8BA09416}"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356E5B53-A4CA-4AAD-A197-3702621AF932}" type="presParOf" srcId="{BA071491-9731-4F9C-86AB-43DFD2E7EFE5}" destId="{C5590A78-6082-481D-819D-9E64C5E14BF0}" srcOrd="0" destOrd="0" presId="urn:microsoft.com/office/officeart/2005/8/layout/default"/>
    <dgm:cxn modelId="{A3C6AB39-0F48-4AAC-9E8B-1484BD338E7B}" type="presParOf" srcId="{BA071491-9731-4F9C-86AB-43DFD2E7EFE5}" destId="{95203E4C-992C-45DB-981B-81E1D85CCA81}" srcOrd="1" destOrd="0" presId="urn:microsoft.com/office/officeart/2005/8/layout/default"/>
    <dgm:cxn modelId="{948B86DA-DE35-4295-AE07-79DD852FB340}" type="presParOf" srcId="{BA071491-9731-4F9C-86AB-43DFD2E7EFE5}" destId="{C23D42CB-E20E-4624-9660-5500918DB027}" srcOrd="2" destOrd="0" presId="urn:microsoft.com/office/officeart/2005/8/layout/default"/>
    <dgm:cxn modelId="{BA6228D7-9D73-44D1-8ACD-13308BF51769}" type="presParOf" srcId="{BA071491-9731-4F9C-86AB-43DFD2E7EFE5}" destId="{FA51AA8A-AA03-4E11-BE84-D94FF85A1E56}" srcOrd="3" destOrd="0" presId="urn:microsoft.com/office/officeart/2005/8/layout/default"/>
    <dgm:cxn modelId="{AF24C456-5FDD-4408-8EB9-598D62D7765E}" type="presParOf" srcId="{BA071491-9731-4F9C-86AB-43DFD2E7EFE5}" destId="{8073F793-E265-4C61-985F-D9BE8BA09416}" srcOrd="4" destOrd="0" presId="urn:microsoft.com/office/officeart/2005/8/layout/default"/>
    <dgm:cxn modelId="{6915C1A6-FBE0-41BC-AADB-7F73D4B8126C}" type="presParOf" srcId="{BA071491-9731-4F9C-86AB-43DFD2E7EFE5}" destId="{4A4884D2-6F83-4C92-B681-5E9079F1395E}" srcOrd="5" destOrd="0" presId="urn:microsoft.com/office/officeart/2005/8/layout/default"/>
    <dgm:cxn modelId="{70A1CBA2-3DDD-4D5B-AB6F-1DBBCF12D571}" type="presParOf" srcId="{BA071491-9731-4F9C-86AB-43DFD2E7EFE5}" destId="{51B38905-E649-4A5A-8C47-0D98CBE97DB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FDD233A-50F0-47D3-AA67-6AD704B3A6B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dgm:t>
        <a:bodyPr/>
        <a:lstStyle/>
        <a:p>
          <a:r>
            <a:rPr lang="sv-SE" sz="1400" b="1" dirty="0"/>
            <a:t>Uppmuntra och stödja enskilda och grupper att organisera sig och delta i aktiviteter inom bl.a. skapande verksamheter, fysisk aktivitet och existentiellt meningsskapande miljöer, och öka medvetenheten om att sådana aktiviteter främjar psykisk hälsa och återhämtning från psykiatriska tillstånd och psykiska funktionsnedsättningar </a:t>
          </a:r>
          <a:endParaRPr lang="sv-SE" sz="1400" b="1" noProof="0" dirty="0"/>
        </a:p>
      </dgm:t>
    </dgm:pt>
    <dgm:pt modelId="{FC677900-EDF7-4106-95BD-D8C21BCA46E0}" type="parTrans" cxnId="{13FD11BB-B1CD-4BF4-B10F-CEFF4F4D20AC}">
      <dgm:prSet/>
      <dgm:spPr/>
      <dgm:t>
        <a:bodyPr/>
        <a:lstStyle/>
        <a:p>
          <a:endParaRPr lang="sv-SE" sz="2000" b="1" noProof="0" dirty="0"/>
        </a:p>
      </dgm:t>
    </dgm:pt>
    <dgm:pt modelId="{2E1903EE-A38F-4F81-9381-3514200287F1}" type="sibTrans" cxnId="{13FD11BB-B1CD-4BF4-B10F-CEFF4F4D20AC}">
      <dgm:prSet/>
      <dgm:spPr/>
      <dgm:t>
        <a:bodyPr/>
        <a:lstStyle/>
        <a:p>
          <a:endParaRPr lang="sv-SE" sz="2000" b="1" noProof="0" dirty="0"/>
        </a:p>
      </dgm:t>
    </dgm:pt>
    <dgm:pt modelId="{AD83F44E-27B1-4F9E-BEDE-86ED9BFD1621}">
      <dgm:prSet custT="1"/>
      <dgm:spPr/>
      <dgm:t>
        <a:bodyPr/>
        <a:lstStyle/>
        <a:p>
          <a:r>
            <a:rPr lang="sv-SE" sz="1400" b="1" dirty="0"/>
            <a:t>Öka kompetens om och motivation till att använda digitala verktyg hos personer och grupper som saknar grundläggande digitala kunskaper </a:t>
          </a:r>
        </a:p>
      </dgm:t>
    </dgm:pt>
    <dgm:pt modelId="{3B9CF544-A8B5-411D-ADE9-872694957F97}" type="parTrans" cxnId="{CBD37F77-8468-4C04-92E4-20589EC30757}">
      <dgm:prSet/>
      <dgm:spPr/>
      <dgm:t>
        <a:bodyPr/>
        <a:lstStyle/>
        <a:p>
          <a:endParaRPr lang="sv-SE" sz="2000" b="1"/>
        </a:p>
      </dgm:t>
    </dgm:pt>
    <dgm:pt modelId="{6DF079DC-4937-47F7-A2B4-30D355A442C7}" type="sibTrans" cxnId="{CBD37F77-8468-4C04-92E4-20589EC30757}">
      <dgm:prSet/>
      <dgm:spPr/>
      <dgm:t>
        <a:bodyPr/>
        <a:lstStyle/>
        <a:p>
          <a:endParaRPr lang="sv-SE" sz="2000" b="1"/>
        </a:p>
      </dgm:t>
    </dgm:pt>
    <dgm:pt modelId="{6DD664F8-9917-453F-9674-DA3F4A183FAD}">
      <dgm:prSet custT="1"/>
      <dgm:spPr/>
      <dgm:t>
        <a:bodyPr/>
        <a:lstStyle/>
        <a:p>
          <a:r>
            <a:rPr lang="sv-SE" sz="1400" b="1"/>
            <a:t>Erbjuda verksamheter som ger meningsfull sysselsättning för personer med psykiatriska tillstånd och funktionsnedsättningar, exempelvis daglig verksamhet enligt socialtjänstlagen (2001:453) och förordningen (2009:955) om statsbidrag till vissa juridiska personer som tillhandahåller meningsfull sysselsättning till personer med psykisk funktionsnedsättning </a:t>
          </a:r>
          <a:endParaRPr lang="sv-SE" sz="1400" b="1" dirty="0"/>
        </a:p>
      </dgm:t>
    </dgm:pt>
    <dgm:pt modelId="{4572C903-133C-42D1-B3B7-45866F1FBD2C}" type="parTrans" cxnId="{97551B15-2501-4237-9FEB-9208518F993A}">
      <dgm:prSet/>
      <dgm:spPr/>
      <dgm:t>
        <a:bodyPr/>
        <a:lstStyle/>
        <a:p>
          <a:endParaRPr lang="sv-SE" sz="2000" b="1"/>
        </a:p>
      </dgm:t>
    </dgm:pt>
    <dgm:pt modelId="{32A6B18C-3A5F-49D5-BF46-359D3C49BDAD}" type="sibTrans" cxnId="{97551B15-2501-4237-9FEB-9208518F993A}">
      <dgm:prSet/>
      <dgm:spPr/>
      <dgm:t>
        <a:bodyPr/>
        <a:lstStyle/>
        <a:p>
          <a:endParaRPr lang="sv-SE" sz="2000" b="1"/>
        </a:p>
      </dgm:t>
    </dgm:pt>
    <dgm:pt modelId="{EFBA233A-9FDF-47C2-BD25-B96C7F959F91}">
      <dgm:prSet custT="1"/>
      <dgm:spPr/>
      <dgm:t>
        <a:bodyPr/>
        <a:lstStyle/>
        <a:p>
          <a:r>
            <a:rPr lang="sv-SE" sz="1400" b="1" dirty="0"/>
            <a:t>Erbjuda aktiviteter för att motverka ofrivillig ensamhet och bryta isolering, tillgodose behov av social samvaro och en meningsfull vardag samt främja delaktighet i samhället </a:t>
          </a:r>
        </a:p>
      </dgm:t>
    </dgm:pt>
    <dgm:pt modelId="{9D34288A-1767-4849-8123-521F5C090EC3}" type="parTrans" cxnId="{FC47FBF1-B907-4D0B-B076-C01F9F239335}">
      <dgm:prSet/>
      <dgm:spPr/>
      <dgm:t>
        <a:bodyPr/>
        <a:lstStyle/>
        <a:p>
          <a:endParaRPr lang="sv-SE" sz="2000" b="1"/>
        </a:p>
      </dgm:t>
    </dgm:pt>
    <dgm:pt modelId="{40AA88F6-FF6B-4069-AD41-F996CD1B189A}" type="sibTrans" cxnId="{FC47FBF1-B907-4D0B-B076-C01F9F239335}">
      <dgm:prSet/>
      <dgm:spPr/>
      <dgm:t>
        <a:bodyPr/>
        <a:lstStyle/>
        <a:p>
          <a:endParaRPr lang="sv-SE" sz="2000" b="1"/>
        </a:p>
      </dgm:t>
    </dgm:pt>
    <dgm:pt modelId="{D3DCB4ED-0D47-46F3-9DF3-D9C16071FC3E}">
      <dgm:prSet custT="1"/>
      <dgm:spPr/>
      <dgm:t>
        <a:bodyPr/>
        <a:lstStyle/>
        <a:p>
          <a:r>
            <a:rPr lang="sv-SE" sz="1400" b="1"/>
            <a:t>Utveckla verksamheter som tillhandahåller självhjälp, stödgrupper, telefon- och chattstöd, sociala mötesplatser och digitala former av medmänskligt och psykosocialt stöd </a:t>
          </a:r>
          <a:endParaRPr lang="sv-SE" sz="1400" b="1" dirty="0"/>
        </a:p>
      </dgm:t>
    </dgm:pt>
    <dgm:pt modelId="{8089496E-5568-4B24-94C3-A2B65EE13DA0}" type="parTrans" cxnId="{43CB5284-C1C2-41C1-AD81-C41428F0D36A}">
      <dgm:prSet/>
      <dgm:spPr/>
      <dgm:t>
        <a:bodyPr/>
        <a:lstStyle/>
        <a:p>
          <a:endParaRPr lang="sv-SE" sz="2000" b="1"/>
        </a:p>
      </dgm:t>
    </dgm:pt>
    <dgm:pt modelId="{1A7C0CB1-9D5B-47AD-9940-3E9CECA3F165}" type="sibTrans" cxnId="{43CB5284-C1C2-41C1-AD81-C41428F0D36A}">
      <dgm:prSet/>
      <dgm:spPr/>
      <dgm:t>
        <a:bodyPr/>
        <a:lstStyle/>
        <a:p>
          <a:endParaRPr lang="sv-SE" sz="2000" b="1"/>
        </a:p>
      </dgm:t>
    </dgm:pt>
    <dgm:pt modelId="{614183A5-F207-4654-B693-A7E33D79F80D}">
      <dgm:prSet custT="1"/>
      <dgm:spPr/>
      <dgm:t>
        <a:bodyPr/>
        <a:lstStyle/>
        <a:p>
          <a:r>
            <a:rPr lang="sv-SE" sz="1400" b="1"/>
            <a:t>Fortsatt stödja civilsamhällets organisationer och trossamfunden i arbetet med psykisk hälsa och suicidprevention </a:t>
          </a:r>
          <a:endParaRPr lang="sv-SE" sz="1400" b="1" dirty="0"/>
        </a:p>
      </dgm:t>
    </dgm:pt>
    <dgm:pt modelId="{228DA780-B021-4141-9FDE-20A184343B98}" type="parTrans" cxnId="{899CF7DE-4DCD-4664-872B-3FB6571E5C34}">
      <dgm:prSet/>
      <dgm:spPr/>
      <dgm:t>
        <a:bodyPr/>
        <a:lstStyle/>
        <a:p>
          <a:endParaRPr lang="sv-SE" sz="2000" b="1"/>
        </a:p>
      </dgm:t>
    </dgm:pt>
    <dgm:pt modelId="{605E400A-4E42-489A-910C-A525ACD43E03}" type="sibTrans" cxnId="{899CF7DE-4DCD-4664-872B-3FB6571E5C34}">
      <dgm:prSet/>
      <dgm:spPr/>
      <dgm:t>
        <a:bodyPr/>
        <a:lstStyle/>
        <a:p>
          <a:endParaRPr lang="sv-SE" sz="2000" b="1"/>
        </a:p>
      </dgm:t>
    </dgm:pt>
    <dgm:pt modelId="{BA5484BB-07B6-4DB3-9388-8FE888FADCDF}">
      <dgm:prSet custT="1"/>
      <dgm:spPr/>
      <dgm:t>
        <a:bodyPr/>
        <a:lstStyle/>
        <a:p>
          <a:r>
            <a:rPr lang="sv-SE" sz="1400" b="1"/>
            <a:t>Utveckla samverkan mellan offentliga aktörer och civilsamhällets organisationer, inbegripet trossamfunden, för att få ett gemensamt lärande om effektiva insatser </a:t>
          </a:r>
          <a:endParaRPr lang="sv-SE" sz="1400" b="1" dirty="0"/>
        </a:p>
      </dgm:t>
    </dgm:pt>
    <dgm:pt modelId="{8C5E01FA-302E-4B3F-A611-B3788850C54E}" type="parTrans" cxnId="{465C6BB5-5616-4231-A641-692CBFA0173C}">
      <dgm:prSet/>
      <dgm:spPr/>
      <dgm:t>
        <a:bodyPr/>
        <a:lstStyle/>
        <a:p>
          <a:endParaRPr lang="sv-SE" sz="2000" b="1"/>
        </a:p>
      </dgm:t>
    </dgm:pt>
    <dgm:pt modelId="{45CAB1D1-8CA6-4B7E-BFA1-796618F5DE5B}" type="sibTrans" cxnId="{465C6BB5-5616-4231-A641-692CBFA0173C}">
      <dgm:prSet/>
      <dgm:spPr/>
      <dgm:t>
        <a:bodyPr/>
        <a:lstStyle/>
        <a:p>
          <a:endParaRPr lang="sv-SE" sz="2000" b="1"/>
        </a:p>
      </dgm:t>
    </dgm:pt>
    <dgm:pt modelId="{1264F065-9C3A-442E-89E2-5814CCED6A07}" type="pres">
      <dgm:prSet presAssocID="{EFDD233A-50F0-47D3-AA67-6AD704B3A6B7}" presName="linear" presStyleCnt="0">
        <dgm:presLayoutVars>
          <dgm:animLvl val="lvl"/>
          <dgm:resizeHandles val="exact"/>
        </dgm:presLayoutVars>
      </dgm:prSet>
      <dgm:spPr/>
    </dgm:pt>
    <dgm:pt modelId="{01F400E5-DFA9-4374-ABE7-EC93CE43CB16}" type="pres">
      <dgm:prSet presAssocID="{F8B7BF59-7FF1-4B22-B256-01E5F9FC2DB1}" presName="parentText" presStyleLbl="node1" presStyleIdx="0" presStyleCnt="7">
        <dgm:presLayoutVars>
          <dgm:chMax val="0"/>
          <dgm:bulletEnabled val="1"/>
        </dgm:presLayoutVars>
      </dgm:prSet>
      <dgm:spPr/>
    </dgm:pt>
    <dgm:pt modelId="{30FE785F-5767-4DEF-9DDD-884C37085421}" type="pres">
      <dgm:prSet presAssocID="{2E1903EE-A38F-4F81-9381-3514200287F1}" presName="spacer" presStyleCnt="0"/>
      <dgm:spPr/>
    </dgm:pt>
    <dgm:pt modelId="{B5A5277B-C39C-4002-89E8-42E7BFC0D772}" type="pres">
      <dgm:prSet presAssocID="{AD83F44E-27B1-4F9E-BEDE-86ED9BFD1621}" presName="parentText" presStyleLbl="node1" presStyleIdx="1" presStyleCnt="7">
        <dgm:presLayoutVars>
          <dgm:chMax val="0"/>
          <dgm:bulletEnabled val="1"/>
        </dgm:presLayoutVars>
      </dgm:prSet>
      <dgm:spPr/>
    </dgm:pt>
    <dgm:pt modelId="{FD6639EC-D879-4235-BFE4-AB1EE46A3DA1}" type="pres">
      <dgm:prSet presAssocID="{6DF079DC-4937-47F7-A2B4-30D355A442C7}" presName="spacer" presStyleCnt="0"/>
      <dgm:spPr/>
    </dgm:pt>
    <dgm:pt modelId="{A023B72C-464B-4F66-A5BA-2ABA0BFE04F5}" type="pres">
      <dgm:prSet presAssocID="{6DD664F8-9917-453F-9674-DA3F4A183FAD}" presName="parentText" presStyleLbl="node1" presStyleIdx="2" presStyleCnt="7">
        <dgm:presLayoutVars>
          <dgm:chMax val="0"/>
          <dgm:bulletEnabled val="1"/>
        </dgm:presLayoutVars>
      </dgm:prSet>
      <dgm:spPr/>
    </dgm:pt>
    <dgm:pt modelId="{2CF2012A-326C-4521-AF48-C4FAFF279E6D}" type="pres">
      <dgm:prSet presAssocID="{32A6B18C-3A5F-49D5-BF46-359D3C49BDAD}" presName="spacer" presStyleCnt="0"/>
      <dgm:spPr/>
    </dgm:pt>
    <dgm:pt modelId="{64226191-28FB-41D9-A154-34F1D12A7512}" type="pres">
      <dgm:prSet presAssocID="{EFBA233A-9FDF-47C2-BD25-B96C7F959F91}" presName="parentText" presStyleLbl="node1" presStyleIdx="3" presStyleCnt="7">
        <dgm:presLayoutVars>
          <dgm:chMax val="0"/>
          <dgm:bulletEnabled val="1"/>
        </dgm:presLayoutVars>
      </dgm:prSet>
      <dgm:spPr/>
    </dgm:pt>
    <dgm:pt modelId="{C72A7813-3390-41B0-9129-725A90E8E254}" type="pres">
      <dgm:prSet presAssocID="{40AA88F6-FF6B-4069-AD41-F996CD1B189A}" presName="spacer" presStyleCnt="0"/>
      <dgm:spPr/>
    </dgm:pt>
    <dgm:pt modelId="{9EF7EF20-D942-4154-B797-F812452723A2}" type="pres">
      <dgm:prSet presAssocID="{D3DCB4ED-0D47-46F3-9DF3-D9C16071FC3E}" presName="parentText" presStyleLbl="node1" presStyleIdx="4" presStyleCnt="7">
        <dgm:presLayoutVars>
          <dgm:chMax val="0"/>
          <dgm:bulletEnabled val="1"/>
        </dgm:presLayoutVars>
      </dgm:prSet>
      <dgm:spPr/>
    </dgm:pt>
    <dgm:pt modelId="{372215AD-D022-4B72-BEFD-6A1314CB8811}" type="pres">
      <dgm:prSet presAssocID="{1A7C0CB1-9D5B-47AD-9940-3E9CECA3F165}" presName="spacer" presStyleCnt="0"/>
      <dgm:spPr/>
    </dgm:pt>
    <dgm:pt modelId="{3C24345E-5979-4273-9B6D-7730A6E97DA2}" type="pres">
      <dgm:prSet presAssocID="{614183A5-F207-4654-B693-A7E33D79F80D}" presName="parentText" presStyleLbl="node1" presStyleIdx="5" presStyleCnt="7">
        <dgm:presLayoutVars>
          <dgm:chMax val="0"/>
          <dgm:bulletEnabled val="1"/>
        </dgm:presLayoutVars>
      </dgm:prSet>
      <dgm:spPr/>
    </dgm:pt>
    <dgm:pt modelId="{A9FBB5D6-A65E-42A1-9076-7AB96507500E}" type="pres">
      <dgm:prSet presAssocID="{605E400A-4E42-489A-910C-A525ACD43E03}" presName="spacer" presStyleCnt="0"/>
      <dgm:spPr/>
    </dgm:pt>
    <dgm:pt modelId="{5CF2FF0E-5392-4E6E-96C1-AD8395DCD85A}" type="pres">
      <dgm:prSet presAssocID="{BA5484BB-07B6-4DB3-9388-8FE888FADCDF}" presName="parentText" presStyleLbl="node1" presStyleIdx="6" presStyleCnt="7">
        <dgm:presLayoutVars>
          <dgm:chMax val="0"/>
          <dgm:bulletEnabled val="1"/>
        </dgm:presLayoutVars>
      </dgm:prSet>
      <dgm:spPr/>
    </dgm:pt>
  </dgm:ptLst>
  <dgm:cxnLst>
    <dgm:cxn modelId="{97551B15-2501-4237-9FEB-9208518F993A}" srcId="{EFDD233A-50F0-47D3-AA67-6AD704B3A6B7}" destId="{6DD664F8-9917-453F-9674-DA3F4A183FAD}" srcOrd="2" destOrd="0" parTransId="{4572C903-133C-42D1-B3B7-45866F1FBD2C}" sibTransId="{32A6B18C-3A5F-49D5-BF46-359D3C49BDAD}"/>
    <dgm:cxn modelId="{7E38BE63-C8C5-4FAA-A4F3-E1AB272A54AD}" type="presOf" srcId="{614183A5-F207-4654-B693-A7E33D79F80D}" destId="{3C24345E-5979-4273-9B6D-7730A6E97DA2}" srcOrd="0" destOrd="0" presId="urn:microsoft.com/office/officeart/2005/8/layout/vList2"/>
    <dgm:cxn modelId="{A5C17A44-0490-447C-B58B-F008A71BDAF1}" type="presOf" srcId="{F8B7BF59-7FF1-4B22-B256-01E5F9FC2DB1}" destId="{01F400E5-DFA9-4374-ABE7-EC93CE43CB16}" srcOrd="0" destOrd="0" presId="urn:microsoft.com/office/officeart/2005/8/layout/vList2"/>
    <dgm:cxn modelId="{C8E42F4D-9270-4632-825B-FA7602BF0A42}" type="presOf" srcId="{AD83F44E-27B1-4F9E-BEDE-86ED9BFD1621}" destId="{B5A5277B-C39C-4002-89E8-42E7BFC0D772}" srcOrd="0" destOrd="0" presId="urn:microsoft.com/office/officeart/2005/8/layout/vList2"/>
    <dgm:cxn modelId="{9C372950-7FBB-423E-AC3A-62AA5C5B71C2}" type="presOf" srcId="{EFDD233A-50F0-47D3-AA67-6AD704B3A6B7}" destId="{1264F065-9C3A-442E-89E2-5814CCED6A07}" srcOrd="0" destOrd="0" presId="urn:microsoft.com/office/officeart/2005/8/layout/vList2"/>
    <dgm:cxn modelId="{15528A54-B837-4207-8ABE-29165D6C524E}" type="presOf" srcId="{EFBA233A-9FDF-47C2-BD25-B96C7F959F91}" destId="{64226191-28FB-41D9-A154-34F1D12A7512}" srcOrd="0" destOrd="0" presId="urn:microsoft.com/office/officeart/2005/8/layout/vList2"/>
    <dgm:cxn modelId="{CBD37F77-8468-4C04-92E4-20589EC30757}" srcId="{EFDD233A-50F0-47D3-AA67-6AD704B3A6B7}" destId="{AD83F44E-27B1-4F9E-BEDE-86ED9BFD1621}" srcOrd="1" destOrd="0" parTransId="{3B9CF544-A8B5-411D-ADE9-872694957F97}" sibTransId="{6DF079DC-4937-47F7-A2B4-30D355A442C7}"/>
    <dgm:cxn modelId="{25806359-AA47-4BE0-83CA-975955C498B0}" type="presOf" srcId="{BA5484BB-07B6-4DB3-9388-8FE888FADCDF}" destId="{5CF2FF0E-5392-4E6E-96C1-AD8395DCD85A}" srcOrd="0" destOrd="0" presId="urn:microsoft.com/office/officeart/2005/8/layout/vList2"/>
    <dgm:cxn modelId="{43CB5284-C1C2-41C1-AD81-C41428F0D36A}" srcId="{EFDD233A-50F0-47D3-AA67-6AD704B3A6B7}" destId="{D3DCB4ED-0D47-46F3-9DF3-D9C16071FC3E}" srcOrd="4" destOrd="0" parTransId="{8089496E-5568-4B24-94C3-A2B65EE13DA0}" sibTransId="{1A7C0CB1-9D5B-47AD-9940-3E9CECA3F165}"/>
    <dgm:cxn modelId="{465C6BB5-5616-4231-A641-692CBFA0173C}" srcId="{EFDD233A-50F0-47D3-AA67-6AD704B3A6B7}" destId="{BA5484BB-07B6-4DB3-9388-8FE888FADCDF}" srcOrd="6" destOrd="0" parTransId="{8C5E01FA-302E-4B3F-A611-B3788850C54E}" sibTransId="{45CAB1D1-8CA6-4B7E-BFA1-796618F5DE5B}"/>
    <dgm:cxn modelId="{13FD11BB-B1CD-4BF4-B10F-CEFF4F4D20AC}" srcId="{EFDD233A-50F0-47D3-AA67-6AD704B3A6B7}" destId="{F8B7BF59-7FF1-4B22-B256-01E5F9FC2DB1}" srcOrd="0" destOrd="0" parTransId="{FC677900-EDF7-4106-95BD-D8C21BCA46E0}" sibTransId="{2E1903EE-A38F-4F81-9381-3514200287F1}"/>
    <dgm:cxn modelId="{036FA9C0-2E23-4AC8-9AFF-4E3B8DB544CA}" type="presOf" srcId="{D3DCB4ED-0D47-46F3-9DF3-D9C16071FC3E}" destId="{9EF7EF20-D942-4154-B797-F812452723A2}" srcOrd="0" destOrd="0" presId="urn:microsoft.com/office/officeart/2005/8/layout/vList2"/>
    <dgm:cxn modelId="{899CF7DE-4DCD-4664-872B-3FB6571E5C34}" srcId="{EFDD233A-50F0-47D3-AA67-6AD704B3A6B7}" destId="{614183A5-F207-4654-B693-A7E33D79F80D}" srcOrd="5" destOrd="0" parTransId="{228DA780-B021-4141-9FDE-20A184343B98}" sibTransId="{605E400A-4E42-489A-910C-A525ACD43E03}"/>
    <dgm:cxn modelId="{FC47FBF1-B907-4D0B-B076-C01F9F239335}" srcId="{EFDD233A-50F0-47D3-AA67-6AD704B3A6B7}" destId="{EFBA233A-9FDF-47C2-BD25-B96C7F959F91}" srcOrd="3" destOrd="0" parTransId="{9D34288A-1767-4849-8123-521F5C090EC3}" sibTransId="{40AA88F6-FF6B-4069-AD41-F996CD1B189A}"/>
    <dgm:cxn modelId="{A503B1FA-9038-433D-8A8D-05CEE3A1C29C}" type="presOf" srcId="{6DD664F8-9917-453F-9674-DA3F4A183FAD}" destId="{A023B72C-464B-4F66-A5BA-2ABA0BFE04F5}" srcOrd="0" destOrd="0" presId="urn:microsoft.com/office/officeart/2005/8/layout/vList2"/>
    <dgm:cxn modelId="{419401CD-9CCE-43C8-AEE0-E9A9A585C5A2}" type="presParOf" srcId="{1264F065-9C3A-442E-89E2-5814CCED6A07}" destId="{01F400E5-DFA9-4374-ABE7-EC93CE43CB16}" srcOrd="0" destOrd="0" presId="urn:microsoft.com/office/officeart/2005/8/layout/vList2"/>
    <dgm:cxn modelId="{1DAB8197-4128-4D0F-9BCB-48E8E94FF168}" type="presParOf" srcId="{1264F065-9C3A-442E-89E2-5814CCED6A07}" destId="{30FE785F-5767-4DEF-9DDD-884C37085421}" srcOrd="1" destOrd="0" presId="urn:microsoft.com/office/officeart/2005/8/layout/vList2"/>
    <dgm:cxn modelId="{D9E9857E-B57E-4842-86A3-5E63457854FB}" type="presParOf" srcId="{1264F065-9C3A-442E-89E2-5814CCED6A07}" destId="{B5A5277B-C39C-4002-89E8-42E7BFC0D772}" srcOrd="2" destOrd="0" presId="urn:microsoft.com/office/officeart/2005/8/layout/vList2"/>
    <dgm:cxn modelId="{3462D896-BC24-4A05-97EB-B6B936E6314F}" type="presParOf" srcId="{1264F065-9C3A-442E-89E2-5814CCED6A07}" destId="{FD6639EC-D879-4235-BFE4-AB1EE46A3DA1}" srcOrd="3" destOrd="0" presId="urn:microsoft.com/office/officeart/2005/8/layout/vList2"/>
    <dgm:cxn modelId="{CFA0E5FC-FF8C-4710-BE23-85214D999817}" type="presParOf" srcId="{1264F065-9C3A-442E-89E2-5814CCED6A07}" destId="{A023B72C-464B-4F66-A5BA-2ABA0BFE04F5}" srcOrd="4" destOrd="0" presId="urn:microsoft.com/office/officeart/2005/8/layout/vList2"/>
    <dgm:cxn modelId="{3F23E460-4A7E-48BE-846C-B836375374B9}" type="presParOf" srcId="{1264F065-9C3A-442E-89E2-5814CCED6A07}" destId="{2CF2012A-326C-4521-AF48-C4FAFF279E6D}" srcOrd="5" destOrd="0" presId="urn:microsoft.com/office/officeart/2005/8/layout/vList2"/>
    <dgm:cxn modelId="{2A3341B9-0D43-4E91-A78B-32146D547399}" type="presParOf" srcId="{1264F065-9C3A-442E-89E2-5814CCED6A07}" destId="{64226191-28FB-41D9-A154-34F1D12A7512}" srcOrd="6" destOrd="0" presId="urn:microsoft.com/office/officeart/2005/8/layout/vList2"/>
    <dgm:cxn modelId="{2E9CFC52-462B-4E1D-8FC7-255BFDA3195F}" type="presParOf" srcId="{1264F065-9C3A-442E-89E2-5814CCED6A07}" destId="{C72A7813-3390-41B0-9129-725A90E8E254}" srcOrd="7" destOrd="0" presId="urn:microsoft.com/office/officeart/2005/8/layout/vList2"/>
    <dgm:cxn modelId="{514E1F69-6B3A-44B5-B8A2-4F21FCA0296D}" type="presParOf" srcId="{1264F065-9C3A-442E-89E2-5814CCED6A07}" destId="{9EF7EF20-D942-4154-B797-F812452723A2}" srcOrd="8" destOrd="0" presId="urn:microsoft.com/office/officeart/2005/8/layout/vList2"/>
    <dgm:cxn modelId="{9DE740EE-46CE-4044-BF20-A5E306D15212}" type="presParOf" srcId="{1264F065-9C3A-442E-89E2-5814CCED6A07}" destId="{372215AD-D022-4B72-BEFD-6A1314CB8811}" srcOrd="9" destOrd="0" presId="urn:microsoft.com/office/officeart/2005/8/layout/vList2"/>
    <dgm:cxn modelId="{B4BF366E-AFB4-4648-B50D-35E4FBF05A3E}" type="presParOf" srcId="{1264F065-9C3A-442E-89E2-5814CCED6A07}" destId="{3C24345E-5979-4273-9B6D-7730A6E97DA2}" srcOrd="10" destOrd="0" presId="urn:microsoft.com/office/officeart/2005/8/layout/vList2"/>
    <dgm:cxn modelId="{5BA2A661-2CFC-4276-9822-F5611EE21A07}" type="presParOf" srcId="{1264F065-9C3A-442E-89E2-5814CCED6A07}" destId="{A9FBB5D6-A65E-42A1-9076-7AB96507500E}" srcOrd="11" destOrd="0" presId="urn:microsoft.com/office/officeart/2005/8/layout/vList2"/>
    <dgm:cxn modelId="{24BA2CB2-11A5-4AD4-836E-2D43ADDD8993}" type="presParOf" srcId="{1264F065-9C3A-442E-89E2-5814CCED6A07}" destId="{5CF2FF0E-5392-4E6E-96C1-AD8395DCD85A}"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dgm:t>
        <a:bodyPr/>
        <a:lstStyle/>
        <a:p>
          <a:r>
            <a:rPr lang="sv-SE" sz="1600" b="1"/>
            <a:t>Verka för att människor i alla delar av landet ska ha en, från social synpunkt, god och hållbar livsmiljö </a:t>
          </a:r>
          <a:endParaRPr lang="sv-SE" sz="1600" b="1" noProof="0" dirty="0"/>
        </a:p>
      </dgm:t>
    </dgm:pt>
    <dgm:pt modelId="{FC677900-EDF7-4106-95BD-D8C21BCA46E0}" type="parTrans" cxnId="{13FD11BB-B1CD-4BF4-B10F-CEFF4F4D20AC}">
      <dgm:prSet/>
      <dgm:spPr/>
      <dgm:t>
        <a:bodyPr/>
        <a:lstStyle/>
        <a:p>
          <a:endParaRPr lang="sv-SE" noProof="0" dirty="0"/>
        </a:p>
      </dgm:t>
    </dgm:pt>
    <dgm:pt modelId="{2E1903EE-A38F-4F81-9381-3514200287F1}" type="sibTrans" cxnId="{13FD11BB-B1CD-4BF4-B10F-CEFF4F4D20AC}">
      <dgm:prSet/>
      <dgm:spPr/>
      <dgm:t>
        <a:bodyPr/>
        <a:lstStyle/>
        <a:p>
          <a:endParaRPr lang="sv-SE" noProof="0" dirty="0"/>
        </a:p>
      </dgm:t>
    </dgm:pt>
    <dgm:pt modelId="{E9154B19-40FD-4F52-A245-447BE44FF5DE}">
      <dgm:prSet custT="1"/>
      <dgm:spPr/>
      <dgm:t>
        <a:bodyPr/>
        <a:lstStyle/>
        <a:p>
          <a:r>
            <a:rPr lang="sv-SE" sz="1600" b="1" dirty="0"/>
            <a:t>Verka för att minska människors otrygghet i det egna bostadsområdet </a:t>
          </a:r>
        </a:p>
      </dgm:t>
    </dgm:pt>
    <dgm:pt modelId="{D8EC6C9F-4C4B-4FD0-A422-A6C14BDD1D59}" type="parTrans" cxnId="{CCD1B805-9EB7-4A4F-8D13-676012043B26}">
      <dgm:prSet/>
      <dgm:spPr/>
      <dgm:t>
        <a:bodyPr/>
        <a:lstStyle/>
        <a:p>
          <a:endParaRPr lang="sv-SE"/>
        </a:p>
      </dgm:t>
    </dgm:pt>
    <dgm:pt modelId="{7ABA25E7-492D-4178-82BD-39AB3BDF31EF}" type="sibTrans" cxnId="{CCD1B805-9EB7-4A4F-8D13-676012043B26}">
      <dgm:prSet/>
      <dgm:spPr/>
      <dgm:t>
        <a:bodyPr/>
        <a:lstStyle/>
        <a:p>
          <a:endParaRPr lang="sv-SE"/>
        </a:p>
      </dgm:t>
    </dgm:pt>
    <dgm:pt modelId="{014569FE-8B7D-41E0-BCDA-9B568C3F5CA8}">
      <dgm:prSet custT="1"/>
      <dgm:spPr/>
      <dgm:t>
        <a:bodyPr/>
        <a:lstStyle/>
        <a:p>
          <a:r>
            <a:rPr lang="sv-SE" sz="1600" b="1" dirty="0"/>
            <a:t>Verka för att såväl kommuner, regioner, statliga myndigheter som fastighetsägare, näringsidkare och civilsamhälle i samverkan tar ansvar för en god förvaltning och en hållbar utveckling av den fysiska miljön </a:t>
          </a:r>
        </a:p>
      </dgm:t>
    </dgm:pt>
    <dgm:pt modelId="{165298D4-BE3F-4BB2-8524-7DFFD3DC5FE8}" type="parTrans" cxnId="{86E9494A-91DF-4A2B-8064-41AE0E3A0BB4}">
      <dgm:prSet/>
      <dgm:spPr/>
      <dgm:t>
        <a:bodyPr/>
        <a:lstStyle/>
        <a:p>
          <a:endParaRPr lang="sv-SE"/>
        </a:p>
      </dgm:t>
    </dgm:pt>
    <dgm:pt modelId="{C65444E1-BBF0-4CF8-BE88-91C2A6B3737A}" type="sibTrans" cxnId="{86E9494A-91DF-4A2B-8064-41AE0E3A0BB4}">
      <dgm:prSet/>
      <dgm:spPr/>
      <dgm:t>
        <a:bodyPr/>
        <a:lstStyle/>
        <a:p>
          <a:endParaRPr lang="sv-SE"/>
        </a:p>
      </dgm:t>
    </dgm:pt>
    <dgm:pt modelId="{54C1AD47-498E-4E5B-9B0C-2679C99AE47F}">
      <dgm:prSet custT="1"/>
      <dgm:spPr/>
      <dgm:t>
        <a:bodyPr/>
        <a:lstStyle/>
        <a:p>
          <a:r>
            <a:rPr lang="sv-SE" sz="1600" b="1"/>
            <a:t>Fortsatt stödja människors möjligheter att utöva friluftsliv, få naturupplevelser, välbefinnande, social gemenskap och få ökad kunskap om natur och miljö</a:t>
          </a:r>
          <a:endParaRPr lang="sv-SE" sz="1600" b="1" dirty="0"/>
        </a:p>
      </dgm:t>
    </dgm:pt>
    <dgm:pt modelId="{53628D84-1307-48B0-9CF0-B3EAC0AC63E5}" type="parTrans" cxnId="{ECFE9DEC-6F4F-479C-B278-DBB0B97F2807}">
      <dgm:prSet/>
      <dgm:spPr/>
      <dgm:t>
        <a:bodyPr/>
        <a:lstStyle/>
        <a:p>
          <a:endParaRPr lang="sv-SE"/>
        </a:p>
      </dgm:t>
    </dgm:pt>
    <dgm:pt modelId="{8B1F26A7-CE29-4E55-B848-171291B62469}" type="sibTrans" cxnId="{ECFE9DEC-6F4F-479C-B278-DBB0B97F2807}">
      <dgm:prSet/>
      <dgm:spPr/>
      <dgm:t>
        <a:bodyPr/>
        <a:lstStyle/>
        <a:p>
          <a:endParaRPr lang="sv-SE"/>
        </a:p>
      </dgm:t>
    </dgm:pt>
    <dgm:pt modelId="{7E6D9979-FCC5-4713-B2F7-6D728182FD39}" type="pres">
      <dgm:prSet presAssocID="{EFDD233A-50F0-47D3-AA67-6AD704B3A6B7}" presName="diagram" presStyleCnt="0">
        <dgm:presLayoutVars>
          <dgm:dir/>
          <dgm:resizeHandles val="exact"/>
        </dgm:presLayoutVars>
      </dgm:prSet>
      <dgm:spPr/>
    </dgm:pt>
    <dgm:pt modelId="{9F5CE3C8-F81C-4781-A056-76DCA2573494}" type="pres">
      <dgm:prSet presAssocID="{F8B7BF59-7FF1-4B22-B256-01E5F9FC2DB1}" presName="node" presStyleLbl="node1" presStyleIdx="0" presStyleCnt="4">
        <dgm:presLayoutVars>
          <dgm:bulletEnabled val="1"/>
        </dgm:presLayoutVars>
      </dgm:prSet>
      <dgm:spPr>
        <a:prstGeom prst="round2DiagRect">
          <a:avLst/>
        </a:prstGeom>
      </dgm:spPr>
    </dgm:pt>
    <dgm:pt modelId="{A1EAE289-980D-4D48-B505-2CC9CE1153BF}" type="pres">
      <dgm:prSet presAssocID="{2E1903EE-A38F-4F81-9381-3514200287F1}" presName="sibTrans" presStyleCnt="0"/>
      <dgm:spPr/>
    </dgm:pt>
    <dgm:pt modelId="{A4D99F90-EE49-43AB-8EB4-2102D184C15C}" type="pres">
      <dgm:prSet presAssocID="{E9154B19-40FD-4F52-A245-447BE44FF5DE}" presName="node" presStyleLbl="node1" presStyleIdx="1" presStyleCnt="4">
        <dgm:presLayoutVars>
          <dgm:bulletEnabled val="1"/>
        </dgm:presLayoutVars>
      </dgm:prSet>
      <dgm:spPr>
        <a:prstGeom prst="round2DiagRect">
          <a:avLst/>
        </a:prstGeom>
      </dgm:spPr>
    </dgm:pt>
    <dgm:pt modelId="{2695560B-8939-4987-8DD1-9D6611832681}" type="pres">
      <dgm:prSet presAssocID="{7ABA25E7-492D-4178-82BD-39AB3BDF31EF}" presName="sibTrans" presStyleCnt="0"/>
      <dgm:spPr/>
    </dgm:pt>
    <dgm:pt modelId="{8703D591-BCA0-4730-AFF6-C5C8EDFFE451}" type="pres">
      <dgm:prSet presAssocID="{014569FE-8B7D-41E0-BCDA-9B568C3F5CA8}" presName="node" presStyleLbl="node1" presStyleIdx="2" presStyleCnt="4">
        <dgm:presLayoutVars>
          <dgm:bulletEnabled val="1"/>
        </dgm:presLayoutVars>
      </dgm:prSet>
      <dgm:spPr>
        <a:prstGeom prst="round2DiagRect">
          <a:avLst/>
        </a:prstGeom>
      </dgm:spPr>
    </dgm:pt>
    <dgm:pt modelId="{AF89EA11-E195-45B2-85C9-C569B61F10AB}" type="pres">
      <dgm:prSet presAssocID="{C65444E1-BBF0-4CF8-BE88-91C2A6B3737A}" presName="sibTrans" presStyleCnt="0"/>
      <dgm:spPr/>
    </dgm:pt>
    <dgm:pt modelId="{3F1B7B22-EB73-4DF4-99F3-F8309895DED0}" type="pres">
      <dgm:prSet presAssocID="{54C1AD47-498E-4E5B-9B0C-2679C99AE47F}" presName="node" presStyleLbl="node1" presStyleIdx="3" presStyleCnt="4">
        <dgm:presLayoutVars>
          <dgm:bulletEnabled val="1"/>
        </dgm:presLayoutVars>
      </dgm:prSet>
      <dgm:spPr>
        <a:prstGeom prst="round2DiagRect">
          <a:avLst/>
        </a:prstGeom>
      </dgm:spPr>
    </dgm:pt>
  </dgm:ptLst>
  <dgm:cxnLst>
    <dgm:cxn modelId="{CCD1B805-9EB7-4A4F-8D13-676012043B26}" srcId="{EFDD233A-50F0-47D3-AA67-6AD704B3A6B7}" destId="{E9154B19-40FD-4F52-A245-447BE44FF5DE}" srcOrd="1" destOrd="0" parTransId="{D8EC6C9F-4C4B-4FD0-A422-A6C14BDD1D59}" sibTransId="{7ABA25E7-492D-4178-82BD-39AB3BDF31EF}"/>
    <dgm:cxn modelId="{35DD7266-9F6A-4B0E-B042-6170E9EDC001}" type="presOf" srcId="{E9154B19-40FD-4F52-A245-447BE44FF5DE}" destId="{A4D99F90-EE49-43AB-8EB4-2102D184C15C}" srcOrd="0" destOrd="0" presId="urn:microsoft.com/office/officeart/2005/8/layout/default"/>
    <dgm:cxn modelId="{86E9494A-91DF-4A2B-8064-41AE0E3A0BB4}" srcId="{EFDD233A-50F0-47D3-AA67-6AD704B3A6B7}" destId="{014569FE-8B7D-41E0-BCDA-9B568C3F5CA8}" srcOrd="2" destOrd="0" parTransId="{165298D4-BE3F-4BB2-8524-7DFFD3DC5FE8}" sibTransId="{C65444E1-BBF0-4CF8-BE88-91C2A6B3737A}"/>
    <dgm:cxn modelId="{3AD1E66E-6670-4541-8A2B-6D3DFB35DA9D}" type="presOf" srcId="{54C1AD47-498E-4E5B-9B0C-2679C99AE47F}" destId="{3F1B7B22-EB73-4DF4-99F3-F8309895DED0}" srcOrd="0" destOrd="0" presId="urn:microsoft.com/office/officeart/2005/8/layout/default"/>
    <dgm:cxn modelId="{8BECAE51-25B2-42D3-AAD6-6A7BB942D7E9}" type="presOf" srcId="{F8B7BF59-7FF1-4B22-B256-01E5F9FC2DB1}" destId="{9F5CE3C8-F81C-4781-A056-76DCA2573494}"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E9FACEDB-9DB2-48B4-AD4D-E7873D3A28D2}" type="presOf" srcId="{EFDD233A-50F0-47D3-AA67-6AD704B3A6B7}" destId="{7E6D9979-FCC5-4713-B2F7-6D728182FD39}" srcOrd="0" destOrd="0" presId="urn:microsoft.com/office/officeart/2005/8/layout/default"/>
    <dgm:cxn modelId="{ECFE9DEC-6F4F-479C-B278-DBB0B97F2807}" srcId="{EFDD233A-50F0-47D3-AA67-6AD704B3A6B7}" destId="{54C1AD47-498E-4E5B-9B0C-2679C99AE47F}" srcOrd="3" destOrd="0" parTransId="{53628D84-1307-48B0-9CF0-B3EAC0AC63E5}" sibTransId="{8B1F26A7-CE29-4E55-B848-171291B62469}"/>
    <dgm:cxn modelId="{A7C80DFE-725A-4E41-95D2-A3DCC32B4473}" type="presOf" srcId="{014569FE-8B7D-41E0-BCDA-9B568C3F5CA8}" destId="{8703D591-BCA0-4730-AFF6-C5C8EDFFE451}" srcOrd="0" destOrd="0" presId="urn:microsoft.com/office/officeart/2005/8/layout/default"/>
    <dgm:cxn modelId="{D0744B48-68D9-43C1-A5C2-77A18D7E67D0}" type="presParOf" srcId="{7E6D9979-FCC5-4713-B2F7-6D728182FD39}" destId="{9F5CE3C8-F81C-4781-A056-76DCA2573494}" srcOrd="0" destOrd="0" presId="urn:microsoft.com/office/officeart/2005/8/layout/default"/>
    <dgm:cxn modelId="{D00A1CE9-3FCC-4B92-AD82-7995036A4EDA}" type="presParOf" srcId="{7E6D9979-FCC5-4713-B2F7-6D728182FD39}" destId="{A1EAE289-980D-4D48-B505-2CC9CE1153BF}" srcOrd="1" destOrd="0" presId="urn:microsoft.com/office/officeart/2005/8/layout/default"/>
    <dgm:cxn modelId="{0DF75D8A-6048-4280-8F0D-A8C7C830A5C9}" type="presParOf" srcId="{7E6D9979-FCC5-4713-B2F7-6D728182FD39}" destId="{A4D99F90-EE49-43AB-8EB4-2102D184C15C}" srcOrd="2" destOrd="0" presId="urn:microsoft.com/office/officeart/2005/8/layout/default"/>
    <dgm:cxn modelId="{EA392667-A6AA-4079-876F-AD83872D10E9}" type="presParOf" srcId="{7E6D9979-FCC5-4713-B2F7-6D728182FD39}" destId="{2695560B-8939-4987-8DD1-9D6611832681}" srcOrd="3" destOrd="0" presId="urn:microsoft.com/office/officeart/2005/8/layout/default"/>
    <dgm:cxn modelId="{1FCB023F-C973-4439-966E-D6556A56270F}" type="presParOf" srcId="{7E6D9979-FCC5-4713-B2F7-6D728182FD39}" destId="{8703D591-BCA0-4730-AFF6-C5C8EDFFE451}" srcOrd="4" destOrd="0" presId="urn:microsoft.com/office/officeart/2005/8/layout/default"/>
    <dgm:cxn modelId="{AF7B17DC-F7A8-4FA1-9AC1-440A1F173AE4}" type="presParOf" srcId="{7E6D9979-FCC5-4713-B2F7-6D728182FD39}" destId="{AF89EA11-E195-45B2-85C9-C569B61F10AB}" srcOrd="5" destOrd="0" presId="urn:microsoft.com/office/officeart/2005/8/layout/default"/>
    <dgm:cxn modelId="{269CF195-2F89-44BE-A2F1-97186470A43E}" type="presParOf" srcId="{7E6D9979-FCC5-4713-B2F7-6D728182FD39}" destId="{3F1B7B22-EB73-4DF4-99F3-F8309895DED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189386">
            <a:alpha val="90000"/>
          </a:srgbClr>
        </a:solidFill>
      </dgm:spPr>
      <dgm:t>
        <a:bodyPr/>
        <a:lstStyle/>
        <a:p>
          <a:r>
            <a:rPr lang="sv-SE" sz="1400" b="1" dirty="0"/>
            <a:t>Utveckla ledarskapet inom hälso- och sjukvården och socialtjänsten</a:t>
          </a:r>
          <a:endParaRPr lang="sv-SE" sz="1400" b="1" noProof="0" dirty="0"/>
        </a:p>
      </dgm:t>
    </dgm:pt>
    <dgm:pt modelId="{FC677900-EDF7-4106-95BD-D8C21BCA46E0}" type="parTrans" cxnId="{13FD11BB-B1CD-4BF4-B10F-CEFF4F4D20AC}">
      <dgm:prSet/>
      <dgm:spPr/>
      <dgm:t>
        <a:bodyPr/>
        <a:lstStyle/>
        <a:p>
          <a:endParaRPr lang="sv-SE" sz="2000" b="1" noProof="0" dirty="0"/>
        </a:p>
      </dgm:t>
    </dgm:pt>
    <dgm:pt modelId="{2E1903EE-A38F-4F81-9381-3514200287F1}" type="sibTrans" cxnId="{13FD11BB-B1CD-4BF4-B10F-CEFF4F4D20AC}">
      <dgm:prSet/>
      <dgm:spPr/>
      <dgm:t>
        <a:bodyPr/>
        <a:lstStyle/>
        <a:p>
          <a:endParaRPr lang="sv-SE" sz="2000" b="1" noProof="0" dirty="0"/>
        </a:p>
      </dgm:t>
    </dgm:pt>
    <dgm:pt modelId="{0C422BA9-0EE4-4F87-9AA8-157E5E45AE3E}">
      <dgm:prSet custT="1"/>
      <dgm:spPr>
        <a:solidFill>
          <a:srgbClr val="1DB3A5">
            <a:alpha val="70000"/>
          </a:srgbClr>
        </a:solidFill>
      </dgm:spPr>
      <dgm:t>
        <a:bodyPr/>
        <a:lstStyle/>
        <a:p>
          <a:r>
            <a:rPr lang="sv-SE" sz="1400" b="1" dirty="0"/>
            <a:t>Arbeta för att grundläggande kunskap om psykisk ohälsa och suicidalitet finns i hälso- och sjukvården samt inom tandvården och socialtjänsten</a:t>
          </a:r>
          <a:endParaRPr lang="sv-SE" sz="1400" b="1" noProof="0" dirty="0"/>
        </a:p>
      </dgm:t>
    </dgm:pt>
    <dgm:pt modelId="{91D65119-2196-4AC5-8B68-148E45383787}" type="parTrans" cxnId="{98C1DF66-E4DC-4D9D-A359-6AC2757638AE}">
      <dgm:prSet/>
      <dgm:spPr/>
      <dgm:t>
        <a:bodyPr/>
        <a:lstStyle/>
        <a:p>
          <a:endParaRPr lang="sv-SE" sz="2000" b="1" noProof="0" dirty="0"/>
        </a:p>
      </dgm:t>
    </dgm:pt>
    <dgm:pt modelId="{D9730046-AA37-4973-A80A-281B4C8EB2C6}" type="sibTrans" cxnId="{98C1DF66-E4DC-4D9D-A359-6AC2757638AE}">
      <dgm:prSet/>
      <dgm:spPr/>
      <dgm:t>
        <a:bodyPr/>
        <a:lstStyle/>
        <a:p>
          <a:endParaRPr lang="sv-SE" sz="2000" b="1" noProof="0" dirty="0"/>
        </a:p>
      </dgm:t>
    </dgm:pt>
    <dgm:pt modelId="{36069C78-470B-4E77-89C7-2766ECDE6F6C}">
      <dgm:prSet custT="1"/>
      <dgm:spPr>
        <a:solidFill>
          <a:srgbClr val="1DB3A5">
            <a:alpha val="70000"/>
          </a:srgbClr>
        </a:solidFill>
      </dgm:spPr>
      <dgm:t>
        <a:bodyPr/>
        <a:lstStyle/>
        <a:p>
          <a:r>
            <a:rPr lang="sv-SE" sz="1400" b="1" noProof="0" dirty="0"/>
            <a:t>På ett ändamålsenligt sätt öka patient- och brukarinflytande i vården och omsorgen</a:t>
          </a:r>
        </a:p>
      </dgm:t>
    </dgm:pt>
    <dgm:pt modelId="{0B403005-4E5E-475B-A5D4-AE726CBB87DB}" type="parTrans" cxnId="{C8A0E2C4-495D-4BB9-B896-8DE5FC79C2BD}">
      <dgm:prSet/>
      <dgm:spPr/>
      <dgm:t>
        <a:bodyPr/>
        <a:lstStyle/>
        <a:p>
          <a:endParaRPr lang="sv-SE" sz="2000" b="1"/>
        </a:p>
      </dgm:t>
    </dgm:pt>
    <dgm:pt modelId="{E0C968AC-9D49-4BED-B3BC-9FD2A92B2599}" type="sibTrans" cxnId="{C8A0E2C4-495D-4BB9-B896-8DE5FC79C2BD}">
      <dgm:prSet/>
      <dgm:spPr/>
      <dgm:t>
        <a:bodyPr/>
        <a:lstStyle/>
        <a:p>
          <a:endParaRPr lang="sv-SE" sz="2000" b="1"/>
        </a:p>
      </dgm:t>
    </dgm:pt>
    <dgm:pt modelId="{F3FFA622-F4CA-4F94-8BAC-B0D06A4EBE8D}">
      <dgm:prSet custT="1"/>
      <dgm:spPr>
        <a:solidFill>
          <a:srgbClr val="1DB3A5">
            <a:alpha val="70000"/>
          </a:srgbClr>
        </a:solidFill>
      </dgm:spPr>
      <dgm:t>
        <a:bodyPr/>
        <a:lstStyle/>
        <a:p>
          <a:r>
            <a:rPr lang="sv-SE" sz="1400" b="1" noProof="0" dirty="0"/>
            <a:t>Utveckla och öka uppföljning och utvärdering av insatser till patienter och brukare</a:t>
          </a:r>
        </a:p>
      </dgm:t>
    </dgm:pt>
    <dgm:pt modelId="{E364B4E6-1B76-479C-889C-625082679B50}" type="parTrans" cxnId="{AED936EB-9D1A-4501-A849-BB9FFF96BE30}">
      <dgm:prSet/>
      <dgm:spPr/>
      <dgm:t>
        <a:bodyPr/>
        <a:lstStyle/>
        <a:p>
          <a:endParaRPr lang="sv-SE" sz="2000" b="1"/>
        </a:p>
      </dgm:t>
    </dgm:pt>
    <dgm:pt modelId="{5417556F-F3C2-486B-886A-3658C8B34164}" type="sibTrans" cxnId="{AED936EB-9D1A-4501-A849-BB9FFF96BE30}">
      <dgm:prSet/>
      <dgm:spPr/>
      <dgm:t>
        <a:bodyPr/>
        <a:lstStyle/>
        <a:p>
          <a:endParaRPr lang="sv-SE" sz="2000" b="1"/>
        </a:p>
      </dgm:t>
    </dgm:pt>
    <dgm:pt modelId="{945A574E-466A-4E02-98F1-34C2A8D45DC5}">
      <dgm:prSet custT="1"/>
      <dgm:spPr>
        <a:solidFill>
          <a:srgbClr val="1DB3A5">
            <a:alpha val="70000"/>
          </a:srgbClr>
        </a:solidFill>
      </dgm:spPr>
      <dgm:t>
        <a:bodyPr/>
        <a:lstStyle/>
        <a:p>
          <a:r>
            <a:rPr lang="sv-SE" sz="1400" b="1" noProof="0" dirty="0"/>
            <a:t>Utveckla en effektiv samverkan som har patienters och brukares behov i centrum</a:t>
          </a:r>
        </a:p>
      </dgm:t>
    </dgm:pt>
    <dgm:pt modelId="{119AD276-A81D-4369-AD4A-AFDDFF753951}" type="parTrans" cxnId="{5879A694-469B-4134-9978-D95313BA50E1}">
      <dgm:prSet/>
      <dgm:spPr/>
      <dgm:t>
        <a:bodyPr/>
        <a:lstStyle/>
        <a:p>
          <a:endParaRPr lang="sv-SE" sz="2000" b="1"/>
        </a:p>
      </dgm:t>
    </dgm:pt>
    <dgm:pt modelId="{66DEA716-3BEA-4340-81E6-8928291A4C31}" type="sibTrans" cxnId="{5879A694-469B-4134-9978-D95313BA50E1}">
      <dgm:prSet/>
      <dgm:spPr/>
      <dgm:t>
        <a:bodyPr/>
        <a:lstStyle/>
        <a:p>
          <a:endParaRPr lang="sv-SE" sz="2000" b="1"/>
        </a:p>
      </dgm:t>
    </dgm:pt>
    <dgm:pt modelId="{D6E2EBCC-3E5B-4A16-A205-4BB7A81093C1}">
      <dgm:prSet custT="1"/>
      <dgm:spPr>
        <a:solidFill>
          <a:srgbClr val="1DB3A5">
            <a:alpha val="70000"/>
          </a:srgbClr>
        </a:solidFill>
      </dgm:spPr>
      <dgm:t>
        <a:bodyPr/>
        <a:lstStyle/>
        <a:p>
          <a:r>
            <a:rPr lang="sv-SE" sz="1400" b="1" noProof="0" dirty="0"/>
            <a:t>Arbeta för en trygg och meningsfull heldygnsvård och tvångsvård som främjar återhämtning</a:t>
          </a:r>
        </a:p>
      </dgm:t>
    </dgm:pt>
    <dgm:pt modelId="{551F26F2-8770-4298-9E25-AA41F6941039}" type="parTrans" cxnId="{4C695C15-BEC4-4B66-9447-12ABD1852196}">
      <dgm:prSet/>
      <dgm:spPr/>
      <dgm:t>
        <a:bodyPr/>
        <a:lstStyle/>
        <a:p>
          <a:endParaRPr lang="sv-SE" sz="2000" b="1"/>
        </a:p>
      </dgm:t>
    </dgm:pt>
    <dgm:pt modelId="{F2A4ECCB-0C8D-4FDD-BFBA-BE2F8A0B0764}" type="sibTrans" cxnId="{4C695C15-BEC4-4B66-9447-12ABD1852196}">
      <dgm:prSet/>
      <dgm:spPr/>
      <dgm:t>
        <a:bodyPr/>
        <a:lstStyle/>
        <a:p>
          <a:endParaRPr lang="sv-SE" sz="2000" b="1"/>
        </a:p>
      </dgm:t>
    </dgm:pt>
    <dgm:pt modelId="{AA52DFEA-E5BE-4A93-AEB8-64037669E290}">
      <dgm:prSet custT="1"/>
      <dgm:spPr>
        <a:solidFill>
          <a:srgbClr val="1DB3A5">
            <a:alpha val="70000"/>
          </a:srgbClr>
        </a:solidFill>
      </dgm:spPr>
      <dgm:t>
        <a:bodyPr/>
        <a:lstStyle/>
        <a:p>
          <a:r>
            <a:rPr lang="sv-SE" sz="1400" b="1" noProof="0" dirty="0"/>
            <a:t>Förbättra tillgängligheten till vård- och stödinsatser för jämlik vård och omsorg</a:t>
          </a:r>
        </a:p>
      </dgm:t>
    </dgm:pt>
    <dgm:pt modelId="{1A0A4F79-69D2-4864-BD77-EF3F60BD7C2E}" type="parTrans" cxnId="{4FB9CB99-E356-4880-97E3-0B32B16F5DD6}">
      <dgm:prSet/>
      <dgm:spPr/>
      <dgm:t>
        <a:bodyPr/>
        <a:lstStyle/>
        <a:p>
          <a:endParaRPr lang="sv-SE"/>
        </a:p>
      </dgm:t>
    </dgm:pt>
    <dgm:pt modelId="{A9082458-55FB-4C95-9EB0-18B5F73149FC}" type="sibTrans" cxnId="{4FB9CB99-E356-4880-97E3-0B32B16F5DD6}">
      <dgm:prSet/>
      <dgm:spPr/>
      <dgm:t>
        <a:bodyPr/>
        <a:lstStyle/>
        <a:p>
          <a:endParaRPr lang="sv-SE"/>
        </a:p>
      </dgm:t>
    </dgm:pt>
    <dgm:pt modelId="{44B1F710-A3D1-4DB5-8FE4-35124F84FF07}">
      <dgm:prSet custT="1"/>
      <dgm:spPr>
        <a:solidFill>
          <a:srgbClr val="1DB3A5">
            <a:alpha val="70000"/>
          </a:srgbClr>
        </a:solidFill>
      </dgm:spPr>
      <dgm:t>
        <a:bodyPr/>
        <a:lstStyle/>
        <a:p>
          <a:r>
            <a:rPr lang="sv-SE" sz="1400" b="1"/>
            <a:t>Utveckla hälso- och sjukvårdens och socialtjänstens hälsofrämjande och förebyggande arbete</a:t>
          </a:r>
          <a:endParaRPr lang="sv-SE" sz="1400" b="1" noProof="0" dirty="0"/>
        </a:p>
      </dgm:t>
    </dgm:pt>
    <dgm:pt modelId="{A44DC7C1-3CA7-4B6B-9C9A-363D5A5D6C9D}" type="parTrans" cxnId="{97ECFF68-71E9-4E98-A48E-670789351963}">
      <dgm:prSet/>
      <dgm:spPr/>
      <dgm:t>
        <a:bodyPr/>
        <a:lstStyle/>
        <a:p>
          <a:endParaRPr lang="sv-SE"/>
        </a:p>
      </dgm:t>
    </dgm:pt>
    <dgm:pt modelId="{BFD63323-D612-445D-A51D-0C71FB9123BA}" type="sibTrans" cxnId="{97ECFF68-71E9-4E98-A48E-670789351963}">
      <dgm:prSet/>
      <dgm:spPr/>
      <dgm:t>
        <a:bodyPr/>
        <a:lstStyle/>
        <a:p>
          <a:endParaRPr lang="sv-SE"/>
        </a:p>
      </dgm:t>
    </dgm:pt>
    <dgm:pt modelId="{D46B8AA3-1834-414A-B14F-E5FE858099B9}">
      <dgm:prSet custT="1"/>
      <dgm:spPr>
        <a:solidFill>
          <a:srgbClr val="1EBCAD">
            <a:alpha val="90000"/>
          </a:srgbClr>
        </a:solidFill>
      </dgm:spPr>
      <dgm:t>
        <a:bodyPr/>
        <a:lstStyle/>
        <a:p>
          <a:pPr>
            <a:buFont typeface="Times New Roman" panose="02020603050405020304" pitchFamily="18" charset="0"/>
            <a:buChar char="•"/>
          </a:pPr>
          <a:r>
            <a:rPr lang="sv-SE" sz="1400" b="1"/>
            <a:t>Utveckla stödet till anhöriga och andra närstående till personer med psykiatriska tillstånd samt till efterlevande</a:t>
          </a:r>
          <a:endParaRPr lang="sv-SE" sz="1400" b="1" noProof="0" dirty="0"/>
        </a:p>
      </dgm:t>
    </dgm:pt>
    <dgm:pt modelId="{26325BCE-BD83-4F12-951A-A3B8AE11C1A9}" type="parTrans" cxnId="{04BC82E0-675B-4149-8F49-A0487FAB8946}">
      <dgm:prSet/>
      <dgm:spPr/>
      <dgm:t>
        <a:bodyPr/>
        <a:lstStyle/>
        <a:p>
          <a:endParaRPr lang="sv-SE"/>
        </a:p>
      </dgm:t>
    </dgm:pt>
    <dgm:pt modelId="{492AFDFA-1E85-4C55-BF94-BB61BC92DFC3}" type="sibTrans" cxnId="{04BC82E0-675B-4149-8F49-A0487FAB8946}">
      <dgm:prSet/>
      <dgm:spPr/>
      <dgm:t>
        <a:bodyPr/>
        <a:lstStyle/>
        <a:p>
          <a:endParaRPr lang="sv-SE"/>
        </a:p>
      </dgm:t>
    </dgm:pt>
    <dgm:pt modelId="{3CBDF596-E091-4E16-B464-824942243726}" type="pres">
      <dgm:prSet presAssocID="{EFDD233A-50F0-47D3-AA67-6AD704B3A6B7}" presName="diagram" presStyleCnt="0">
        <dgm:presLayoutVars>
          <dgm:dir/>
          <dgm:resizeHandles val="exact"/>
        </dgm:presLayoutVars>
      </dgm:prSet>
      <dgm:spPr/>
    </dgm:pt>
    <dgm:pt modelId="{61C23FC8-42EF-49D8-91FD-4AE3E763A8CD}" type="pres">
      <dgm:prSet presAssocID="{F8B7BF59-7FF1-4B22-B256-01E5F9FC2DB1}" presName="node" presStyleLbl="node1" presStyleIdx="0" presStyleCnt="9">
        <dgm:presLayoutVars>
          <dgm:bulletEnabled val="1"/>
        </dgm:presLayoutVars>
      </dgm:prSet>
      <dgm:spPr>
        <a:prstGeom prst="round2DiagRect">
          <a:avLst/>
        </a:prstGeom>
      </dgm:spPr>
    </dgm:pt>
    <dgm:pt modelId="{5CBE595B-338B-449A-8595-6602A7134B35}" type="pres">
      <dgm:prSet presAssocID="{2E1903EE-A38F-4F81-9381-3514200287F1}" presName="sibTrans" presStyleCnt="0"/>
      <dgm:spPr/>
    </dgm:pt>
    <dgm:pt modelId="{C23243C4-C915-40AC-843C-401AEBFC1A53}" type="pres">
      <dgm:prSet presAssocID="{0C422BA9-0EE4-4F87-9AA8-157E5E45AE3E}" presName="node" presStyleLbl="node1" presStyleIdx="1" presStyleCnt="9">
        <dgm:presLayoutVars>
          <dgm:bulletEnabled val="1"/>
        </dgm:presLayoutVars>
      </dgm:prSet>
      <dgm:spPr>
        <a:prstGeom prst="round2DiagRect">
          <a:avLst/>
        </a:prstGeom>
      </dgm:spPr>
    </dgm:pt>
    <dgm:pt modelId="{6E22A027-4175-4CB7-AC5B-96452D49E269}" type="pres">
      <dgm:prSet presAssocID="{D9730046-AA37-4973-A80A-281B4C8EB2C6}" presName="sibTrans" presStyleCnt="0"/>
      <dgm:spPr/>
    </dgm:pt>
    <dgm:pt modelId="{929FCCCB-361F-4EA4-BE57-E32915E1E957}" type="pres">
      <dgm:prSet presAssocID="{36069C78-470B-4E77-89C7-2766ECDE6F6C}" presName="node" presStyleLbl="node1" presStyleIdx="2" presStyleCnt="9">
        <dgm:presLayoutVars>
          <dgm:bulletEnabled val="1"/>
        </dgm:presLayoutVars>
      </dgm:prSet>
      <dgm:spPr>
        <a:prstGeom prst="round2DiagRect">
          <a:avLst/>
        </a:prstGeom>
      </dgm:spPr>
    </dgm:pt>
    <dgm:pt modelId="{213F3777-C770-48E7-9FEE-925DEF04B326}" type="pres">
      <dgm:prSet presAssocID="{E0C968AC-9D49-4BED-B3BC-9FD2A92B2599}" presName="sibTrans" presStyleCnt="0"/>
      <dgm:spPr/>
    </dgm:pt>
    <dgm:pt modelId="{CA960BD5-395E-4F3D-9E95-E821D5F3C799}" type="pres">
      <dgm:prSet presAssocID="{44B1F710-A3D1-4DB5-8FE4-35124F84FF07}" presName="node" presStyleLbl="node1" presStyleIdx="3" presStyleCnt="9">
        <dgm:presLayoutVars>
          <dgm:bulletEnabled val="1"/>
        </dgm:presLayoutVars>
      </dgm:prSet>
      <dgm:spPr/>
    </dgm:pt>
    <dgm:pt modelId="{2DF1273D-BEBC-4482-9D50-9967EFD2C72C}" type="pres">
      <dgm:prSet presAssocID="{BFD63323-D612-445D-A51D-0C71FB9123BA}" presName="sibTrans" presStyleCnt="0"/>
      <dgm:spPr/>
    </dgm:pt>
    <dgm:pt modelId="{D7766B97-694A-49A2-9737-D403D1435AD0}" type="pres">
      <dgm:prSet presAssocID="{AA52DFEA-E5BE-4A93-AEB8-64037669E290}" presName="node" presStyleLbl="node1" presStyleIdx="4" presStyleCnt="9">
        <dgm:presLayoutVars>
          <dgm:bulletEnabled val="1"/>
        </dgm:presLayoutVars>
      </dgm:prSet>
      <dgm:spPr>
        <a:prstGeom prst="round2DiagRect">
          <a:avLst/>
        </a:prstGeom>
      </dgm:spPr>
    </dgm:pt>
    <dgm:pt modelId="{5C66F675-4C8E-43DF-9B11-904ED5133355}" type="pres">
      <dgm:prSet presAssocID="{A9082458-55FB-4C95-9EB0-18B5F73149FC}" presName="sibTrans" presStyleCnt="0"/>
      <dgm:spPr/>
    </dgm:pt>
    <dgm:pt modelId="{14072DF1-9087-43CF-B0A4-34CABCFF9EFA}" type="pres">
      <dgm:prSet presAssocID="{F3FFA622-F4CA-4F94-8BAC-B0D06A4EBE8D}" presName="node" presStyleLbl="node1" presStyleIdx="5" presStyleCnt="9">
        <dgm:presLayoutVars>
          <dgm:bulletEnabled val="1"/>
        </dgm:presLayoutVars>
      </dgm:prSet>
      <dgm:spPr>
        <a:prstGeom prst="round2DiagRect">
          <a:avLst/>
        </a:prstGeom>
      </dgm:spPr>
    </dgm:pt>
    <dgm:pt modelId="{0004E0DE-EAA2-4FBD-8D2F-C6009A53049B}" type="pres">
      <dgm:prSet presAssocID="{5417556F-F3C2-486B-886A-3658C8B34164}" presName="sibTrans" presStyleCnt="0"/>
      <dgm:spPr/>
    </dgm:pt>
    <dgm:pt modelId="{E2111053-EBCD-4148-8A73-67CB3923C270}" type="pres">
      <dgm:prSet presAssocID="{945A574E-466A-4E02-98F1-34C2A8D45DC5}" presName="node" presStyleLbl="node1" presStyleIdx="6" presStyleCnt="9">
        <dgm:presLayoutVars>
          <dgm:bulletEnabled val="1"/>
        </dgm:presLayoutVars>
      </dgm:prSet>
      <dgm:spPr>
        <a:prstGeom prst="round2DiagRect">
          <a:avLst/>
        </a:prstGeom>
      </dgm:spPr>
    </dgm:pt>
    <dgm:pt modelId="{7E37BC1A-1271-4D54-A6D1-CC648BC0292B}" type="pres">
      <dgm:prSet presAssocID="{66DEA716-3BEA-4340-81E6-8928291A4C31}" presName="sibTrans" presStyleCnt="0"/>
      <dgm:spPr/>
    </dgm:pt>
    <dgm:pt modelId="{28B7017C-8F53-4F95-B52B-DABD8CF7D542}" type="pres">
      <dgm:prSet presAssocID="{D46B8AA3-1834-414A-B14F-E5FE858099B9}" presName="node" presStyleLbl="node1" presStyleIdx="7" presStyleCnt="9">
        <dgm:presLayoutVars>
          <dgm:bulletEnabled val="1"/>
        </dgm:presLayoutVars>
      </dgm:prSet>
      <dgm:spPr>
        <a:prstGeom prst="round2DiagRect">
          <a:avLst/>
        </a:prstGeom>
      </dgm:spPr>
    </dgm:pt>
    <dgm:pt modelId="{8CB3C0DA-BD6A-4ECA-A8A7-B8C79BD67222}" type="pres">
      <dgm:prSet presAssocID="{492AFDFA-1E85-4C55-BF94-BB61BC92DFC3}" presName="sibTrans" presStyleCnt="0"/>
      <dgm:spPr/>
    </dgm:pt>
    <dgm:pt modelId="{D6CB0AC4-5D37-463F-BA5A-53054F566042}" type="pres">
      <dgm:prSet presAssocID="{D6E2EBCC-3E5B-4A16-A205-4BB7A81093C1}" presName="node" presStyleLbl="node1" presStyleIdx="8" presStyleCnt="9">
        <dgm:presLayoutVars>
          <dgm:bulletEnabled val="1"/>
        </dgm:presLayoutVars>
      </dgm:prSet>
      <dgm:spPr>
        <a:prstGeom prst="round2DiagRect">
          <a:avLst/>
        </a:prstGeom>
      </dgm:spPr>
    </dgm:pt>
  </dgm:ptLst>
  <dgm:cxnLst>
    <dgm:cxn modelId="{AD5E6C03-0B49-4AE5-8DD6-F401F916FC58}" type="presOf" srcId="{945A574E-466A-4E02-98F1-34C2A8D45DC5}" destId="{E2111053-EBCD-4148-8A73-67CB3923C270}" srcOrd="0" destOrd="0" presId="urn:microsoft.com/office/officeart/2005/8/layout/default"/>
    <dgm:cxn modelId="{4C695C15-BEC4-4B66-9447-12ABD1852196}" srcId="{EFDD233A-50F0-47D3-AA67-6AD704B3A6B7}" destId="{D6E2EBCC-3E5B-4A16-A205-4BB7A81093C1}" srcOrd="8" destOrd="0" parTransId="{551F26F2-8770-4298-9E25-AA41F6941039}" sibTransId="{F2A4ECCB-0C8D-4FDD-BFBA-BE2F8A0B0764}"/>
    <dgm:cxn modelId="{5C74B734-FC90-4039-A6FE-B540A6A45E47}" type="presOf" srcId="{44B1F710-A3D1-4DB5-8FE4-35124F84FF07}" destId="{CA960BD5-395E-4F3D-9E95-E821D5F3C799}" srcOrd="0" destOrd="0" presId="urn:microsoft.com/office/officeart/2005/8/layout/default"/>
    <dgm:cxn modelId="{88E29C3B-D9B0-4C1C-8CF1-6573E7BDCEBD}" type="presOf" srcId="{D6E2EBCC-3E5B-4A16-A205-4BB7A81093C1}" destId="{D6CB0AC4-5D37-463F-BA5A-53054F566042}" srcOrd="0" destOrd="0" presId="urn:microsoft.com/office/officeart/2005/8/layout/default"/>
    <dgm:cxn modelId="{E7C57C40-7629-4CD2-A89D-2694073EE0E6}" type="presOf" srcId="{0C422BA9-0EE4-4F87-9AA8-157E5E45AE3E}" destId="{C23243C4-C915-40AC-843C-401AEBFC1A53}" srcOrd="0" destOrd="0" presId="urn:microsoft.com/office/officeart/2005/8/layout/default"/>
    <dgm:cxn modelId="{53C0905F-C50B-475B-B0E3-3E7C3E664A3E}" type="presOf" srcId="{AA52DFEA-E5BE-4A93-AEB8-64037669E290}" destId="{D7766B97-694A-49A2-9737-D403D1435AD0}" srcOrd="0" destOrd="0" presId="urn:microsoft.com/office/officeart/2005/8/layout/default"/>
    <dgm:cxn modelId="{8F78D643-309D-4BB9-9EE7-780ABECC24D8}" type="presOf" srcId="{D46B8AA3-1834-414A-B14F-E5FE858099B9}" destId="{28B7017C-8F53-4F95-B52B-DABD8CF7D542}" srcOrd="0" destOrd="0" presId="urn:microsoft.com/office/officeart/2005/8/layout/default"/>
    <dgm:cxn modelId="{98C1DF66-E4DC-4D9D-A359-6AC2757638AE}" srcId="{EFDD233A-50F0-47D3-AA67-6AD704B3A6B7}" destId="{0C422BA9-0EE4-4F87-9AA8-157E5E45AE3E}" srcOrd="1" destOrd="0" parTransId="{91D65119-2196-4AC5-8B68-148E45383787}" sibTransId="{D9730046-AA37-4973-A80A-281B4C8EB2C6}"/>
    <dgm:cxn modelId="{71448F67-0774-48E7-BF00-D7F5959C81A1}" type="presOf" srcId="{F8B7BF59-7FF1-4B22-B256-01E5F9FC2DB1}" destId="{61C23FC8-42EF-49D8-91FD-4AE3E763A8CD}" srcOrd="0" destOrd="0" presId="urn:microsoft.com/office/officeart/2005/8/layout/default"/>
    <dgm:cxn modelId="{97ECFF68-71E9-4E98-A48E-670789351963}" srcId="{EFDD233A-50F0-47D3-AA67-6AD704B3A6B7}" destId="{44B1F710-A3D1-4DB5-8FE4-35124F84FF07}" srcOrd="3" destOrd="0" parTransId="{A44DC7C1-3CA7-4B6B-9C9A-363D5A5D6C9D}" sibTransId="{BFD63323-D612-445D-A51D-0C71FB9123BA}"/>
    <dgm:cxn modelId="{D4A7037D-E61A-45C2-B5B6-9B6622E25EC4}" type="presOf" srcId="{F3FFA622-F4CA-4F94-8BAC-B0D06A4EBE8D}" destId="{14072DF1-9087-43CF-B0A4-34CABCFF9EFA}" srcOrd="0" destOrd="0" presId="urn:microsoft.com/office/officeart/2005/8/layout/default"/>
    <dgm:cxn modelId="{5879A694-469B-4134-9978-D95313BA50E1}" srcId="{EFDD233A-50F0-47D3-AA67-6AD704B3A6B7}" destId="{945A574E-466A-4E02-98F1-34C2A8D45DC5}" srcOrd="6" destOrd="0" parTransId="{119AD276-A81D-4369-AD4A-AFDDFF753951}" sibTransId="{66DEA716-3BEA-4340-81E6-8928291A4C31}"/>
    <dgm:cxn modelId="{4FB9CB99-E356-4880-97E3-0B32B16F5DD6}" srcId="{EFDD233A-50F0-47D3-AA67-6AD704B3A6B7}" destId="{AA52DFEA-E5BE-4A93-AEB8-64037669E290}" srcOrd="4" destOrd="0" parTransId="{1A0A4F79-69D2-4864-BD77-EF3F60BD7C2E}" sibTransId="{A9082458-55FB-4C95-9EB0-18B5F73149FC}"/>
    <dgm:cxn modelId="{98E984A3-96B6-4B41-BFA0-3AFFE2F997EB}" type="presOf" srcId="{EFDD233A-50F0-47D3-AA67-6AD704B3A6B7}" destId="{3CBDF596-E091-4E16-B464-824942243726}"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C8A0E2C4-495D-4BB9-B896-8DE5FC79C2BD}" srcId="{EFDD233A-50F0-47D3-AA67-6AD704B3A6B7}" destId="{36069C78-470B-4E77-89C7-2766ECDE6F6C}" srcOrd="2" destOrd="0" parTransId="{0B403005-4E5E-475B-A5D4-AE726CBB87DB}" sibTransId="{E0C968AC-9D49-4BED-B3BC-9FD2A92B2599}"/>
    <dgm:cxn modelId="{04BC82E0-675B-4149-8F49-A0487FAB8946}" srcId="{EFDD233A-50F0-47D3-AA67-6AD704B3A6B7}" destId="{D46B8AA3-1834-414A-B14F-E5FE858099B9}" srcOrd="7" destOrd="0" parTransId="{26325BCE-BD83-4F12-951A-A3B8AE11C1A9}" sibTransId="{492AFDFA-1E85-4C55-BF94-BB61BC92DFC3}"/>
    <dgm:cxn modelId="{AED936EB-9D1A-4501-A849-BB9FFF96BE30}" srcId="{EFDD233A-50F0-47D3-AA67-6AD704B3A6B7}" destId="{F3FFA622-F4CA-4F94-8BAC-B0D06A4EBE8D}" srcOrd="5" destOrd="0" parTransId="{E364B4E6-1B76-479C-889C-625082679B50}" sibTransId="{5417556F-F3C2-486B-886A-3658C8B34164}"/>
    <dgm:cxn modelId="{60D67DF2-F638-4ADF-B0E4-F258D4E80979}" type="presOf" srcId="{36069C78-470B-4E77-89C7-2766ECDE6F6C}" destId="{929FCCCB-361F-4EA4-BE57-E32915E1E957}" srcOrd="0" destOrd="0" presId="urn:microsoft.com/office/officeart/2005/8/layout/default"/>
    <dgm:cxn modelId="{F47B2C93-119B-43FD-A315-09B0168E7294}" type="presParOf" srcId="{3CBDF596-E091-4E16-B464-824942243726}" destId="{61C23FC8-42EF-49D8-91FD-4AE3E763A8CD}" srcOrd="0" destOrd="0" presId="urn:microsoft.com/office/officeart/2005/8/layout/default"/>
    <dgm:cxn modelId="{1D9B1175-AC7C-495F-9390-60BD1995C0F2}" type="presParOf" srcId="{3CBDF596-E091-4E16-B464-824942243726}" destId="{5CBE595B-338B-449A-8595-6602A7134B35}" srcOrd="1" destOrd="0" presId="urn:microsoft.com/office/officeart/2005/8/layout/default"/>
    <dgm:cxn modelId="{B0022D69-4684-4C5D-AE2F-9553C9A137F3}" type="presParOf" srcId="{3CBDF596-E091-4E16-B464-824942243726}" destId="{C23243C4-C915-40AC-843C-401AEBFC1A53}" srcOrd="2" destOrd="0" presId="urn:microsoft.com/office/officeart/2005/8/layout/default"/>
    <dgm:cxn modelId="{DEAF3571-FA50-4E75-96FF-4859B4B00B6D}" type="presParOf" srcId="{3CBDF596-E091-4E16-B464-824942243726}" destId="{6E22A027-4175-4CB7-AC5B-96452D49E269}" srcOrd="3" destOrd="0" presId="urn:microsoft.com/office/officeart/2005/8/layout/default"/>
    <dgm:cxn modelId="{829CB45F-C7B9-4DA2-A585-CFDB8E052069}" type="presParOf" srcId="{3CBDF596-E091-4E16-B464-824942243726}" destId="{929FCCCB-361F-4EA4-BE57-E32915E1E957}" srcOrd="4" destOrd="0" presId="urn:microsoft.com/office/officeart/2005/8/layout/default"/>
    <dgm:cxn modelId="{8B4D8AA1-F6B9-4A14-AF52-C79632ACD8F8}" type="presParOf" srcId="{3CBDF596-E091-4E16-B464-824942243726}" destId="{213F3777-C770-48E7-9FEE-925DEF04B326}" srcOrd="5" destOrd="0" presId="urn:microsoft.com/office/officeart/2005/8/layout/default"/>
    <dgm:cxn modelId="{A8F28779-C579-491F-8B31-89406F46F106}" type="presParOf" srcId="{3CBDF596-E091-4E16-B464-824942243726}" destId="{CA960BD5-395E-4F3D-9E95-E821D5F3C799}" srcOrd="6" destOrd="0" presId="urn:microsoft.com/office/officeart/2005/8/layout/default"/>
    <dgm:cxn modelId="{11D7607D-54CE-43F4-B83A-2709AC4B2EC9}" type="presParOf" srcId="{3CBDF596-E091-4E16-B464-824942243726}" destId="{2DF1273D-BEBC-4482-9D50-9967EFD2C72C}" srcOrd="7" destOrd="0" presId="urn:microsoft.com/office/officeart/2005/8/layout/default"/>
    <dgm:cxn modelId="{B77635F5-28FD-4C9D-8857-723E766DF9F6}" type="presParOf" srcId="{3CBDF596-E091-4E16-B464-824942243726}" destId="{D7766B97-694A-49A2-9737-D403D1435AD0}" srcOrd="8" destOrd="0" presId="urn:microsoft.com/office/officeart/2005/8/layout/default"/>
    <dgm:cxn modelId="{27CE8DD4-DFCC-4925-BB09-2376D91738BC}" type="presParOf" srcId="{3CBDF596-E091-4E16-B464-824942243726}" destId="{5C66F675-4C8E-43DF-9B11-904ED5133355}" srcOrd="9" destOrd="0" presId="urn:microsoft.com/office/officeart/2005/8/layout/default"/>
    <dgm:cxn modelId="{DC1C5E9D-71E0-450D-A849-8BDBC5E04F2A}" type="presParOf" srcId="{3CBDF596-E091-4E16-B464-824942243726}" destId="{14072DF1-9087-43CF-B0A4-34CABCFF9EFA}" srcOrd="10" destOrd="0" presId="urn:microsoft.com/office/officeart/2005/8/layout/default"/>
    <dgm:cxn modelId="{5708C7CA-4536-47DD-A4A9-34CF2321AFA4}" type="presParOf" srcId="{3CBDF596-E091-4E16-B464-824942243726}" destId="{0004E0DE-EAA2-4FBD-8D2F-C6009A53049B}" srcOrd="11" destOrd="0" presId="urn:microsoft.com/office/officeart/2005/8/layout/default"/>
    <dgm:cxn modelId="{18AE9CB0-174E-4692-9E38-055323FBB091}" type="presParOf" srcId="{3CBDF596-E091-4E16-B464-824942243726}" destId="{E2111053-EBCD-4148-8A73-67CB3923C270}" srcOrd="12" destOrd="0" presId="urn:microsoft.com/office/officeart/2005/8/layout/default"/>
    <dgm:cxn modelId="{0DCD6FEE-F14D-49BA-B12E-41DDDD0A902C}" type="presParOf" srcId="{3CBDF596-E091-4E16-B464-824942243726}" destId="{7E37BC1A-1271-4D54-A6D1-CC648BC0292B}" srcOrd="13" destOrd="0" presId="urn:microsoft.com/office/officeart/2005/8/layout/default"/>
    <dgm:cxn modelId="{E7482EF9-D180-4287-8D4C-60373443CA49}" type="presParOf" srcId="{3CBDF596-E091-4E16-B464-824942243726}" destId="{28B7017C-8F53-4F95-B52B-DABD8CF7D542}" srcOrd="14" destOrd="0" presId="urn:microsoft.com/office/officeart/2005/8/layout/default"/>
    <dgm:cxn modelId="{76FCEB04-C7B2-44B4-A7DF-D4B46C09B067}" type="presParOf" srcId="{3CBDF596-E091-4E16-B464-824942243726}" destId="{8CB3C0DA-BD6A-4ECA-A8A7-B8C79BD67222}" srcOrd="15" destOrd="0" presId="urn:microsoft.com/office/officeart/2005/8/layout/default"/>
    <dgm:cxn modelId="{4B10DC80-1682-460A-97FD-FD9F13BB65BA}" type="presParOf" srcId="{3CBDF596-E091-4E16-B464-824942243726}" destId="{D6CB0AC4-5D37-463F-BA5A-53054F566042}"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1A564F"/>
        </a:solidFill>
      </dgm:spPr>
      <dgm:t>
        <a:bodyPr/>
        <a:lstStyle/>
        <a:p>
          <a:r>
            <a:rPr lang="sv-SE" sz="1400" dirty="0"/>
            <a:t>Arbeta för att tydliggöra ledarskapets ansvar och betydelse för kvaliteten och det systematiska kvalitetsarbetet i verksamheterna, bl.a. när det gäller verksamheternas ledningssystem, i enlighet med gällande regelverk </a:t>
          </a:r>
          <a:endParaRPr lang="sv-SE" sz="1400" b="1" noProof="0" dirty="0"/>
        </a:p>
      </dgm:t>
    </dgm:pt>
    <dgm:pt modelId="{FC677900-EDF7-4106-95BD-D8C21BCA46E0}" type="parTrans" cxnId="{13FD11BB-B1CD-4BF4-B10F-CEFF4F4D20AC}">
      <dgm:prSet/>
      <dgm:spPr/>
      <dgm:t>
        <a:bodyPr/>
        <a:lstStyle/>
        <a:p>
          <a:endParaRPr lang="sv-SE" sz="2000" b="1" noProof="0" dirty="0"/>
        </a:p>
      </dgm:t>
    </dgm:pt>
    <dgm:pt modelId="{2E1903EE-A38F-4F81-9381-3514200287F1}" type="sibTrans" cxnId="{13FD11BB-B1CD-4BF4-B10F-CEFF4F4D20AC}">
      <dgm:prSet/>
      <dgm:spPr/>
      <dgm:t>
        <a:bodyPr/>
        <a:lstStyle/>
        <a:p>
          <a:endParaRPr lang="sv-SE" sz="2000" b="1" noProof="0" dirty="0"/>
        </a:p>
      </dgm:t>
    </dgm:pt>
    <dgm:pt modelId="{B855847C-FD6D-4DC2-84EF-73C2A7E32D17}">
      <dgm:prSet/>
      <dgm:spPr>
        <a:solidFill>
          <a:srgbClr val="227067"/>
        </a:solidFill>
      </dgm:spPr>
      <dgm:t>
        <a:bodyPr/>
        <a:lstStyle/>
        <a:p>
          <a:r>
            <a:rPr lang="sv-SE" dirty="0"/>
            <a:t>Utveckla ledarskapet för att arbeta för kompetensförsörjning, kompetensutveckling och god arbetsmiljö för personalen samt för att införa nya metoder och arbetssätt på ett säkert sätt och säkerställa att verksamheterna har, utvecklar och följer ändamålsenliga processer och rutiner, i enlighet med gällande regelverk </a:t>
          </a:r>
        </a:p>
      </dgm:t>
    </dgm:pt>
    <dgm:pt modelId="{93407C6A-08DE-4568-9910-9D2BE70E750D}" type="parTrans" cxnId="{478B27AF-69C1-46F9-AC01-670134F28261}">
      <dgm:prSet/>
      <dgm:spPr/>
      <dgm:t>
        <a:bodyPr/>
        <a:lstStyle/>
        <a:p>
          <a:endParaRPr lang="sv-SE"/>
        </a:p>
      </dgm:t>
    </dgm:pt>
    <dgm:pt modelId="{EA37CF76-08BA-4541-9319-E4ADE3B5E765}" type="sibTrans" cxnId="{478B27AF-69C1-46F9-AC01-670134F28261}">
      <dgm:prSet/>
      <dgm:spPr/>
      <dgm:t>
        <a:bodyPr/>
        <a:lstStyle/>
        <a:p>
          <a:endParaRPr lang="sv-SE"/>
        </a:p>
      </dgm:t>
    </dgm:pt>
    <dgm:pt modelId="{7DFD2D31-C1EA-4421-B645-DFA46BC1AE0B}">
      <dgm:prSet/>
      <dgm:spPr>
        <a:solidFill>
          <a:srgbClr val="42C6B6">
            <a:alpha val="63333"/>
          </a:srgbClr>
        </a:solidFill>
      </dgm:spPr>
      <dgm:t>
        <a:bodyPr/>
        <a:lstStyle/>
        <a:p>
          <a:r>
            <a:rPr lang="sv-SE" dirty="0"/>
            <a:t>Utveckla arbetet med att utforma effektiva processer, aktiviteter och rutiner för samarbete mellan olika verksamheter som underlättar att verksamheterna tar ett gemensamt ansvar för att möta patienters och brukares behov, i enlighet med gällande regelverk </a:t>
          </a:r>
        </a:p>
      </dgm:t>
    </dgm:pt>
    <dgm:pt modelId="{2BF6B594-2373-4CB4-9CD8-2064982F6AA2}" type="parTrans" cxnId="{4A1BE856-9456-48B4-A9DD-C2913C8B54C0}">
      <dgm:prSet/>
      <dgm:spPr/>
      <dgm:t>
        <a:bodyPr/>
        <a:lstStyle/>
        <a:p>
          <a:endParaRPr lang="sv-SE"/>
        </a:p>
      </dgm:t>
    </dgm:pt>
    <dgm:pt modelId="{4E8DAEF6-E62C-402A-9266-E81BF1F4B276}" type="sibTrans" cxnId="{4A1BE856-9456-48B4-A9DD-C2913C8B54C0}">
      <dgm:prSet/>
      <dgm:spPr/>
      <dgm:t>
        <a:bodyPr/>
        <a:lstStyle/>
        <a:p>
          <a:endParaRPr lang="sv-SE"/>
        </a:p>
      </dgm:t>
    </dgm:pt>
    <dgm:pt modelId="{B1496286-076B-4305-8B85-BA0CE79A7B88}">
      <dgm:prSet/>
      <dgm:spPr>
        <a:solidFill>
          <a:srgbClr val="2F9C90">
            <a:alpha val="50000"/>
          </a:srgbClr>
        </a:solidFill>
      </dgm:spPr>
      <dgm:t>
        <a:bodyPr/>
        <a:lstStyle/>
        <a:p>
          <a:r>
            <a:rPr lang="sv-SE" dirty="0"/>
            <a:t>Utveckla arbetet för att höja kompetensen hos ledningsfunktioner om risk- och skyddsfaktorer för psykisk ohälsa samt om behoven hos personer med psykiatriska tillstånd, funktionsnedsättningar, komplexa vård- och stödbehov och suicidalitet</a:t>
          </a:r>
        </a:p>
      </dgm:t>
    </dgm:pt>
    <dgm:pt modelId="{9FD4C2EC-9307-463A-A652-2E2879413069}" type="parTrans" cxnId="{7D046A75-B267-452D-A1EF-E91A208C1061}">
      <dgm:prSet/>
      <dgm:spPr/>
      <dgm:t>
        <a:bodyPr/>
        <a:lstStyle/>
        <a:p>
          <a:endParaRPr lang="sv-SE"/>
        </a:p>
      </dgm:t>
    </dgm:pt>
    <dgm:pt modelId="{C7C3D1A1-E158-47C2-9D41-DDC88D7741C1}" type="sibTrans" cxnId="{7D046A75-B267-452D-A1EF-E91A208C1061}">
      <dgm:prSet/>
      <dgm:spPr/>
      <dgm:t>
        <a:bodyPr/>
        <a:lstStyle/>
        <a:p>
          <a:endParaRPr lang="sv-SE"/>
        </a:p>
      </dgm:t>
    </dgm:pt>
    <dgm:pt modelId="{3CBDF596-E091-4E16-B464-824942243726}" type="pres">
      <dgm:prSet presAssocID="{EFDD233A-50F0-47D3-AA67-6AD704B3A6B7}" presName="diagram" presStyleCnt="0">
        <dgm:presLayoutVars>
          <dgm:dir/>
          <dgm:resizeHandles val="exact"/>
        </dgm:presLayoutVars>
      </dgm:prSet>
      <dgm:spPr/>
    </dgm:pt>
    <dgm:pt modelId="{61C23FC8-42EF-49D8-91FD-4AE3E763A8CD}" type="pres">
      <dgm:prSet presAssocID="{F8B7BF59-7FF1-4B22-B256-01E5F9FC2DB1}" presName="node" presStyleLbl="node1" presStyleIdx="0" presStyleCnt="4">
        <dgm:presLayoutVars>
          <dgm:bulletEnabled val="1"/>
        </dgm:presLayoutVars>
      </dgm:prSet>
      <dgm:spPr>
        <a:prstGeom prst="round2DiagRect">
          <a:avLst/>
        </a:prstGeom>
      </dgm:spPr>
    </dgm:pt>
    <dgm:pt modelId="{5CBE595B-338B-449A-8595-6602A7134B35}" type="pres">
      <dgm:prSet presAssocID="{2E1903EE-A38F-4F81-9381-3514200287F1}" presName="sibTrans" presStyleCnt="0"/>
      <dgm:spPr/>
    </dgm:pt>
    <dgm:pt modelId="{3A56926A-EED6-4FB7-892F-94415F042671}" type="pres">
      <dgm:prSet presAssocID="{B855847C-FD6D-4DC2-84EF-73C2A7E32D17}" presName="node" presStyleLbl="node1" presStyleIdx="1" presStyleCnt="4">
        <dgm:presLayoutVars>
          <dgm:bulletEnabled val="1"/>
        </dgm:presLayoutVars>
      </dgm:prSet>
      <dgm:spPr>
        <a:prstGeom prst="round2DiagRect">
          <a:avLst/>
        </a:prstGeom>
      </dgm:spPr>
    </dgm:pt>
    <dgm:pt modelId="{44C38E4E-7BA0-49E4-95DF-549F73072D71}" type="pres">
      <dgm:prSet presAssocID="{EA37CF76-08BA-4541-9319-E4ADE3B5E765}" presName="sibTrans" presStyleCnt="0"/>
      <dgm:spPr/>
    </dgm:pt>
    <dgm:pt modelId="{FC8E74A7-CE84-4B30-9CB7-E97C195FF241}" type="pres">
      <dgm:prSet presAssocID="{7DFD2D31-C1EA-4421-B645-DFA46BC1AE0B}" presName="node" presStyleLbl="node1" presStyleIdx="2" presStyleCnt="4">
        <dgm:presLayoutVars>
          <dgm:bulletEnabled val="1"/>
        </dgm:presLayoutVars>
      </dgm:prSet>
      <dgm:spPr>
        <a:prstGeom prst="round2DiagRect">
          <a:avLst/>
        </a:prstGeom>
      </dgm:spPr>
    </dgm:pt>
    <dgm:pt modelId="{7B0953CE-FCD5-4074-B0BB-8D289CCE947F}" type="pres">
      <dgm:prSet presAssocID="{4E8DAEF6-E62C-402A-9266-E81BF1F4B276}" presName="sibTrans" presStyleCnt="0"/>
      <dgm:spPr/>
    </dgm:pt>
    <dgm:pt modelId="{099E515C-A4E1-4EE9-875A-786CC8C49FE9}" type="pres">
      <dgm:prSet presAssocID="{B1496286-076B-4305-8B85-BA0CE79A7B88}" presName="node" presStyleLbl="node1" presStyleIdx="3" presStyleCnt="4">
        <dgm:presLayoutVars>
          <dgm:bulletEnabled val="1"/>
        </dgm:presLayoutVars>
      </dgm:prSet>
      <dgm:spPr>
        <a:prstGeom prst="round2DiagRect">
          <a:avLst/>
        </a:prstGeom>
      </dgm:spPr>
    </dgm:pt>
  </dgm:ptLst>
  <dgm:cxnLst>
    <dgm:cxn modelId="{EF21AD0F-3146-44CB-B8E9-5C195B800949}" type="presOf" srcId="{7DFD2D31-C1EA-4421-B645-DFA46BC1AE0B}" destId="{FC8E74A7-CE84-4B30-9CB7-E97C195FF241}" srcOrd="0" destOrd="0" presId="urn:microsoft.com/office/officeart/2005/8/layout/default"/>
    <dgm:cxn modelId="{71448F67-0774-48E7-BF00-D7F5959C81A1}" type="presOf" srcId="{F8B7BF59-7FF1-4B22-B256-01E5F9FC2DB1}" destId="{61C23FC8-42EF-49D8-91FD-4AE3E763A8CD}" srcOrd="0" destOrd="0" presId="urn:microsoft.com/office/officeart/2005/8/layout/default"/>
    <dgm:cxn modelId="{860E0854-D2CC-4F9D-AF90-21EDBD2EBF8B}" type="presOf" srcId="{B855847C-FD6D-4DC2-84EF-73C2A7E32D17}" destId="{3A56926A-EED6-4FB7-892F-94415F042671}" srcOrd="0" destOrd="0" presId="urn:microsoft.com/office/officeart/2005/8/layout/default"/>
    <dgm:cxn modelId="{7D046A75-B267-452D-A1EF-E91A208C1061}" srcId="{EFDD233A-50F0-47D3-AA67-6AD704B3A6B7}" destId="{B1496286-076B-4305-8B85-BA0CE79A7B88}" srcOrd="3" destOrd="0" parTransId="{9FD4C2EC-9307-463A-A652-2E2879413069}" sibTransId="{C7C3D1A1-E158-47C2-9D41-DDC88D7741C1}"/>
    <dgm:cxn modelId="{4A1BE856-9456-48B4-A9DD-C2913C8B54C0}" srcId="{EFDD233A-50F0-47D3-AA67-6AD704B3A6B7}" destId="{7DFD2D31-C1EA-4421-B645-DFA46BC1AE0B}" srcOrd="2" destOrd="0" parTransId="{2BF6B594-2373-4CB4-9CD8-2064982F6AA2}" sibTransId="{4E8DAEF6-E62C-402A-9266-E81BF1F4B276}"/>
    <dgm:cxn modelId="{D7DA869F-7963-4E26-A0D1-31D53666833B}" type="presOf" srcId="{B1496286-076B-4305-8B85-BA0CE79A7B88}" destId="{099E515C-A4E1-4EE9-875A-786CC8C49FE9}" srcOrd="0" destOrd="0" presId="urn:microsoft.com/office/officeart/2005/8/layout/default"/>
    <dgm:cxn modelId="{98E984A3-96B6-4B41-BFA0-3AFFE2F997EB}" type="presOf" srcId="{EFDD233A-50F0-47D3-AA67-6AD704B3A6B7}" destId="{3CBDF596-E091-4E16-B464-824942243726}" srcOrd="0" destOrd="0" presId="urn:microsoft.com/office/officeart/2005/8/layout/default"/>
    <dgm:cxn modelId="{478B27AF-69C1-46F9-AC01-670134F28261}" srcId="{EFDD233A-50F0-47D3-AA67-6AD704B3A6B7}" destId="{B855847C-FD6D-4DC2-84EF-73C2A7E32D17}" srcOrd="1" destOrd="0" parTransId="{93407C6A-08DE-4568-9910-9D2BE70E750D}" sibTransId="{EA37CF76-08BA-4541-9319-E4ADE3B5E765}"/>
    <dgm:cxn modelId="{13FD11BB-B1CD-4BF4-B10F-CEFF4F4D20AC}" srcId="{EFDD233A-50F0-47D3-AA67-6AD704B3A6B7}" destId="{F8B7BF59-7FF1-4B22-B256-01E5F9FC2DB1}" srcOrd="0" destOrd="0" parTransId="{FC677900-EDF7-4106-95BD-D8C21BCA46E0}" sibTransId="{2E1903EE-A38F-4F81-9381-3514200287F1}"/>
    <dgm:cxn modelId="{F47B2C93-119B-43FD-A315-09B0168E7294}" type="presParOf" srcId="{3CBDF596-E091-4E16-B464-824942243726}" destId="{61C23FC8-42EF-49D8-91FD-4AE3E763A8CD}" srcOrd="0" destOrd="0" presId="urn:microsoft.com/office/officeart/2005/8/layout/default"/>
    <dgm:cxn modelId="{1D9B1175-AC7C-495F-9390-60BD1995C0F2}" type="presParOf" srcId="{3CBDF596-E091-4E16-B464-824942243726}" destId="{5CBE595B-338B-449A-8595-6602A7134B35}" srcOrd="1" destOrd="0" presId="urn:microsoft.com/office/officeart/2005/8/layout/default"/>
    <dgm:cxn modelId="{71AA29E1-9DBB-4337-BD36-AEDF09DE1A0C}" type="presParOf" srcId="{3CBDF596-E091-4E16-B464-824942243726}" destId="{3A56926A-EED6-4FB7-892F-94415F042671}" srcOrd="2" destOrd="0" presId="urn:microsoft.com/office/officeart/2005/8/layout/default"/>
    <dgm:cxn modelId="{D9451150-6DB8-4CB7-A5DF-3F55B1D506B0}" type="presParOf" srcId="{3CBDF596-E091-4E16-B464-824942243726}" destId="{44C38E4E-7BA0-49E4-95DF-549F73072D71}" srcOrd="3" destOrd="0" presId="urn:microsoft.com/office/officeart/2005/8/layout/default"/>
    <dgm:cxn modelId="{1BAE2884-F48D-46F1-80BD-3C96748A0F8A}" type="presParOf" srcId="{3CBDF596-E091-4E16-B464-824942243726}" destId="{FC8E74A7-CE84-4B30-9CB7-E97C195FF241}" srcOrd="4" destOrd="0" presId="urn:microsoft.com/office/officeart/2005/8/layout/default"/>
    <dgm:cxn modelId="{57D5D217-3F3F-4C8A-BD92-D29475FE1731}" type="presParOf" srcId="{3CBDF596-E091-4E16-B464-824942243726}" destId="{7B0953CE-FCD5-4074-B0BB-8D289CCE947F}" srcOrd="5" destOrd="0" presId="urn:microsoft.com/office/officeart/2005/8/layout/default"/>
    <dgm:cxn modelId="{43956A3B-3D20-4FCA-8295-68E5372D6763}" type="presParOf" srcId="{3CBDF596-E091-4E16-B464-824942243726}" destId="{099E515C-A4E1-4EE9-875A-786CC8C49FE9}"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EFDD233A-50F0-47D3-AA67-6AD704B3A6B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189386">
            <a:alpha val="90000"/>
          </a:srgbClr>
        </a:solidFill>
      </dgm:spPr>
      <dgm:t>
        <a:bodyPr/>
        <a:lstStyle/>
        <a:p>
          <a:r>
            <a:rPr lang="sv-SE" sz="2400" b="0"/>
            <a:t>Verksamheter som möter personer med psykiatriska tillstånd stärker det hälsofrämjande och förebyggande arbetet, exempelvis i förhållande till hjärt- och kärlsjukdom, cancer, diabetes, kroniska lungsjukdomar och utsatthet för eller utövande av våld </a:t>
          </a:r>
          <a:endParaRPr lang="sv-SE" sz="2400" b="0" noProof="0" dirty="0"/>
        </a:p>
      </dgm:t>
    </dgm:pt>
    <dgm:pt modelId="{FC677900-EDF7-4106-95BD-D8C21BCA46E0}" type="parTrans" cxnId="{13FD11BB-B1CD-4BF4-B10F-CEFF4F4D20AC}">
      <dgm:prSet/>
      <dgm:spPr/>
      <dgm:t>
        <a:bodyPr/>
        <a:lstStyle/>
        <a:p>
          <a:endParaRPr lang="sv-SE" sz="3600" b="0" noProof="0" dirty="0"/>
        </a:p>
      </dgm:t>
    </dgm:pt>
    <dgm:pt modelId="{2E1903EE-A38F-4F81-9381-3514200287F1}" type="sibTrans" cxnId="{13FD11BB-B1CD-4BF4-B10F-CEFF4F4D20AC}">
      <dgm:prSet/>
      <dgm:spPr/>
      <dgm:t>
        <a:bodyPr/>
        <a:lstStyle/>
        <a:p>
          <a:endParaRPr lang="sv-SE" sz="3600" b="0" noProof="0" dirty="0"/>
        </a:p>
      </dgm:t>
    </dgm:pt>
    <dgm:pt modelId="{DA985A6E-5F4F-4791-94A9-2BECD95E61D3}">
      <dgm:prSet custT="1"/>
      <dgm:spPr>
        <a:solidFill>
          <a:srgbClr val="1EBCAD">
            <a:alpha val="90000"/>
          </a:srgbClr>
        </a:solidFill>
      </dgm:spPr>
      <dgm:t>
        <a:bodyPr/>
        <a:lstStyle/>
        <a:p>
          <a:r>
            <a:rPr lang="sv-SE" sz="2400" b="0" dirty="0"/>
            <a:t>Verksamheter fortsatt verkar för att öka kunskaperna om psykisk ohälsa och funktionsnedsättningar och samsjuklighet hos icke-legitimerad personal inom äldreomsorgen, verksamheter för personer med funktionsnedsättning och på hem för vård eller boende (HVB) men även hos personal inom berörda statliga myndigheter.</a:t>
          </a:r>
          <a:endParaRPr lang="sv-SE" sz="2400" b="0" noProof="0" dirty="0"/>
        </a:p>
      </dgm:t>
    </dgm:pt>
    <dgm:pt modelId="{6EE7A667-9372-4CD1-B8D2-CE47236BC362}" type="parTrans" cxnId="{7B53F322-B469-46B9-BAD9-88AFC88F57C4}">
      <dgm:prSet/>
      <dgm:spPr/>
      <dgm:t>
        <a:bodyPr/>
        <a:lstStyle/>
        <a:p>
          <a:endParaRPr lang="sv-SE" sz="3600" b="0"/>
        </a:p>
      </dgm:t>
    </dgm:pt>
    <dgm:pt modelId="{8015B8C3-8B11-40CE-B866-2FC5FC4AFBE6}" type="sibTrans" cxnId="{7B53F322-B469-46B9-BAD9-88AFC88F57C4}">
      <dgm:prSet/>
      <dgm:spPr/>
      <dgm:t>
        <a:bodyPr/>
        <a:lstStyle/>
        <a:p>
          <a:endParaRPr lang="sv-SE" sz="3600" b="0"/>
        </a:p>
      </dgm:t>
    </dgm:pt>
    <dgm:pt modelId="{AA4CA04E-1368-4F02-8AD0-9063DD5D783D}" type="pres">
      <dgm:prSet presAssocID="{EFDD233A-50F0-47D3-AA67-6AD704B3A6B7}" presName="linear" presStyleCnt="0">
        <dgm:presLayoutVars>
          <dgm:animLvl val="lvl"/>
          <dgm:resizeHandles val="exact"/>
        </dgm:presLayoutVars>
      </dgm:prSet>
      <dgm:spPr/>
    </dgm:pt>
    <dgm:pt modelId="{B14DBDAB-DBC3-49B3-AE61-65BE590C4779}" type="pres">
      <dgm:prSet presAssocID="{F8B7BF59-7FF1-4B22-B256-01E5F9FC2DB1}" presName="parentText" presStyleLbl="node1" presStyleIdx="0" presStyleCnt="2">
        <dgm:presLayoutVars>
          <dgm:chMax val="0"/>
          <dgm:bulletEnabled val="1"/>
        </dgm:presLayoutVars>
      </dgm:prSet>
      <dgm:spPr>
        <a:prstGeom prst="round2DiagRect">
          <a:avLst/>
        </a:prstGeom>
      </dgm:spPr>
    </dgm:pt>
    <dgm:pt modelId="{6C280935-6D5B-45E9-A297-55F46F86DA9B}" type="pres">
      <dgm:prSet presAssocID="{2E1903EE-A38F-4F81-9381-3514200287F1}" presName="spacer" presStyleCnt="0"/>
      <dgm:spPr/>
    </dgm:pt>
    <dgm:pt modelId="{0F84F1FE-A1D4-40D8-9A12-AC64C3DE958F}" type="pres">
      <dgm:prSet presAssocID="{DA985A6E-5F4F-4791-94A9-2BECD95E61D3}" presName="parentText" presStyleLbl="node1" presStyleIdx="1" presStyleCnt="2">
        <dgm:presLayoutVars>
          <dgm:chMax val="0"/>
          <dgm:bulletEnabled val="1"/>
        </dgm:presLayoutVars>
      </dgm:prSet>
      <dgm:spPr>
        <a:prstGeom prst="round2DiagRect">
          <a:avLst/>
        </a:prstGeom>
      </dgm:spPr>
    </dgm:pt>
  </dgm:ptLst>
  <dgm:cxnLst>
    <dgm:cxn modelId="{7B53F322-B469-46B9-BAD9-88AFC88F57C4}" srcId="{EFDD233A-50F0-47D3-AA67-6AD704B3A6B7}" destId="{DA985A6E-5F4F-4791-94A9-2BECD95E61D3}" srcOrd="1" destOrd="0" parTransId="{6EE7A667-9372-4CD1-B8D2-CE47236BC362}" sibTransId="{8015B8C3-8B11-40CE-B866-2FC5FC4AFBE6}"/>
    <dgm:cxn modelId="{4EE6009E-E60F-402E-B6E0-94E55C4B786C}" type="presOf" srcId="{F8B7BF59-7FF1-4B22-B256-01E5F9FC2DB1}" destId="{B14DBDAB-DBC3-49B3-AE61-65BE590C4779}" srcOrd="0" destOrd="0" presId="urn:microsoft.com/office/officeart/2005/8/layout/vList2"/>
    <dgm:cxn modelId="{13FD11BB-B1CD-4BF4-B10F-CEFF4F4D20AC}" srcId="{EFDD233A-50F0-47D3-AA67-6AD704B3A6B7}" destId="{F8B7BF59-7FF1-4B22-B256-01E5F9FC2DB1}" srcOrd="0" destOrd="0" parTransId="{FC677900-EDF7-4106-95BD-D8C21BCA46E0}" sibTransId="{2E1903EE-A38F-4F81-9381-3514200287F1}"/>
    <dgm:cxn modelId="{8A53F3C2-A7BC-4BC0-B27B-2671621741B0}" type="presOf" srcId="{EFDD233A-50F0-47D3-AA67-6AD704B3A6B7}" destId="{AA4CA04E-1368-4F02-8AD0-9063DD5D783D}" srcOrd="0" destOrd="0" presId="urn:microsoft.com/office/officeart/2005/8/layout/vList2"/>
    <dgm:cxn modelId="{DA36A8D9-4B8E-409A-810B-A65B23833979}" type="presOf" srcId="{DA985A6E-5F4F-4791-94A9-2BECD95E61D3}" destId="{0F84F1FE-A1D4-40D8-9A12-AC64C3DE958F}" srcOrd="0" destOrd="0" presId="urn:microsoft.com/office/officeart/2005/8/layout/vList2"/>
    <dgm:cxn modelId="{B628777B-D1E5-4C13-9886-36055D382201}" type="presParOf" srcId="{AA4CA04E-1368-4F02-8AD0-9063DD5D783D}" destId="{B14DBDAB-DBC3-49B3-AE61-65BE590C4779}" srcOrd="0" destOrd="0" presId="urn:microsoft.com/office/officeart/2005/8/layout/vList2"/>
    <dgm:cxn modelId="{21590116-BCFE-4593-BD80-EB9FFBC79120}" type="presParOf" srcId="{AA4CA04E-1368-4F02-8AD0-9063DD5D783D}" destId="{6C280935-6D5B-45E9-A297-55F46F86DA9B}" srcOrd="1" destOrd="0" presId="urn:microsoft.com/office/officeart/2005/8/layout/vList2"/>
    <dgm:cxn modelId="{47B28AA2-E9E3-4445-AC20-2484303FB6C5}" type="presParOf" srcId="{AA4CA04E-1368-4F02-8AD0-9063DD5D783D}" destId="{0F84F1FE-A1D4-40D8-9A12-AC64C3DE958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dgm:spPr/>
      <dgm:t>
        <a:bodyPr/>
        <a:lstStyle/>
        <a:p>
          <a:r>
            <a:rPr lang="sv-SE" dirty="0"/>
            <a:t>Öka arbetet med att stärka de faktorer som bidrar till psykisk välbefinnande och motståndskraft</a:t>
          </a:r>
          <a:endParaRPr lang="sv-SE" noProof="0" dirty="0"/>
        </a:p>
      </dgm:t>
    </dgm:pt>
    <dgm:pt modelId="{FC677900-EDF7-4106-95BD-D8C21BCA46E0}" type="parTrans" cxnId="{13FD11BB-B1CD-4BF4-B10F-CEFF4F4D20AC}">
      <dgm:prSet/>
      <dgm:spPr/>
      <dgm:t>
        <a:bodyPr/>
        <a:lstStyle/>
        <a:p>
          <a:endParaRPr lang="sv-SE" noProof="0" dirty="0"/>
        </a:p>
      </dgm:t>
    </dgm:pt>
    <dgm:pt modelId="{2E1903EE-A38F-4F81-9381-3514200287F1}" type="sibTrans" cxnId="{13FD11BB-B1CD-4BF4-B10F-CEFF4F4D20AC}">
      <dgm:prSet/>
      <dgm:spPr/>
      <dgm:t>
        <a:bodyPr/>
        <a:lstStyle/>
        <a:p>
          <a:endParaRPr lang="sv-SE" noProof="0" dirty="0"/>
        </a:p>
      </dgm:t>
    </dgm:pt>
    <dgm:pt modelId="{0C422BA9-0EE4-4F87-9AA8-157E5E45AE3E}">
      <dgm:prSet/>
      <dgm:spPr/>
      <dgm:t>
        <a:bodyPr/>
        <a:lstStyle/>
        <a:p>
          <a:r>
            <a:rPr lang="sv-SE" dirty="0"/>
            <a:t>Öka kunskapen om den existentiella hälsans betydelse för det psykiska välbefinnandet</a:t>
          </a:r>
          <a:endParaRPr lang="sv-SE" noProof="0" dirty="0"/>
        </a:p>
      </dgm:t>
    </dgm:pt>
    <dgm:pt modelId="{91D65119-2196-4AC5-8B68-148E45383787}" type="parTrans" cxnId="{98C1DF66-E4DC-4D9D-A359-6AC2757638AE}">
      <dgm:prSet/>
      <dgm:spPr/>
      <dgm:t>
        <a:bodyPr/>
        <a:lstStyle/>
        <a:p>
          <a:endParaRPr lang="sv-SE" noProof="0" dirty="0"/>
        </a:p>
      </dgm:t>
    </dgm:pt>
    <dgm:pt modelId="{D9730046-AA37-4973-A80A-281B4C8EB2C6}" type="sibTrans" cxnId="{98C1DF66-E4DC-4D9D-A359-6AC2757638AE}">
      <dgm:prSet/>
      <dgm:spPr/>
      <dgm:t>
        <a:bodyPr/>
        <a:lstStyle/>
        <a:p>
          <a:endParaRPr lang="sv-SE" noProof="0" dirty="0"/>
        </a:p>
      </dgm:t>
    </dgm:pt>
    <dgm:pt modelId="{59C263FF-0700-4E82-A7E8-6480FE4E0A85}" type="pres">
      <dgm:prSet presAssocID="{EFDD233A-50F0-47D3-AA67-6AD704B3A6B7}" presName="diagram" presStyleCnt="0">
        <dgm:presLayoutVars>
          <dgm:dir/>
          <dgm:resizeHandles val="exact"/>
        </dgm:presLayoutVars>
      </dgm:prSet>
      <dgm:spPr/>
    </dgm:pt>
    <dgm:pt modelId="{2FC4758A-C8BF-436A-9CA9-BB5C7D6B184A}" type="pres">
      <dgm:prSet presAssocID="{F8B7BF59-7FF1-4B22-B256-01E5F9FC2DB1}" presName="node" presStyleLbl="node1" presStyleIdx="0" presStyleCnt="2">
        <dgm:presLayoutVars>
          <dgm:bulletEnabled val="1"/>
        </dgm:presLayoutVars>
      </dgm:prSet>
      <dgm:spPr>
        <a:prstGeom prst="round2DiagRect">
          <a:avLst/>
        </a:prstGeom>
      </dgm:spPr>
    </dgm:pt>
    <dgm:pt modelId="{8E238F98-F894-4A5A-8F2C-DC706C8A6883}" type="pres">
      <dgm:prSet presAssocID="{2E1903EE-A38F-4F81-9381-3514200287F1}" presName="sibTrans" presStyleCnt="0"/>
      <dgm:spPr/>
    </dgm:pt>
    <dgm:pt modelId="{6CBD0CD0-C19D-4FB9-9AA1-8E48B4B0F3F4}" type="pres">
      <dgm:prSet presAssocID="{0C422BA9-0EE4-4F87-9AA8-157E5E45AE3E}" presName="node" presStyleLbl="node1" presStyleIdx="1" presStyleCnt="2">
        <dgm:presLayoutVars>
          <dgm:bulletEnabled val="1"/>
        </dgm:presLayoutVars>
      </dgm:prSet>
      <dgm:spPr>
        <a:prstGeom prst="round2DiagRect">
          <a:avLst/>
        </a:prstGeom>
      </dgm:spPr>
    </dgm:pt>
  </dgm:ptLst>
  <dgm:cxnLst>
    <dgm:cxn modelId="{98C1DF66-E4DC-4D9D-A359-6AC2757638AE}" srcId="{EFDD233A-50F0-47D3-AA67-6AD704B3A6B7}" destId="{0C422BA9-0EE4-4F87-9AA8-157E5E45AE3E}" srcOrd="1" destOrd="0" parTransId="{91D65119-2196-4AC5-8B68-148E45383787}" sibTransId="{D9730046-AA37-4973-A80A-281B4C8EB2C6}"/>
    <dgm:cxn modelId="{BF8758AA-6F82-46D6-BAB8-57641278ED0B}" type="presOf" srcId="{0C422BA9-0EE4-4F87-9AA8-157E5E45AE3E}" destId="{6CBD0CD0-C19D-4FB9-9AA1-8E48B4B0F3F4}"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1E59A8D3-A566-4D83-8028-9E931DC4FF80}" type="presOf" srcId="{EFDD233A-50F0-47D3-AA67-6AD704B3A6B7}" destId="{59C263FF-0700-4E82-A7E8-6480FE4E0A85}" srcOrd="0" destOrd="0" presId="urn:microsoft.com/office/officeart/2005/8/layout/default"/>
    <dgm:cxn modelId="{61C2E9DC-C366-49BE-9AB7-27F1DD2B2097}" type="presOf" srcId="{F8B7BF59-7FF1-4B22-B256-01E5F9FC2DB1}" destId="{2FC4758A-C8BF-436A-9CA9-BB5C7D6B184A}" srcOrd="0" destOrd="0" presId="urn:microsoft.com/office/officeart/2005/8/layout/default"/>
    <dgm:cxn modelId="{7CEE7E9E-1247-495B-BF6D-A5EB2FA3478E}" type="presParOf" srcId="{59C263FF-0700-4E82-A7E8-6480FE4E0A85}" destId="{2FC4758A-C8BF-436A-9CA9-BB5C7D6B184A}" srcOrd="0" destOrd="0" presId="urn:microsoft.com/office/officeart/2005/8/layout/default"/>
    <dgm:cxn modelId="{53131060-7CFF-4831-AAD2-916885F193F3}" type="presParOf" srcId="{59C263FF-0700-4E82-A7E8-6480FE4E0A85}" destId="{8E238F98-F894-4A5A-8F2C-DC706C8A6883}" srcOrd="1" destOrd="0" presId="urn:microsoft.com/office/officeart/2005/8/layout/default"/>
    <dgm:cxn modelId="{55024E4E-5C86-4A31-A5D1-E1A225729A1A}" type="presParOf" srcId="{59C263FF-0700-4E82-A7E8-6480FE4E0A85}" destId="{6CBD0CD0-C19D-4FB9-9AA1-8E48B4B0F3F4}"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1A564F">
            <a:alpha val="90000"/>
          </a:srgbClr>
        </a:solidFill>
      </dgm:spPr>
      <dgm:t>
        <a:bodyPr/>
        <a:lstStyle/>
        <a:p>
          <a:r>
            <a:rPr lang="sv-SE" sz="1600" b="1" dirty="0"/>
            <a:t>Planera, utforma och genomföra vård- och stödinsatser i samråd med patienter och brukare och eventuellt deras anhöriga eller andra närstående </a:t>
          </a:r>
          <a:endParaRPr lang="sv-SE" sz="1600" b="1" noProof="0" dirty="0"/>
        </a:p>
      </dgm:t>
    </dgm:pt>
    <dgm:pt modelId="{FC677900-EDF7-4106-95BD-D8C21BCA46E0}" type="parTrans" cxnId="{13FD11BB-B1CD-4BF4-B10F-CEFF4F4D20AC}">
      <dgm:prSet/>
      <dgm:spPr/>
      <dgm:t>
        <a:bodyPr/>
        <a:lstStyle/>
        <a:p>
          <a:endParaRPr lang="sv-SE" sz="2000" b="1" noProof="0" dirty="0"/>
        </a:p>
      </dgm:t>
    </dgm:pt>
    <dgm:pt modelId="{2E1903EE-A38F-4F81-9381-3514200287F1}" type="sibTrans" cxnId="{13FD11BB-B1CD-4BF4-B10F-CEFF4F4D20AC}">
      <dgm:prSet/>
      <dgm:spPr/>
      <dgm:t>
        <a:bodyPr/>
        <a:lstStyle/>
        <a:p>
          <a:endParaRPr lang="sv-SE" sz="2000" b="1" noProof="0" dirty="0"/>
        </a:p>
      </dgm:t>
    </dgm:pt>
    <dgm:pt modelId="{5434ACD4-F291-463E-AEF8-41B3E0037392}">
      <dgm:prSet custT="1"/>
      <dgm:spPr>
        <a:solidFill>
          <a:srgbClr val="227067"/>
        </a:solidFill>
      </dgm:spPr>
      <dgm:t>
        <a:bodyPr/>
        <a:lstStyle/>
        <a:p>
          <a:r>
            <a:rPr lang="sv-SE" sz="1600" b="1" dirty="0"/>
            <a:t>Beakta patienters, brukares, anhörigas och andra närståendes åsikter om kvalitet och patientsäkerhet vid verksamhetsutveckling och utformning av insatser inom kommuner och regioner </a:t>
          </a:r>
        </a:p>
      </dgm:t>
    </dgm:pt>
    <dgm:pt modelId="{C0A0D0C2-1047-40D8-8985-50513745821F}" type="parTrans" cxnId="{18ADA775-0587-47FE-A5F4-748DAC454062}">
      <dgm:prSet/>
      <dgm:spPr/>
      <dgm:t>
        <a:bodyPr/>
        <a:lstStyle/>
        <a:p>
          <a:endParaRPr lang="sv-SE"/>
        </a:p>
      </dgm:t>
    </dgm:pt>
    <dgm:pt modelId="{63412CB3-E329-4064-AA4F-305C69892D33}" type="sibTrans" cxnId="{18ADA775-0587-47FE-A5F4-748DAC454062}">
      <dgm:prSet/>
      <dgm:spPr/>
      <dgm:t>
        <a:bodyPr/>
        <a:lstStyle/>
        <a:p>
          <a:endParaRPr lang="sv-SE"/>
        </a:p>
      </dgm:t>
    </dgm:pt>
    <dgm:pt modelId="{CE1B48FC-F556-4891-A617-DFCA2EAEA69A}">
      <dgm:prSet custT="1"/>
      <dgm:spPr>
        <a:solidFill>
          <a:srgbClr val="2D9387"/>
        </a:solidFill>
      </dgm:spPr>
      <dgm:t>
        <a:bodyPr/>
        <a:lstStyle/>
        <a:p>
          <a:r>
            <a:rPr lang="sv-SE" sz="1600" b="1" dirty="0"/>
            <a:t>Involvera företrädare för patienter, brukare, anhöriga och andra närstående i dialoger med beslutsfattare där de kan bidra till ökad förståelse för patienters och brukares behov samt förbättrade insatser inom vård och omsorg </a:t>
          </a:r>
        </a:p>
      </dgm:t>
    </dgm:pt>
    <dgm:pt modelId="{73879914-3D11-4CEC-B061-034BD10DFEC1}" type="parTrans" cxnId="{01F66860-8947-44C3-A17A-350BBD712EE0}">
      <dgm:prSet/>
      <dgm:spPr/>
      <dgm:t>
        <a:bodyPr/>
        <a:lstStyle/>
        <a:p>
          <a:endParaRPr lang="sv-SE"/>
        </a:p>
      </dgm:t>
    </dgm:pt>
    <dgm:pt modelId="{0ABFC529-C4D8-42E1-9719-C47737370295}" type="sibTrans" cxnId="{01F66860-8947-44C3-A17A-350BBD712EE0}">
      <dgm:prSet/>
      <dgm:spPr/>
      <dgm:t>
        <a:bodyPr/>
        <a:lstStyle/>
        <a:p>
          <a:endParaRPr lang="sv-SE"/>
        </a:p>
      </dgm:t>
    </dgm:pt>
    <dgm:pt modelId="{576688C1-2D71-47AA-BED6-F32963B398E5}">
      <dgm:prSet custT="1"/>
      <dgm:spPr>
        <a:solidFill>
          <a:srgbClr val="38B6A7"/>
        </a:solidFill>
      </dgm:spPr>
      <dgm:t>
        <a:bodyPr/>
        <a:lstStyle/>
        <a:p>
          <a:r>
            <a:rPr lang="sv-SE" sz="1400" b="1" dirty="0"/>
            <a:t>Utveckla former, metoder och strukturer för patient- och brukarinflytande och för patient- och brukarutvärdering av vård och omsorg, och integrera dem i verksamheternas systematiska förbättringsarbete </a:t>
          </a:r>
        </a:p>
      </dgm:t>
    </dgm:pt>
    <dgm:pt modelId="{AEC62F00-5946-45D5-B89C-2600D339E24F}" type="parTrans" cxnId="{3DA70A61-3B5F-4A67-9F17-746674E4AC06}">
      <dgm:prSet/>
      <dgm:spPr/>
      <dgm:t>
        <a:bodyPr/>
        <a:lstStyle/>
        <a:p>
          <a:endParaRPr lang="sv-SE"/>
        </a:p>
      </dgm:t>
    </dgm:pt>
    <dgm:pt modelId="{65250007-571B-4EC6-9E45-AA271434FB0E}" type="sibTrans" cxnId="{3DA70A61-3B5F-4A67-9F17-746674E4AC06}">
      <dgm:prSet/>
      <dgm:spPr/>
      <dgm:t>
        <a:bodyPr/>
        <a:lstStyle/>
        <a:p>
          <a:endParaRPr lang="sv-SE"/>
        </a:p>
      </dgm:t>
    </dgm:pt>
    <dgm:pt modelId="{68F44F59-5FC2-49AE-BFEF-AA0B0FCD1F87}" type="pres">
      <dgm:prSet presAssocID="{EFDD233A-50F0-47D3-AA67-6AD704B3A6B7}" presName="diagram" presStyleCnt="0">
        <dgm:presLayoutVars>
          <dgm:dir/>
          <dgm:resizeHandles val="exact"/>
        </dgm:presLayoutVars>
      </dgm:prSet>
      <dgm:spPr/>
    </dgm:pt>
    <dgm:pt modelId="{EBC90AC0-9F24-44F7-82CF-C4DDB4FFE34D}" type="pres">
      <dgm:prSet presAssocID="{F8B7BF59-7FF1-4B22-B256-01E5F9FC2DB1}" presName="node" presStyleLbl="node1" presStyleIdx="0" presStyleCnt="4">
        <dgm:presLayoutVars>
          <dgm:bulletEnabled val="1"/>
        </dgm:presLayoutVars>
      </dgm:prSet>
      <dgm:spPr>
        <a:prstGeom prst="round2DiagRect">
          <a:avLst/>
        </a:prstGeom>
      </dgm:spPr>
    </dgm:pt>
    <dgm:pt modelId="{BCA5C11D-F112-4E4F-8948-0A3636CFDF99}" type="pres">
      <dgm:prSet presAssocID="{2E1903EE-A38F-4F81-9381-3514200287F1}" presName="sibTrans" presStyleCnt="0"/>
      <dgm:spPr/>
    </dgm:pt>
    <dgm:pt modelId="{0B39B2CD-0E8A-4359-97DD-258C1775F4C8}" type="pres">
      <dgm:prSet presAssocID="{5434ACD4-F291-463E-AEF8-41B3E0037392}" presName="node" presStyleLbl="node1" presStyleIdx="1" presStyleCnt="4">
        <dgm:presLayoutVars>
          <dgm:bulletEnabled val="1"/>
        </dgm:presLayoutVars>
      </dgm:prSet>
      <dgm:spPr>
        <a:prstGeom prst="round2DiagRect">
          <a:avLst/>
        </a:prstGeom>
      </dgm:spPr>
    </dgm:pt>
    <dgm:pt modelId="{82C18041-8B83-4087-8837-2CF3F1E2066F}" type="pres">
      <dgm:prSet presAssocID="{63412CB3-E329-4064-AA4F-305C69892D33}" presName="sibTrans" presStyleCnt="0"/>
      <dgm:spPr/>
    </dgm:pt>
    <dgm:pt modelId="{6B65EC28-0BA4-4F74-9603-ECBF2C91A1AC}" type="pres">
      <dgm:prSet presAssocID="{CE1B48FC-F556-4891-A617-DFCA2EAEA69A}" presName="node" presStyleLbl="node1" presStyleIdx="2" presStyleCnt="4">
        <dgm:presLayoutVars>
          <dgm:bulletEnabled val="1"/>
        </dgm:presLayoutVars>
      </dgm:prSet>
      <dgm:spPr>
        <a:prstGeom prst="round2DiagRect">
          <a:avLst/>
        </a:prstGeom>
      </dgm:spPr>
    </dgm:pt>
    <dgm:pt modelId="{1FE27B3A-FBAB-4CA7-A26B-27628A612575}" type="pres">
      <dgm:prSet presAssocID="{0ABFC529-C4D8-42E1-9719-C47737370295}" presName="sibTrans" presStyleCnt="0"/>
      <dgm:spPr/>
    </dgm:pt>
    <dgm:pt modelId="{C5BF6443-49D6-4E58-9807-9BC193C06F26}" type="pres">
      <dgm:prSet presAssocID="{576688C1-2D71-47AA-BED6-F32963B398E5}" presName="node" presStyleLbl="node1" presStyleIdx="3" presStyleCnt="4">
        <dgm:presLayoutVars>
          <dgm:bulletEnabled val="1"/>
        </dgm:presLayoutVars>
      </dgm:prSet>
      <dgm:spPr>
        <a:prstGeom prst="round2DiagRect">
          <a:avLst/>
        </a:prstGeom>
      </dgm:spPr>
    </dgm:pt>
  </dgm:ptLst>
  <dgm:cxnLst>
    <dgm:cxn modelId="{98168205-2E8D-4B95-A78A-09B39FFC41CE}" type="presOf" srcId="{EFDD233A-50F0-47D3-AA67-6AD704B3A6B7}" destId="{68F44F59-5FC2-49AE-BFEF-AA0B0FCD1F87}" srcOrd="0" destOrd="0" presId="urn:microsoft.com/office/officeart/2005/8/layout/default"/>
    <dgm:cxn modelId="{01F66860-8947-44C3-A17A-350BBD712EE0}" srcId="{EFDD233A-50F0-47D3-AA67-6AD704B3A6B7}" destId="{CE1B48FC-F556-4891-A617-DFCA2EAEA69A}" srcOrd="2" destOrd="0" parTransId="{73879914-3D11-4CEC-B061-034BD10DFEC1}" sibTransId="{0ABFC529-C4D8-42E1-9719-C47737370295}"/>
    <dgm:cxn modelId="{3DA70A61-3B5F-4A67-9F17-746674E4AC06}" srcId="{EFDD233A-50F0-47D3-AA67-6AD704B3A6B7}" destId="{576688C1-2D71-47AA-BED6-F32963B398E5}" srcOrd="3" destOrd="0" parTransId="{AEC62F00-5946-45D5-B89C-2600D339E24F}" sibTransId="{65250007-571B-4EC6-9E45-AA271434FB0E}"/>
    <dgm:cxn modelId="{012C1368-6377-4686-9E9B-505D84211EC6}" type="presOf" srcId="{CE1B48FC-F556-4891-A617-DFCA2EAEA69A}" destId="{6B65EC28-0BA4-4F74-9603-ECBF2C91A1AC}" srcOrd="0" destOrd="0" presId="urn:microsoft.com/office/officeart/2005/8/layout/default"/>
    <dgm:cxn modelId="{18ADA775-0587-47FE-A5F4-748DAC454062}" srcId="{EFDD233A-50F0-47D3-AA67-6AD704B3A6B7}" destId="{5434ACD4-F291-463E-AEF8-41B3E0037392}" srcOrd="1" destOrd="0" parTransId="{C0A0D0C2-1047-40D8-8985-50513745821F}" sibTransId="{63412CB3-E329-4064-AA4F-305C69892D33}"/>
    <dgm:cxn modelId="{62DCC3B0-0192-4C73-842D-8583024008E4}" type="presOf" srcId="{5434ACD4-F291-463E-AEF8-41B3E0037392}" destId="{0B39B2CD-0E8A-4359-97DD-258C1775F4C8}"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114049BF-91F7-4F22-9C8F-21B9F06A6F76}" type="presOf" srcId="{F8B7BF59-7FF1-4B22-B256-01E5F9FC2DB1}" destId="{EBC90AC0-9F24-44F7-82CF-C4DDB4FFE34D}" srcOrd="0" destOrd="0" presId="urn:microsoft.com/office/officeart/2005/8/layout/default"/>
    <dgm:cxn modelId="{7CA922DF-9551-45E0-BE6C-E54A6BBD857E}" type="presOf" srcId="{576688C1-2D71-47AA-BED6-F32963B398E5}" destId="{C5BF6443-49D6-4E58-9807-9BC193C06F26}" srcOrd="0" destOrd="0" presId="urn:microsoft.com/office/officeart/2005/8/layout/default"/>
    <dgm:cxn modelId="{EC961B50-067E-4AF9-B6C8-63DB54C1A980}" type="presParOf" srcId="{68F44F59-5FC2-49AE-BFEF-AA0B0FCD1F87}" destId="{EBC90AC0-9F24-44F7-82CF-C4DDB4FFE34D}" srcOrd="0" destOrd="0" presId="urn:microsoft.com/office/officeart/2005/8/layout/default"/>
    <dgm:cxn modelId="{DAEDC330-4F33-4278-BD62-66377389B31E}" type="presParOf" srcId="{68F44F59-5FC2-49AE-BFEF-AA0B0FCD1F87}" destId="{BCA5C11D-F112-4E4F-8948-0A3636CFDF99}" srcOrd="1" destOrd="0" presId="urn:microsoft.com/office/officeart/2005/8/layout/default"/>
    <dgm:cxn modelId="{F389DE74-7551-44CF-941B-E3B4CE9A107C}" type="presParOf" srcId="{68F44F59-5FC2-49AE-BFEF-AA0B0FCD1F87}" destId="{0B39B2CD-0E8A-4359-97DD-258C1775F4C8}" srcOrd="2" destOrd="0" presId="urn:microsoft.com/office/officeart/2005/8/layout/default"/>
    <dgm:cxn modelId="{EC597222-5814-4E16-B55B-747B4A44EDCA}" type="presParOf" srcId="{68F44F59-5FC2-49AE-BFEF-AA0B0FCD1F87}" destId="{82C18041-8B83-4087-8837-2CF3F1E2066F}" srcOrd="3" destOrd="0" presId="urn:microsoft.com/office/officeart/2005/8/layout/default"/>
    <dgm:cxn modelId="{9CA22D39-8C2D-45E7-A693-630E8F23A833}" type="presParOf" srcId="{68F44F59-5FC2-49AE-BFEF-AA0B0FCD1F87}" destId="{6B65EC28-0BA4-4F74-9603-ECBF2C91A1AC}" srcOrd="4" destOrd="0" presId="urn:microsoft.com/office/officeart/2005/8/layout/default"/>
    <dgm:cxn modelId="{BF5AB09F-BBE1-45CB-A2C6-A70DF0759F56}" type="presParOf" srcId="{68F44F59-5FC2-49AE-BFEF-AA0B0FCD1F87}" destId="{1FE27B3A-FBAB-4CA7-A26B-27628A612575}" srcOrd="5" destOrd="0" presId="urn:microsoft.com/office/officeart/2005/8/layout/default"/>
    <dgm:cxn modelId="{6E1EBB45-F858-4B9F-AF31-B993C694731B}" type="presParOf" srcId="{68F44F59-5FC2-49AE-BFEF-AA0B0FCD1F87}" destId="{C5BF6443-49D6-4E58-9807-9BC193C06F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1.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189386">
            <a:alpha val="90000"/>
          </a:srgbClr>
        </a:solidFill>
      </dgm:spPr>
      <dgm:t>
        <a:bodyPr/>
        <a:lstStyle/>
        <a:p>
          <a:r>
            <a:rPr lang="sv-SE" sz="1400" b="1" dirty="0"/>
            <a:t>Utveckla ett hälsofrämjande förhållningssätt i hälso- och sjukvården och stärka det hälsofrämjande och förebyggande arbetet i hela vårdkedjan </a:t>
          </a:r>
          <a:endParaRPr lang="sv-SE" sz="1400" b="1" noProof="0" dirty="0"/>
        </a:p>
      </dgm:t>
    </dgm:pt>
    <dgm:pt modelId="{FC677900-EDF7-4106-95BD-D8C21BCA46E0}" type="parTrans" cxnId="{13FD11BB-B1CD-4BF4-B10F-CEFF4F4D20AC}">
      <dgm:prSet/>
      <dgm:spPr/>
      <dgm:t>
        <a:bodyPr/>
        <a:lstStyle/>
        <a:p>
          <a:endParaRPr lang="sv-SE" sz="2000" b="1" noProof="0" dirty="0"/>
        </a:p>
      </dgm:t>
    </dgm:pt>
    <dgm:pt modelId="{2E1903EE-A38F-4F81-9381-3514200287F1}" type="sibTrans" cxnId="{13FD11BB-B1CD-4BF4-B10F-CEFF4F4D20AC}">
      <dgm:prSet/>
      <dgm:spPr/>
      <dgm:t>
        <a:bodyPr/>
        <a:lstStyle/>
        <a:p>
          <a:endParaRPr lang="sv-SE" sz="2000" b="1" noProof="0" dirty="0"/>
        </a:p>
      </dgm:t>
    </dgm:pt>
    <dgm:pt modelId="{0C422BA9-0EE4-4F87-9AA8-157E5E45AE3E}">
      <dgm:prSet custT="1"/>
      <dgm:spPr>
        <a:solidFill>
          <a:srgbClr val="1DB3A5"/>
        </a:solidFill>
      </dgm:spPr>
      <dgm:t>
        <a:bodyPr/>
        <a:lstStyle/>
        <a:p>
          <a:r>
            <a:rPr lang="sv-SE" sz="1400" b="1" dirty="0"/>
            <a:t>Arbeta för att ett hälsofrämjande förhållningssätt präglar hälso- och sjukvårdens förebyggande insatser liksom behandling, rehabilitering, uppföljning, råd och stöd, egenvård och befolkningsinriktade insatser </a:t>
          </a:r>
          <a:endParaRPr lang="sv-SE" sz="1400" b="1" noProof="0" dirty="0"/>
        </a:p>
      </dgm:t>
    </dgm:pt>
    <dgm:pt modelId="{D9730046-AA37-4973-A80A-281B4C8EB2C6}" type="sibTrans" cxnId="{98C1DF66-E4DC-4D9D-A359-6AC2757638AE}">
      <dgm:prSet/>
      <dgm:spPr/>
      <dgm:t>
        <a:bodyPr/>
        <a:lstStyle/>
        <a:p>
          <a:endParaRPr lang="sv-SE" sz="2000" b="1" noProof="0" dirty="0"/>
        </a:p>
      </dgm:t>
    </dgm:pt>
    <dgm:pt modelId="{91D65119-2196-4AC5-8B68-148E45383787}" type="parTrans" cxnId="{98C1DF66-E4DC-4D9D-A359-6AC2757638AE}">
      <dgm:prSet/>
      <dgm:spPr/>
      <dgm:t>
        <a:bodyPr/>
        <a:lstStyle/>
        <a:p>
          <a:endParaRPr lang="sv-SE" sz="2000" b="1" noProof="0" dirty="0"/>
        </a:p>
      </dgm:t>
    </dgm:pt>
    <dgm:pt modelId="{36069C78-470B-4E77-89C7-2766ECDE6F6C}">
      <dgm:prSet custT="1"/>
      <dgm:spPr>
        <a:solidFill>
          <a:srgbClr val="1DB3A5"/>
        </a:solidFill>
      </dgm:spPr>
      <dgm:t>
        <a:bodyPr/>
        <a:lstStyle/>
        <a:p>
          <a:r>
            <a:rPr lang="sv-SE" sz="1600" b="1" dirty="0"/>
            <a:t>Arbeta för att hälso- och sjukvårdens sjukdomsförebyggande uppdrag tydligt framgår i avtal, handlingsplaner, rutiner och uppföljningar </a:t>
          </a:r>
          <a:endParaRPr lang="sv-SE" sz="1600" b="1" noProof="0" dirty="0"/>
        </a:p>
      </dgm:t>
    </dgm:pt>
    <dgm:pt modelId="{E0C968AC-9D49-4BED-B3BC-9FD2A92B2599}" type="sibTrans" cxnId="{C8A0E2C4-495D-4BB9-B896-8DE5FC79C2BD}">
      <dgm:prSet/>
      <dgm:spPr/>
      <dgm:t>
        <a:bodyPr/>
        <a:lstStyle/>
        <a:p>
          <a:endParaRPr lang="sv-SE" sz="2000" b="1"/>
        </a:p>
      </dgm:t>
    </dgm:pt>
    <dgm:pt modelId="{0B403005-4E5E-475B-A5D4-AE726CBB87DB}" type="parTrans" cxnId="{C8A0E2C4-495D-4BB9-B896-8DE5FC79C2BD}">
      <dgm:prSet/>
      <dgm:spPr/>
      <dgm:t>
        <a:bodyPr/>
        <a:lstStyle/>
        <a:p>
          <a:endParaRPr lang="sv-SE" sz="2000" b="1"/>
        </a:p>
      </dgm:t>
    </dgm:pt>
    <dgm:pt modelId="{78E147E9-C024-4AC4-B0B7-82783728AE9A}">
      <dgm:prSet custT="1"/>
      <dgm:spPr>
        <a:solidFill>
          <a:srgbClr val="1DB3A5"/>
        </a:solidFill>
      </dgm:spPr>
      <dgm:t>
        <a:bodyPr/>
        <a:lstStyle/>
        <a:p>
          <a:r>
            <a:rPr lang="sv-SE" sz="1400" b="1" dirty="0"/>
            <a:t>Arbeta för att medarbetare inom hälso- och sjukvården utvecklar kompetens och får förutsättningar för att bedriva en hälsofrämjande och förebyggande hälso- och sjukvård </a:t>
          </a:r>
          <a:endParaRPr lang="sv-SE" sz="1400" b="1" noProof="0" dirty="0"/>
        </a:p>
      </dgm:t>
    </dgm:pt>
    <dgm:pt modelId="{2A4700A4-E194-4FE7-B883-AC79B9CF364B}" type="sibTrans" cxnId="{6EECBA17-926D-4A03-A7C1-D57D466CEBC6}">
      <dgm:prSet/>
      <dgm:spPr/>
      <dgm:t>
        <a:bodyPr/>
        <a:lstStyle/>
        <a:p>
          <a:endParaRPr lang="sv-SE" sz="2000" b="1"/>
        </a:p>
      </dgm:t>
    </dgm:pt>
    <dgm:pt modelId="{32EA0226-EDD6-488E-9D9C-9EC72BEFE3BF}" type="parTrans" cxnId="{6EECBA17-926D-4A03-A7C1-D57D466CEBC6}">
      <dgm:prSet/>
      <dgm:spPr/>
      <dgm:t>
        <a:bodyPr/>
        <a:lstStyle/>
        <a:p>
          <a:endParaRPr lang="sv-SE" sz="2000" b="1"/>
        </a:p>
      </dgm:t>
    </dgm:pt>
    <dgm:pt modelId="{F3FFA622-F4CA-4F94-8BAC-B0D06A4EBE8D}">
      <dgm:prSet custT="1"/>
      <dgm:spPr>
        <a:solidFill>
          <a:srgbClr val="1DB3A5">
            <a:alpha val="70000"/>
          </a:srgbClr>
        </a:solidFill>
      </dgm:spPr>
      <dgm:t>
        <a:bodyPr/>
        <a:lstStyle/>
        <a:p>
          <a:r>
            <a:rPr lang="sv-SE" sz="1200" b="1" dirty="0"/>
            <a:t>Utveckla det hälsofrämjande och förebyggande arbetet inom hälso- och sjukvården och verka för att detta riktas till alla människor, även äldre personer samt de med svåra psykiatriska tillstånd eftersom ohälsosamma levnadsvanor kan innebära större hälsorisker för vissa personer med psykiatriska tillstånd än för andra grupper </a:t>
          </a:r>
          <a:endParaRPr lang="sv-SE" sz="1200" b="1" noProof="0" dirty="0"/>
        </a:p>
      </dgm:t>
    </dgm:pt>
    <dgm:pt modelId="{5417556F-F3C2-486B-886A-3658C8B34164}" type="sibTrans" cxnId="{AED936EB-9D1A-4501-A849-BB9FFF96BE30}">
      <dgm:prSet/>
      <dgm:spPr/>
      <dgm:t>
        <a:bodyPr/>
        <a:lstStyle/>
        <a:p>
          <a:endParaRPr lang="sv-SE" sz="2000" b="1"/>
        </a:p>
      </dgm:t>
    </dgm:pt>
    <dgm:pt modelId="{E364B4E6-1B76-479C-889C-625082679B50}" type="parTrans" cxnId="{AED936EB-9D1A-4501-A849-BB9FFF96BE30}">
      <dgm:prSet/>
      <dgm:spPr/>
      <dgm:t>
        <a:bodyPr/>
        <a:lstStyle/>
        <a:p>
          <a:endParaRPr lang="sv-SE" sz="2000" b="1"/>
        </a:p>
      </dgm:t>
    </dgm:pt>
    <dgm:pt modelId="{945A574E-466A-4E02-98F1-34C2A8D45DC5}">
      <dgm:prSet custT="1"/>
      <dgm:spPr>
        <a:solidFill>
          <a:srgbClr val="1DB3A5">
            <a:alpha val="70000"/>
          </a:srgbClr>
        </a:solidFill>
      </dgm:spPr>
      <dgm:t>
        <a:bodyPr/>
        <a:lstStyle/>
        <a:p>
          <a:r>
            <a:rPr lang="sv-SE" sz="1600" b="1" dirty="0"/>
            <a:t>Utveckla socialtjänstens förebyggande arbete på samhälls-, grupp- och individnivå </a:t>
          </a:r>
          <a:endParaRPr lang="sv-SE" sz="1600" b="1" noProof="0" dirty="0"/>
        </a:p>
      </dgm:t>
    </dgm:pt>
    <dgm:pt modelId="{66DEA716-3BEA-4340-81E6-8928291A4C31}" type="sibTrans" cxnId="{5879A694-469B-4134-9978-D95313BA50E1}">
      <dgm:prSet/>
      <dgm:spPr/>
      <dgm:t>
        <a:bodyPr/>
        <a:lstStyle/>
        <a:p>
          <a:endParaRPr lang="sv-SE" sz="2000" b="1"/>
        </a:p>
      </dgm:t>
    </dgm:pt>
    <dgm:pt modelId="{119AD276-A81D-4369-AD4A-AFDDFF753951}" type="parTrans" cxnId="{5879A694-469B-4134-9978-D95313BA50E1}">
      <dgm:prSet/>
      <dgm:spPr/>
      <dgm:t>
        <a:bodyPr/>
        <a:lstStyle/>
        <a:p>
          <a:endParaRPr lang="sv-SE" sz="2000" b="1"/>
        </a:p>
      </dgm:t>
    </dgm:pt>
    <dgm:pt modelId="{D6E2EBCC-3E5B-4A16-A205-4BB7A81093C1}">
      <dgm:prSet custT="1"/>
      <dgm:spPr>
        <a:solidFill>
          <a:srgbClr val="1DB3A5"/>
        </a:solidFill>
      </dgm:spPr>
      <dgm:t>
        <a:bodyPr/>
        <a:lstStyle/>
        <a:p>
          <a:r>
            <a:rPr lang="sv-SE" sz="1600" b="1" dirty="0"/>
            <a:t>Integrera det förebyggande perspektivet i alla verksamheter inom socialtjänsten </a:t>
          </a:r>
          <a:endParaRPr lang="sv-SE" sz="1600" b="1" noProof="0" dirty="0"/>
        </a:p>
      </dgm:t>
    </dgm:pt>
    <dgm:pt modelId="{F2A4ECCB-0C8D-4FDD-BFBA-BE2F8A0B0764}" type="sibTrans" cxnId="{4C695C15-BEC4-4B66-9447-12ABD1852196}">
      <dgm:prSet/>
      <dgm:spPr/>
      <dgm:t>
        <a:bodyPr/>
        <a:lstStyle/>
        <a:p>
          <a:endParaRPr lang="sv-SE" sz="2000" b="1"/>
        </a:p>
      </dgm:t>
    </dgm:pt>
    <dgm:pt modelId="{551F26F2-8770-4298-9E25-AA41F6941039}" type="parTrans" cxnId="{4C695C15-BEC4-4B66-9447-12ABD1852196}">
      <dgm:prSet/>
      <dgm:spPr/>
      <dgm:t>
        <a:bodyPr/>
        <a:lstStyle/>
        <a:p>
          <a:endParaRPr lang="sv-SE" sz="2000" b="1"/>
        </a:p>
      </dgm:t>
    </dgm:pt>
    <dgm:pt modelId="{35264D6E-12D4-46B0-9490-BB765F2CF28A}">
      <dgm:prSet custT="1"/>
      <dgm:spPr>
        <a:solidFill>
          <a:srgbClr val="1EBCAD"/>
        </a:solidFill>
      </dgm:spPr>
      <dgm:t>
        <a:bodyPr/>
        <a:lstStyle/>
        <a:p>
          <a:r>
            <a:rPr lang="sv-SE" sz="1400" b="1" dirty="0"/>
            <a:t>Säkerställa en samordnad kunskapsutveckling samt spridning och implementering av kunskapsbaserade förebyggande metoder och arbetssätt i berörda verksamheter inom socialtjänsten</a:t>
          </a:r>
          <a:endParaRPr lang="sv-SE" sz="1400" b="1" noProof="0" dirty="0"/>
        </a:p>
      </dgm:t>
    </dgm:pt>
    <dgm:pt modelId="{98B4D0ED-2F68-4F3D-9E49-5D9572BC28F0}" type="sibTrans" cxnId="{CD361E60-3D89-4161-9668-749E96ECB3DC}">
      <dgm:prSet/>
      <dgm:spPr/>
      <dgm:t>
        <a:bodyPr/>
        <a:lstStyle/>
        <a:p>
          <a:endParaRPr lang="sv-SE" sz="2000" b="1" noProof="0" dirty="0"/>
        </a:p>
      </dgm:t>
    </dgm:pt>
    <dgm:pt modelId="{4851AD0C-2D39-401F-A643-AC3E53514C98}" type="parTrans" cxnId="{CD361E60-3D89-4161-9668-749E96ECB3DC}">
      <dgm:prSet/>
      <dgm:spPr/>
      <dgm:t>
        <a:bodyPr/>
        <a:lstStyle/>
        <a:p>
          <a:endParaRPr lang="sv-SE" sz="2000" b="1" noProof="0" dirty="0"/>
        </a:p>
      </dgm:t>
    </dgm:pt>
    <dgm:pt modelId="{3CBDF596-E091-4E16-B464-824942243726}" type="pres">
      <dgm:prSet presAssocID="{EFDD233A-50F0-47D3-AA67-6AD704B3A6B7}" presName="diagram" presStyleCnt="0">
        <dgm:presLayoutVars>
          <dgm:dir/>
          <dgm:resizeHandles val="exact"/>
        </dgm:presLayoutVars>
      </dgm:prSet>
      <dgm:spPr/>
    </dgm:pt>
    <dgm:pt modelId="{61C23FC8-42EF-49D8-91FD-4AE3E763A8CD}" type="pres">
      <dgm:prSet presAssocID="{F8B7BF59-7FF1-4B22-B256-01E5F9FC2DB1}" presName="node" presStyleLbl="node1" presStyleIdx="0" presStyleCnt="8">
        <dgm:presLayoutVars>
          <dgm:bulletEnabled val="1"/>
        </dgm:presLayoutVars>
      </dgm:prSet>
      <dgm:spPr>
        <a:prstGeom prst="round2DiagRect">
          <a:avLst/>
        </a:prstGeom>
      </dgm:spPr>
    </dgm:pt>
    <dgm:pt modelId="{5CBE595B-338B-449A-8595-6602A7134B35}" type="pres">
      <dgm:prSet presAssocID="{2E1903EE-A38F-4F81-9381-3514200287F1}" presName="sibTrans" presStyleCnt="0"/>
      <dgm:spPr/>
    </dgm:pt>
    <dgm:pt modelId="{C23243C4-C915-40AC-843C-401AEBFC1A53}" type="pres">
      <dgm:prSet presAssocID="{0C422BA9-0EE4-4F87-9AA8-157E5E45AE3E}" presName="node" presStyleLbl="node1" presStyleIdx="1" presStyleCnt="8">
        <dgm:presLayoutVars>
          <dgm:bulletEnabled val="1"/>
        </dgm:presLayoutVars>
      </dgm:prSet>
      <dgm:spPr>
        <a:prstGeom prst="round2DiagRect">
          <a:avLst/>
        </a:prstGeom>
      </dgm:spPr>
    </dgm:pt>
    <dgm:pt modelId="{6E22A027-4175-4CB7-AC5B-96452D49E269}" type="pres">
      <dgm:prSet presAssocID="{D9730046-AA37-4973-A80A-281B4C8EB2C6}" presName="sibTrans" presStyleCnt="0"/>
      <dgm:spPr/>
    </dgm:pt>
    <dgm:pt modelId="{929FCCCB-361F-4EA4-BE57-E32915E1E957}" type="pres">
      <dgm:prSet presAssocID="{36069C78-470B-4E77-89C7-2766ECDE6F6C}" presName="node" presStyleLbl="node1" presStyleIdx="2" presStyleCnt="8">
        <dgm:presLayoutVars>
          <dgm:bulletEnabled val="1"/>
        </dgm:presLayoutVars>
      </dgm:prSet>
      <dgm:spPr>
        <a:prstGeom prst="round2DiagRect">
          <a:avLst/>
        </a:prstGeom>
      </dgm:spPr>
    </dgm:pt>
    <dgm:pt modelId="{213F3777-C770-48E7-9FEE-925DEF04B326}" type="pres">
      <dgm:prSet presAssocID="{E0C968AC-9D49-4BED-B3BC-9FD2A92B2599}" presName="sibTrans" presStyleCnt="0"/>
      <dgm:spPr/>
    </dgm:pt>
    <dgm:pt modelId="{45B3B692-4D71-4151-A92A-96E60C3AE32F}" type="pres">
      <dgm:prSet presAssocID="{78E147E9-C024-4AC4-B0B7-82783728AE9A}" presName="node" presStyleLbl="node1" presStyleIdx="3" presStyleCnt="8">
        <dgm:presLayoutVars>
          <dgm:bulletEnabled val="1"/>
        </dgm:presLayoutVars>
      </dgm:prSet>
      <dgm:spPr>
        <a:prstGeom prst="round2DiagRect">
          <a:avLst/>
        </a:prstGeom>
      </dgm:spPr>
    </dgm:pt>
    <dgm:pt modelId="{9912A1FE-ACE8-4529-A561-9B5E51F6E2B7}" type="pres">
      <dgm:prSet presAssocID="{2A4700A4-E194-4FE7-B883-AC79B9CF364B}" presName="sibTrans" presStyleCnt="0"/>
      <dgm:spPr/>
    </dgm:pt>
    <dgm:pt modelId="{14072DF1-9087-43CF-B0A4-34CABCFF9EFA}" type="pres">
      <dgm:prSet presAssocID="{F3FFA622-F4CA-4F94-8BAC-B0D06A4EBE8D}" presName="node" presStyleLbl="node1" presStyleIdx="4" presStyleCnt="8">
        <dgm:presLayoutVars>
          <dgm:bulletEnabled val="1"/>
        </dgm:presLayoutVars>
      </dgm:prSet>
      <dgm:spPr>
        <a:prstGeom prst="round2DiagRect">
          <a:avLst/>
        </a:prstGeom>
      </dgm:spPr>
    </dgm:pt>
    <dgm:pt modelId="{0004E0DE-EAA2-4FBD-8D2F-C6009A53049B}" type="pres">
      <dgm:prSet presAssocID="{5417556F-F3C2-486B-886A-3658C8B34164}" presName="sibTrans" presStyleCnt="0"/>
      <dgm:spPr/>
    </dgm:pt>
    <dgm:pt modelId="{E2111053-EBCD-4148-8A73-67CB3923C270}" type="pres">
      <dgm:prSet presAssocID="{945A574E-466A-4E02-98F1-34C2A8D45DC5}" presName="node" presStyleLbl="node1" presStyleIdx="5" presStyleCnt="8">
        <dgm:presLayoutVars>
          <dgm:bulletEnabled val="1"/>
        </dgm:presLayoutVars>
      </dgm:prSet>
      <dgm:spPr>
        <a:prstGeom prst="round2DiagRect">
          <a:avLst/>
        </a:prstGeom>
      </dgm:spPr>
    </dgm:pt>
    <dgm:pt modelId="{7E37BC1A-1271-4D54-A6D1-CC648BC0292B}" type="pres">
      <dgm:prSet presAssocID="{66DEA716-3BEA-4340-81E6-8928291A4C31}" presName="sibTrans" presStyleCnt="0"/>
      <dgm:spPr/>
    </dgm:pt>
    <dgm:pt modelId="{D6CB0AC4-5D37-463F-BA5A-53054F566042}" type="pres">
      <dgm:prSet presAssocID="{D6E2EBCC-3E5B-4A16-A205-4BB7A81093C1}" presName="node" presStyleLbl="node1" presStyleIdx="6" presStyleCnt="8">
        <dgm:presLayoutVars>
          <dgm:bulletEnabled val="1"/>
        </dgm:presLayoutVars>
      </dgm:prSet>
      <dgm:spPr>
        <a:prstGeom prst="round2DiagRect">
          <a:avLst/>
        </a:prstGeom>
      </dgm:spPr>
    </dgm:pt>
    <dgm:pt modelId="{0886469D-7C27-48F6-8707-539D9F5FB78F}" type="pres">
      <dgm:prSet presAssocID="{F2A4ECCB-0C8D-4FDD-BFBA-BE2F8A0B0764}" presName="sibTrans" presStyleCnt="0"/>
      <dgm:spPr/>
    </dgm:pt>
    <dgm:pt modelId="{B3D4616F-064D-43F7-BC9D-4B72B593102B}" type="pres">
      <dgm:prSet presAssocID="{35264D6E-12D4-46B0-9490-BB765F2CF28A}" presName="node" presStyleLbl="node1" presStyleIdx="7" presStyleCnt="8">
        <dgm:presLayoutVars>
          <dgm:bulletEnabled val="1"/>
        </dgm:presLayoutVars>
      </dgm:prSet>
      <dgm:spPr>
        <a:prstGeom prst="round2DiagRect">
          <a:avLst/>
        </a:prstGeom>
      </dgm:spPr>
    </dgm:pt>
  </dgm:ptLst>
  <dgm:cxnLst>
    <dgm:cxn modelId="{AD5E6C03-0B49-4AE5-8DD6-F401F916FC58}" type="presOf" srcId="{945A574E-466A-4E02-98F1-34C2A8D45DC5}" destId="{E2111053-EBCD-4148-8A73-67CB3923C270}" srcOrd="0" destOrd="0" presId="urn:microsoft.com/office/officeart/2005/8/layout/default"/>
    <dgm:cxn modelId="{3442E213-F282-4EFA-933B-0001B493BA65}" type="presOf" srcId="{35264D6E-12D4-46B0-9490-BB765F2CF28A}" destId="{B3D4616F-064D-43F7-BC9D-4B72B593102B}" srcOrd="0" destOrd="0" presId="urn:microsoft.com/office/officeart/2005/8/layout/default"/>
    <dgm:cxn modelId="{4C695C15-BEC4-4B66-9447-12ABD1852196}" srcId="{EFDD233A-50F0-47D3-AA67-6AD704B3A6B7}" destId="{D6E2EBCC-3E5B-4A16-A205-4BB7A81093C1}" srcOrd="6" destOrd="0" parTransId="{551F26F2-8770-4298-9E25-AA41F6941039}" sibTransId="{F2A4ECCB-0C8D-4FDD-BFBA-BE2F8A0B0764}"/>
    <dgm:cxn modelId="{6EECBA17-926D-4A03-A7C1-D57D466CEBC6}" srcId="{EFDD233A-50F0-47D3-AA67-6AD704B3A6B7}" destId="{78E147E9-C024-4AC4-B0B7-82783728AE9A}" srcOrd="3" destOrd="0" parTransId="{32EA0226-EDD6-488E-9D9C-9EC72BEFE3BF}" sibTransId="{2A4700A4-E194-4FE7-B883-AC79B9CF364B}"/>
    <dgm:cxn modelId="{88E29C3B-D9B0-4C1C-8CF1-6573E7BDCEBD}" type="presOf" srcId="{D6E2EBCC-3E5B-4A16-A205-4BB7A81093C1}" destId="{D6CB0AC4-5D37-463F-BA5A-53054F566042}" srcOrd="0" destOrd="0" presId="urn:microsoft.com/office/officeart/2005/8/layout/default"/>
    <dgm:cxn modelId="{E7C57C40-7629-4CD2-A89D-2694073EE0E6}" type="presOf" srcId="{0C422BA9-0EE4-4F87-9AA8-157E5E45AE3E}" destId="{C23243C4-C915-40AC-843C-401AEBFC1A53}" srcOrd="0" destOrd="0" presId="urn:microsoft.com/office/officeart/2005/8/layout/default"/>
    <dgm:cxn modelId="{CD361E60-3D89-4161-9668-749E96ECB3DC}" srcId="{EFDD233A-50F0-47D3-AA67-6AD704B3A6B7}" destId="{35264D6E-12D4-46B0-9490-BB765F2CF28A}" srcOrd="7" destOrd="0" parTransId="{4851AD0C-2D39-401F-A643-AC3E53514C98}" sibTransId="{98B4D0ED-2F68-4F3D-9E49-5D9572BC28F0}"/>
    <dgm:cxn modelId="{98C1DF66-E4DC-4D9D-A359-6AC2757638AE}" srcId="{EFDD233A-50F0-47D3-AA67-6AD704B3A6B7}" destId="{0C422BA9-0EE4-4F87-9AA8-157E5E45AE3E}" srcOrd="1" destOrd="0" parTransId="{91D65119-2196-4AC5-8B68-148E45383787}" sibTransId="{D9730046-AA37-4973-A80A-281B4C8EB2C6}"/>
    <dgm:cxn modelId="{71448F67-0774-48E7-BF00-D7F5959C81A1}" type="presOf" srcId="{F8B7BF59-7FF1-4B22-B256-01E5F9FC2DB1}" destId="{61C23FC8-42EF-49D8-91FD-4AE3E763A8CD}" srcOrd="0" destOrd="0" presId="urn:microsoft.com/office/officeart/2005/8/layout/default"/>
    <dgm:cxn modelId="{148F9C58-916B-4DAB-8507-C7AC30D44F21}" type="presOf" srcId="{78E147E9-C024-4AC4-B0B7-82783728AE9A}" destId="{45B3B692-4D71-4151-A92A-96E60C3AE32F}" srcOrd="0" destOrd="0" presId="urn:microsoft.com/office/officeart/2005/8/layout/default"/>
    <dgm:cxn modelId="{D4A7037D-E61A-45C2-B5B6-9B6622E25EC4}" type="presOf" srcId="{F3FFA622-F4CA-4F94-8BAC-B0D06A4EBE8D}" destId="{14072DF1-9087-43CF-B0A4-34CABCFF9EFA}" srcOrd="0" destOrd="0" presId="urn:microsoft.com/office/officeart/2005/8/layout/default"/>
    <dgm:cxn modelId="{5879A694-469B-4134-9978-D95313BA50E1}" srcId="{EFDD233A-50F0-47D3-AA67-6AD704B3A6B7}" destId="{945A574E-466A-4E02-98F1-34C2A8D45DC5}" srcOrd="5" destOrd="0" parTransId="{119AD276-A81D-4369-AD4A-AFDDFF753951}" sibTransId="{66DEA716-3BEA-4340-81E6-8928291A4C31}"/>
    <dgm:cxn modelId="{98E984A3-96B6-4B41-BFA0-3AFFE2F997EB}" type="presOf" srcId="{EFDD233A-50F0-47D3-AA67-6AD704B3A6B7}" destId="{3CBDF596-E091-4E16-B464-824942243726}"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C8A0E2C4-495D-4BB9-B896-8DE5FC79C2BD}" srcId="{EFDD233A-50F0-47D3-AA67-6AD704B3A6B7}" destId="{36069C78-470B-4E77-89C7-2766ECDE6F6C}" srcOrd="2" destOrd="0" parTransId="{0B403005-4E5E-475B-A5D4-AE726CBB87DB}" sibTransId="{E0C968AC-9D49-4BED-B3BC-9FD2A92B2599}"/>
    <dgm:cxn modelId="{AED936EB-9D1A-4501-A849-BB9FFF96BE30}" srcId="{EFDD233A-50F0-47D3-AA67-6AD704B3A6B7}" destId="{F3FFA622-F4CA-4F94-8BAC-B0D06A4EBE8D}" srcOrd="4" destOrd="0" parTransId="{E364B4E6-1B76-479C-889C-625082679B50}" sibTransId="{5417556F-F3C2-486B-886A-3658C8B34164}"/>
    <dgm:cxn modelId="{60D67DF2-F638-4ADF-B0E4-F258D4E80979}" type="presOf" srcId="{36069C78-470B-4E77-89C7-2766ECDE6F6C}" destId="{929FCCCB-361F-4EA4-BE57-E32915E1E957}" srcOrd="0" destOrd="0" presId="urn:microsoft.com/office/officeart/2005/8/layout/default"/>
    <dgm:cxn modelId="{F47B2C93-119B-43FD-A315-09B0168E7294}" type="presParOf" srcId="{3CBDF596-E091-4E16-B464-824942243726}" destId="{61C23FC8-42EF-49D8-91FD-4AE3E763A8CD}" srcOrd="0" destOrd="0" presId="urn:microsoft.com/office/officeart/2005/8/layout/default"/>
    <dgm:cxn modelId="{1D9B1175-AC7C-495F-9390-60BD1995C0F2}" type="presParOf" srcId="{3CBDF596-E091-4E16-B464-824942243726}" destId="{5CBE595B-338B-449A-8595-6602A7134B35}" srcOrd="1" destOrd="0" presId="urn:microsoft.com/office/officeart/2005/8/layout/default"/>
    <dgm:cxn modelId="{B0022D69-4684-4C5D-AE2F-9553C9A137F3}" type="presParOf" srcId="{3CBDF596-E091-4E16-B464-824942243726}" destId="{C23243C4-C915-40AC-843C-401AEBFC1A53}" srcOrd="2" destOrd="0" presId="urn:microsoft.com/office/officeart/2005/8/layout/default"/>
    <dgm:cxn modelId="{DEAF3571-FA50-4E75-96FF-4859B4B00B6D}" type="presParOf" srcId="{3CBDF596-E091-4E16-B464-824942243726}" destId="{6E22A027-4175-4CB7-AC5B-96452D49E269}" srcOrd="3" destOrd="0" presId="urn:microsoft.com/office/officeart/2005/8/layout/default"/>
    <dgm:cxn modelId="{829CB45F-C7B9-4DA2-A585-CFDB8E052069}" type="presParOf" srcId="{3CBDF596-E091-4E16-B464-824942243726}" destId="{929FCCCB-361F-4EA4-BE57-E32915E1E957}" srcOrd="4" destOrd="0" presId="urn:microsoft.com/office/officeart/2005/8/layout/default"/>
    <dgm:cxn modelId="{8B4D8AA1-F6B9-4A14-AF52-C79632ACD8F8}" type="presParOf" srcId="{3CBDF596-E091-4E16-B464-824942243726}" destId="{213F3777-C770-48E7-9FEE-925DEF04B326}" srcOrd="5" destOrd="0" presId="urn:microsoft.com/office/officeart/2005/8/layout/default"/>
    <dgm:cxn modelId="{962712AE-C63D-4D21-B5BF-595AC9AD4DB7}" type="presParOf" srcId="{3CBDF596-E091-4E16-B464-824942243726}" destId="{45B3B692-4D71-4151-A92A-96E60C3AE32F}" srcOrd="6" destOrd="0" presId="urn:microsoft.com/office/officeart/2005/8/layout/default"/>
    <dgm:cxn modelId="{DF37463B-2799-4EA8-9927-CEE3F8A1A213}" type="presParOf" srcId="{3CBDF596-E091-4E16-B464-824942243726}" destId="{9912A1FE-ACE8-4529-A561-9B5E51F6E2B7}" srcOrd="7" destOrd="0" presId="urn:microsoft.com/office/officeart/2005/8/layout/default"/>
    <dgm:cxn modelId="{DC1C5E9D-71E0-450D-A849-8BDBC5E04F2A}" type="presParOf" srcId="{3CBDF596-E091-4E16-B464-824942243726}" destId="{14072DF1-9087-43CF-B0A4-34CABCFF9EFA}" srcOrd="8" destOrd="0" presId="urn:microsoft.com/office/officeart/2005/8/layout/default"/>
    <dgm:cxn modelId="{5708C7CA-4536-47DD-A4A9-34CF2321AFA4}" type="presParOf" srcId="{3CBDF596-E091-4E16-B464-824942243726}" destId="{0004E0DE-EAA2-4FBD-8D2F-C6009A53049B}" srcOrd="9" destOrd="0" presId="urn:microsoft.com/office/officeart/2005/8/layout/default"/>
    <dgm:cxn modelId="{18AE9CB0-174E-4692-9E38-055323FBB091}" type="presParOf" srcId="{3CBDF596-E091-4E16-B464-824942243726}" destId="{E2111053-EBCD-4148-8A73-67CB3923C270}" srcOrd="10" destOrd="0" presId="urn:microsoft.com/office/officeart/2005/8/layout/default"/>
    <dgm:cxn modelId="{0DCD6FEE-F14D-49BA-B12E-41DDDD0A902C}" type="presParOf" srcId="{3CBDF596-E091-4E16-B464-824942243726}" destId="{7E37BC1A-1271-4D54-A6D1-CC648BC0292B}" srcOrd="11" destOrd="0" presId="urn:microsoft.com/office/officeart/2005/8/layout/default"/>
    <dgm:cxn modelId="{4B10DC80-1682-460A-97FD-FD9F13BB65BA}" type="presParOf" srcId="{3CBDF596-E091-4E16-B464-824942243726}" destId="{D6CB0AC4-5D37-463F-BA5A-53054F566042}" srcOrd="12" destOrd="0" presId="urn:microsoft.com/office/officeart/2005/8/layout/default"/>
    <dgm:cxn modelId="{895B96C8-20E3-46C1-A134-737CEBD42B24}" type="presParOf" srcId="{3CBDF596-E091-4E16-B464-824942243726}" destId="{0886469D-7C27-48F6-8707-539D9F5FB78F}" srcOrd="13" destOrd="0" presId="urn:microsoft.com/office/officeart/2005/8/layout/default"/>
    <dgm:cxn modelId="{E33ADDE7-1C83-4EFF-8859-E8F19DD7F94D}" type="presParOf" srcId="{3CBDF596-E091-4E16-B464-824942243726}" destId="{B3D4616F-064D-43F7-BC9D-4B72B593102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42C6B6"/>
        </a:solidFill>
      </dgm:spPr>
      <dgm:t>
        <a:bodyPr/>
        <a:lstStyle/>
        <a:p>
          <a:r>
            <a:rPr lang="sv-SE" sz="2000" b="1" dirty="0"/>
            <a:t>Samla och tillgängliggöra information om tillgängliga vård- och stödinsatser och var man vid behov ska vända sig för att få hjälp </a:t>
          </a:r>
          <a:endParaRPr lang="sv-SE" sz="2000" b="1" noProof="0" dirty="0"/>
        </a:p>
      </dgm:t>
    </dgm:pt>
    <dgm:pt modelId="{FC677900-EDF7-4106-95BD-D8C21BCA46E0}" type="parTrans" cxnId="{13FD11BB-B1CD-4BF4-B10F-CEFF4F4D20AC}">
      <dgm:prSet/>
      <dgm:spPr/>
      <dgm:t>
        <a:bodyPr/>
        <a:lstStyle/>
        <a:p>
          <a:endParaRPr lang="sv-SE" sz="2000" b="1" noProof="0" dirty="0"/>
        </a:p>
      </dgm:t>
    </dgm:pt>
    <dgm:pt modelId="{2E1903EE-A38F-4F81-9381-3514200287F1}" type="sibTrans" cxnId="{13FD11BB-B1CD-4BF4-B10F-CEFF4F4D20AC}">
      <dgm:prSet/>
      <dgm:spPr/>
      <dgm:t>
        <a:bodyPr/>
        <a:lstStyle/>
        <a:p>
          <a:endParaRPr lang="sv-SE" sz="2000" b="1" noProof="0" dirty="0"/>
        </a:p>
      </dgm:t>
    </dgm:pt>
    <dgm:pt modelId="{AA237AE0-97DC-475C-9A80-EE6913ADB83A}">
      <dgm:prSet/>
      <dgm:spPr>
        <a:solidFill>
          <a:srgbClr val="42C6B6"/>
        </a:solidFill>
      </dgm:spPr>
      <dgm:t>
        <a:bodyPr/>
        <a:lstStyle/>
        <a:p>
          <a:r>
            <a:rPr lang="sv-SE" b="1" dirty="0"/>
            <a:t>Förenkla möjligheterna att komma i kontakt med hälso- och sjukvården och socialtjänsten bl.a. när det gäller att boka, avboka och omboka besök</a:t>
          </a:r>
        </a:p>
      </dgm:t>
    </dgm:pt>
    <dgm:pt modelId="{E843B055-8E55-4EBD-B214-0540181B1FC8}" type="parTrans" cxnId="{92B6B495-5085-4752-9A4A-955612BF418C}">
      <dgm:prSet/>
      <dgm:spPr/>
      <dgm:t>
        <a:bodyPr/>
        <a:lstStyle/>
        <a:p>
          <a:endParaRPr lang="sv-SE"/>
        </a:p>
      </dgm:t>
    </dgm:pt>
    <dgm:pt modelId="{4456BE33-4C0C-42F8-8B92-F9D2F2A8C3EC}" type="sibTrans" cxnId="{92B6B495-5085-4752-9A4A-955612BF418C}">
      <dgm:prSet/>
      <dgm:spPr/>
      <dgm:t>
        <a:bodyPr/>
        <a:lstStyle/>
        <a:p>
          <a:endParaRPr lang="sv-SE"/>
        </a:p>
      </dgm:t>
    </dgm:pt>
    <dgm:pt modelId="{39114CAB-E864-4978-9EDF-24971B1872DC}">
      <dgm:prSet/>
      <dgm:spPr>
        <a:solidFill>
          <a:srgbClr val="42C6B6"/>
        </a:solidFill>
      </dgm:spPr>
      <dgm:t>
        <a:bodyPr/>
        <a:lstStyle/>
        <a:p>
          <a:r>
            <a:rPr lang="sv-SE" b="1" dirty="0"/>
            <a:t>Utveckla enkla ingångar och verksamheter som erbjuder bedömning, triagering och tidiga insatser vid psykisk ohälsa – inbegripet professionella råd, vägledning och stöd till egenvård </a:t>
          </a:r>
        </a:p>
      </dgm:t>
    </dgm:pt>
    <dgm:pt modelId="{5EFDB511-E48B-4C21-9AE3-008BEC6E8659}" type="parTrans" cxnId="{61DBEEFC-0CFE-4489-8F10-A084A0C03E52}">
      <dgm:prSet/>
      <dgm:spPr/>
      <dgm:t>
        <a:bodyPr/>
        <a:lstStyle/>
        <a:p>
          <a:endParaRPr lang="sv-SE"/>
        </a:p>
      </dgm:t>
    </dgm:pt>
    <dgm:pt modelId="{A80D4909-4790-4531-B665-757E3E17A6F7}" type="sibTrans" cxnId="{61DBEEFC-0CFE-4489-8F10-A084A0C03E52}">
      <dgm:prSet/>
      <dgm:spPr/>
      <dgm:t>
        <a:bodyPr/>
        <a:lstStyle/>
        <a:p>
          <a:endParaRPr lang="sv-SE"/>
        </a:p>
      </dgm:t>
    </dgm:pt>
    <dgm:pt modelId="{D9FFF1D0-FD26-43C6-B212-AFE1F9E88FBF}">
      <dgm:prSet/>
      <dgm:spPr>
        <a:solidFill>
          <a:srgbClr val="42C6B6"/>
        </a:solidFill>
      </dgm:spPr>
      <dgm:t>
        <a:bodyPr/>
        <a:lstStyle/>
        <a:p>
          <a:r>
            <a:rPr lang="sv-SE" b="1" dirty="0"/>
            <a:t>Utveckla befintliga ingångar till hälso- och sjukvården, bl.a. via 1177 och </a:t>
          </a:r>
          <a:r>
            <a:rPr lang="sv-SE" b="1" dirty="0" err="1"/>
            <a:t>prehospitala</a:t>
          </a:r>
          <a:r>
            <a:rPr lang="sv-SE" b="1" dirty="0"/>
            <a:t> akutsjukvårdsresurser</a:t>
          </a:r>
        </a:p>
      </dgm:t>
    </dgm:pt>
    <dgm:pt modelId="{861D7D8D-90D1-43B5-A384-603ACF2C2527}" type="parTrans" cxnId="{6B3E8FFA-E5B8-45DE-A55D-A8DC81B7E1EC}">
      <dgm:prSet/>
      <dgm:spPr/>
      <dgm:t>
        <a:bodyPr/>
        <a:lstStyle/>
        <a:p>
          <a:endParaRPr lang="sv-SE"/>
        </a:p>
      </dgm:t>
    </dgm:pt>
    <dgm:pt modelId="{4CA345A6-7111-4F5E-9FC8-2BE43C1121CC}" type="sibTrans" cxnId="{6B3E8FFA-E5B8-45DE-A55D-A8DC81B7E1EC}">
      <dgm:prSet/>
      <dgm:spPr/>
      <dgm:t>
        <a:bodyPr/>
        <a:lstStyle/>
        <a:p>
          <a:endParaRPr lang="sv-SE"/>
        </a:p>
      </dgm:t>
    </dgm:pt>
    <dgm:pt modelId="{B4DE19F4-FBCE-460F-85F8-E3B1AA084B48}" type="pres">
      <dgm:prSet presAssocID="{EFDD233A-50F0-47D3-AA67-6AD704B3A6B7}" presName="diagram" presStyleCnt="0">
        <dgm:presLayoutVars>
          <dgm:dir/>
          <dgm:resizeHandles val="exact"/>
        </dgm:presLayoutVars>
      </dgm:prSet>
      <dgm:spPr/>
    </dgm:pt>
    <dgm:pt modelId="{1368E484-36CF-447C-B962-89219631FC3D}" type="pres">
      <dgm:prSet presAssocID="{F8B7BF59-7FF1-4B22-B256-01E5F9FC2DB1}" presName="node" presStyleLbl="node1" presStyleIdx="0" presStyleCnt="4">
        <dgm:presLayoutVars>
          <dgm:bulletEnabled val="1"/>
        </dgm:presLayoutVars>
      </dgm:prSet>
      <dgm:spPr>
        <a:prstGeom prst="round2DiagRect">
          <a:avLst/>
        </a:prstGeom>
      </dgm:spPr>
    </dgm:pt>
    <dgm:pt modelId="{105384C6-034C-4686-9DD0-8103C7967EFD}" type="pres">
      <dgm:prSet presAssocID="{2E1903EE-A38F-4F81-9381-3514200287F1}" presName="sibTrans" presStyleCnt="0"/>
      <dgm:spPr/>
    </dgm:pt>
    <dgm:pt modelId="{18D202DB-5E32-46C1-BE09-C5AC0C92A539}" type="pres">
      <dgm:prSet presAssocID="{AA237AE0-97DC-475C-9A80-EE6913ADB83A}" presName="node" presStyleLbl="node1" presStyleIdx="1" presStyleCnt="4">
        <dgm:presLayoutVars>
          <dgm:bulletEnabled val="1"/>
        </dgm:presLayoutVars>
      </dgm:prSet>
      <dgm:spPr>
        <a:prstGeom prst="round2DiagRect">
          <a:avLst/>
        </a:prstGeom>
      </dgm:spPr>
    </dgm:pt>
    <dgm:pt modelId="{A70AC38F-1635-444D-BC15-DC1A7793F95E}" type="pres">
      <dgm:prSet presAssocID="{4456BE33-4C0C-42F8-8B92-F9D2F2A8C3EC}" presName="sibTrans" presStyleCnt="0"/>
      <dgm:spPr/>
    </dgm:pt>
    <dgm:pt modelId="{FCA93A1F-28B3-4FF9-9DD2-5639B30D6626}" type="pres">
      <dgm:prSet presAssocID="{39114CAB-E864-4978-9EDF-24971B1872DC}" presName="node" presStyleLbl="node1" presStyleIdx="2" presStyleCnt="4">
        <dgm:presLayoutVars>
          <dgm:bulletEnabled val="1"/>
        </dgm:presLayoutVars>
      </dgm:prSet>
      <dgm:spPr>
        <a:prstGeom prst="round2DiagRect">
          <a:avLst/>
        </a:prstGeom>
      </dgm:spPr>
    </dgm:pt>
    <dgm:pt modelId="{C41D1487-C8B5-46CE-BE04-8E9228315539}" type="pres">
      <dgm:prSet presAssocID="{A80D4909-4790-4531-B665-757E3E17A6F7}" presName="sibTrans" presStyleCnt="0"/>
      <dgm:spPr/>
    </dgm:pt>
    <dgm:pt modelId="{CBED7BB0-CA53-4EEB-B1EA-B3AC6203AFA6}" type="pres">
      <dgm:prSet presAssocID="{D9FFF1D0-FD26-43C6-B212-AFE1F9E88FBF}" presName="node" presStyleLbl="node1" presStyleIdx="3" presStyleCnt="4">
        <dgm:presLayoutVars>
          <dgm:bulletEnabled val="1"/>
        </dgm:presLayoutVars>
      </dgm:prSet>
      <dgm:spPr>
        <a:prstGeom prst="round2DiagRect">
          <a:avLst/>
        </a:prstGeom>
      </dgm:spPr>
    </dgm:pt>
  </dgm:ptLst>
  <dgm:cxnLst>
    <dgm:cxn modelId="{227D846E-7752-4EFC-992C-DB83FDAD3F7A}" type="presOf" srcId="{39114CAB-E864-4978-9EDF-24971B1872DC}" destId="{FCA93A1F-28B3-4FF9-9DD2-5639B30D6626}" srcOrd="0" destOrd="0" presId="urn:microsoft.com/office/officeart/2005/8/layout/default"/>
    <dgm:cxn modelId="{9A1E5572-AD6E-4A37-8AAC-0B0440E90A39}" type="presOf" srcId="{EFDD233A-50F0-47D3-AA67-6AD704B3A6B7}" destId="{B4DE19F4-FBCE-460F-85F8-E3B1AA084B48}" srcOrd="0" destOrd="0" presId="urn:microsoft.com/office/officeart/2005/8/layout/default"/>
    <dgm:cxn modelId="{F90B368C-87CC-428A-9170-DE8D96996C8F}" type="presOf" srcId="{D9FFF1D0-FD26-43C6-B212-AFE1F9E88FBF}" destId="{CBED7BB0-CA53-4EEB-B1EA-B3AC6203AFA6}" srcOrd="0" destOrd="0" presId="urn:microsoft.com/office/officeart/2005/8/layout/default"/>
    <dgm:cxn modelId="{92B6B495-5085-4752-9A4A-955612BF418C}" srcId="{EFDD233A-50F0-47D3-AA67-6AD704B3A6B7}" destId="{AA237AE0-97DC-475C-9A80-EE6913ADB83A}" srcOrd="1" destOrd="0" parTransId="{E843B055-8E55-4EBD-B214-0540181B1FC8}" sibTransId="{4456BE33-4C0C-42F8-8B92-F9D2F2A8C3EC}"/>
    <dgm:cxn modelId="{0E78169C-667B-4835-8196-46C567F04D14}" type="presOf" srcId="{F8B7BF59-7FF1-4B22-B256-01E5F9FC2DB1}" destId="{1368E484-36CF-447C-B962-89219631FC3D}" srcOrd="0" destOrd="0" presId="urn:microsoft.com/office/officeart/2005/8/layout/default"/>
    <dgm:cxn modelId="{1B55E9AC-2CB9-414A-8001-8B9C44CF73E6}" type="presOf" srcId="{AA237AE0-97DC-475C-9A80-EE6913ADB83A}" destId="{18D202DB-5E32-46C1-BE09-C5AC0C92A539}"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6B3E8FFA-E5B8-45DE-A55D-A8DC81B7E1EC}" srcId="{EFDD233A-50F0-47D3-AA67-6AD704B3A6B7}" destId="{D9FFF1D0-FD26-43C6-B212-AFE1F9E88FBF}" srcOrd="3" destOrd="0" parTransId="{861D7D8D-90D1-43B5-A384-603ACF2C2527}" sibTransId="{4CA345A6-7111-4F5E-9FC8-2BE43C1121CC}"/>
    <dgm:cxn modelId="{61DBEEFC-0CFE-4489-8F10-A084A0C03E52}" srcId="{EFDD233A-50F0-47D3-AA67-6AD704B3A6B7}" destId="{39114CAB-E864-4978-9EDF-24971B1872DC}" srcOrd="2" destOrd="0" parTransId="{5EFDB511-E48B-4C21-9AE3-008BEC6E8659}" sibTransId="{A80D4909-4790-4531-B665-757E3E17A6F7}"/>
    <dgm:cxn modelId="{3537321C-E685-4D86-9971-C5C6AFAC0C78}" type="presParOf" srcId="{B4DE19F4-FBCE-460F-85F8-E3B1AA084B48}" destId="{1368E484-36CF-447C-B962-89219631FC3D}" srcOrd="0" destOrd="0" presId="urn:microsoft.com/office/officeart/2005/8/layout/default"/>
    <dgm:cxn modelId="{AE4CBBFF-0D96-45B1-9117-DF8C512A3019}" type="presParOf" srcId="{B4DE19F4-FBCE-460F-85F8-E3B1AA084B48}" destId="{105384C6-034C-4686-9DD0-8103C7967EFD}" srcOrd="1" destOrd="0" presId="urn:microsoft.com/office/officeart/2005/8/layout/default"/>
    <dgm:cxn modelId="{4894935B-6710-4C80-83FA-ACF2FBE44CCB}" type="presParOf" srcId="{B4DE19F4-FBCE-460F-85F8-E3B1AA084B48}" destId="{18D202DB-5E32-46C1-BE09-C5AC0C92A539}" srcOrd="2" destOrd="0" presId="urn:microsoft.com/office/officeart/2005/8/layout/default"/>
    <dgm:cxn modelId="{06DFB24B-948A-4E58-B002-9925D0772C0B}" type="presParOf" srcId="{B4DE19F4-FBCE-460F-85F8-E3B1AA084B48}" destId="{A70AC38F-1635-444D-BC15-DC1A7793F95E}" srcOrd="3" destOrd="0" presId="urn:microsoft.com/office/officeart/2005/8/layout/default"/>
    <dgm:cxn modelId="{89DC3025-3939-4BC1-B1DC-4E6004E3B563}" type="presParOf" srcId="{B4DE19F4-FBCE-460F-85F8-E3B1AA084B48}" destId="{FCA93A1F-28B3-4FF9-9DD2-5639B30D6626}" srcOrd="4" destOrd="0" presId="urn:microsoft.com/office/officeart/2005/8/layout/default"/>
    <dgm:cxn modelId="{5F0F9C1F-8F82-4820-B005-2FBAE6016F31}" type="presParOf" srcId="{B4DE19F4-FBCE-460F-85F8-E3B1AA084B48}" destId="{C41D1487-C8B5-46CE-BE04-8E9228315539}" srcOrd="5" destOrd="0" presId="urn:microsoft.com/office/officeart/2005/8/layout/default"/>
    <dgm:cxn modelId="{230CD6FE-E51C-4C0B-A27B-ACEC91A961C5}" type="presParOf" srcId="{B4DE19F4-FBCE-460F-85F8-E3B1AA084B48}" destId="{CBED7BB0-CA53-4EEB-B1EA-B3AC6203AFA6}"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3.xml><?xml version="1.0" encoding="utf-8"?>
<dgm:dataModel xmlns:dgm="http://schemas.openxmlformats.org/drawingml/2006/diagram" xmlns:a="http://schemas.openxmlformats.org/drawingml/2006/main">
  <dgm:ptLst>
    <dgm:pt modelId="{30309199-5DD5-4BCC-BF07-43A9DFDD0523}"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sv-SE"/>
        </a:p>
      </dgm:t>
    </dgm:pt>
    <dgm:pt modelId="{AF4EAAE5-DB2E-49B1-A8D3-71AC2A2856E6}">
      <dgm:prSet/>
      <dgm:spPr/>
      <dgm:t>
        <a:bodyPr/>
        <a:lstStyle/>
        <a:p>
          <a:r>
            <a:rPr lang="sv-SE" b="0" dirty="0"/>
            <a:t>Det behöver bli enklare att få rätt insats av rätt aktör</a:t>
          </a:r>
          <a:endParaRPr lang="sv-SE" dirty="0"/>
        </a:p>
      </dgm:t>
    </dgm:pt>
    <dgm:pt modelId="{018411A7-AE2B-48B3-BE92-9912389CE2E9}" type="parTrans" cxnId="{A6B57B81-4811-468A-A8BB-1F21BEFABF5A}">
      <dgm:prSet/>
      <dgm:spPr/>
      <dgm:t>
        <a:bodyPr/>
        <a:lstStyle/>
        <a:p>
          <a:endParaRPr lang="sv-SE"/>
        </a:p>
      </dgm:t>
    </dgm:pt>
    <dgm:pt modelId="{ED75B839-4521-4C95-AF6F-84A47E4874E1}" type="sibTrans" cxnId="{A6B57B81-4811-468A-A8BB-1F21BEFABF5A}">
      <dgm:prSet/>
      <dgm:spPr/>
      <dgm:t>
        <a:bodyPr/>
        <a:lstStyle/>
        <a:p>
          <a:endParaRPr lang="sv-SE"/>
        </a:p>
      </dgm:t>
    </dgm:pt>
    <dgm:pt modelId="{074093B8-3E4B-4EDD-9E6A-1B84A539CC16}" type="pres">
      <dgm:prSet presAssocID="{30309199-5DD5-4BCC-BF07-43A9DFDD0523}" presName="linear" presStyleCnt="0">
        <dgm:presLayoutVars>
          <dgm:animLvl val="lvl"/>
          <dgm:resizeHandles val="exact"/>
        </dgm:presLayoutVars>
      </dgm:prSet>
      <dgm:spPr/>
    </dgm:pt>
    <dgm:pt modelId="{96CCE773-D55A-4A52-8CC9-C5DF1CDDF4CE}" type="pres">
      <dgm:prSet presAssocID="{AF4EAAE5-DB2E-49B1-A8D3-71AC2A2856E6}" presName="parentText" presStyleLbl="node1" presStyleIdx="0" presStyleCnt="1" custLinFactY="-100000" custLinFactNeighborX="66626" custLinFactNeighborY="-139030">
        <dgm:presLayoutVars>
          <dgm:chMax val="0"/>
          <dgm:bulletEnabled val="1"/>
        </dgm:presLayoutVars>
      </dgm:prSet>
      <dgm:spPr/>
    </dgm:pt>
  </dgm:ptLst>
  <dgm:cxnLst>
    <dgm:cxn modelId="{A6B57B81-4811-468A-A8BB-1F21BEFABF5A}" srcId="{30309199-5DD5-4BCC-BF07-43A9DFDD0523}" destId="{AF4EAAE5-DB2E-49B1-A8D3-71AC2A2856E6}" srcOrd="0" destOrd="0" parTransId="{018411A7-AE2B-48B3-BE92-9912389CE2E9}" sibTransId="{ED75B839-4521-4C95-AF6F-84A47E4874E1}"/>
    <dgm:cxn modelId="{5771B0A1-19FA-4EEB-AA95-C8C638A42C2F}" type="presOf" srcId="{AF4EAAE5-DB2E-49B1-A8D3-71AC2A2856E6}" destId="{96CCE773-D55A-4A52-8CC9-C5DF1CDDF4CE}" srcOrd="0" destOrd="0" presId="urn:microsoft.com/office/officeart/2005/8/layout/vList2"/>
    <dgm:cxn modelId="{2190B7C6-56D2-45DC-9AFE-86769214FB75}" type="presOf" srcId="{30309199-5DD5-4BCC-BF07-43A9DFDD0523}" destId="{074093B8-3E4B-4EDD-9E6A-1B84A539CC16}" srcOrd="0" destOrd="0" presId="urn:microsoft.com/office/officeart/2005/8/layout/vList2"/>
    <dgm:cxn modelId="{75BC246C-12B4-4663-9D87-D431B71EB6EA}" type="presParOf" srcId="{074093B8-3E4B-4EDD-9E6A-1B84A539CC16}" destId="{96CCE773-D55A-4A52-8CC9-C5DF1CDDF4CE}"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1A564F"/>
        </a:solidFill>
      </dgm:spPr>
      <dgm:t>
        <a:bodyPr/>
        <a:lstStyle/>
        <a:p>
          <a:r>
            <a:rPr lang="sv-SE" sz="2000" dirty="0"/>
            <a:t>Arbeta för att frågor om psykisk hälsa ska inkluderas vid olika hälsofrämjande och förebyggande kontakter, t.ex. på ungdomsmottagningar, inom mödra- och barnhälsovården, den regionala och kommunala hälso- och sjukvården och skolan och dess elevhälsa </a:t>
          </a:r>
          <a:endParaRPr lang="sv-SE" sz="2000" b="1" noProof="0" dirty="0"/>
        </a:p>
      </dgm:t>
    </dgm:pt>
    <dgm:pt modelId="{FC677900-EDF7-4106-95BD-D8C21BCA46E0}" type="parTrans" cxnId="{13FD11BB-B1CD-4BF4-B10F-CEFF4F4D20AC}">
      <dgm:prSet/>
      <dgm:spPr/>
      <dgm:t>
        <a:bodyPr/>
        <a:lstStyle/>
        <a:p>
          <a:endParaRPr lang="sv-SE" sz="1800" b="1" noProof="0" dirty="0"/>
        </a:p>
      </dgm:t>
    </dgm:pt>
    <dgm:pt modelId="{2E1903EE-A38F-4F81-9381-3514200287F1}" type="sibTrans" cxnId="{13FD11BB-B1CD-4BF4-B10F-CEFF4F4D20AC}">
      <dgm:prSet/>
      <dgm:spPr/>
      <dgm:t>
        <a:bodyPr/>
        <a:lstStyle/>
        <a:p>
          <a:endParaRPr lang="sv-SE" sz="1800" b="1" noProof="0" dirty="0"/>
        </a:p>
      </dgm:t>
    </dgm:pt>
    <dgm:pt modelId="{5D1EC705-B561-4EB6-8CF8-E0E173ED138C}">
      <dgm:prSet custT="1"/>
      <dgm:spPr>
        <a:solidFill>
          <a:srgbClr val="1A564F"/>
        </a:solidFill>
      </dgm:spPr>
      <dgm:t>
        <a:bodyPr/>
        <a:lstStyle/>
        <a:p>
          <a:r>
            <a:rPr lang="sv-SE" sz="1800" dirty="0"/>
            <a:t>Verka för att det finns både grundläggande och särskild kompetens i såväl regional som kommunal primärvård för att erbjuda tidiga insatser och omhänderta svåra och ihållande psykiska besvär, såsom vid ätstörningsproblematik, samt lindriga och måttliga psykiatriska tillstånd, t.ex. genom behandling av psykologer, sjuksköterskor och allmänläkare</a:t>
          </a:r>
        </a:p>
      </dgm:t>
    </dgm:pt>
    <dgm:pt modelId="{BBBAF500-0711-449A-9C8D-6A8DD7945D13}" type="parTrans" cxnId="{A95B9E1F-B47B-4DC7-BED5-6EC52808C3DE}">
      <dgm:prSet/>
      <dgm:spPr/>
      <dgm:t>
        <a:bodyPr/>
        <a:lstStyle/>
        <a:p>
          <a:endParaRPr lang="sv-SE" sz="1600"/>
        </a:p>
      </dgm:t>
    </dgm:pt>
    <dgm:pt modelId="{C493541A-F131-4B2D-BA85-EAF5212331EE}" type="sibTrans" cxnId="{A95B9E1F-B47B-4DC7-BED5-6EC52808C3DE}">
      <dgm:prSet/>
      <dgm:spPr/>
      <dgm:t>
        <a:bodyPr/>
        <a:lstStyle/>
        <a:p>
          <a:endParaRPr lang="sv-SE" sz="1600"/>
        </a:p>
      </dgm:t>
    </dgm:pt>
    <dgm:pt modelId="{3CBDF596-E091-4E16-B464-824942243726}" type="pres">
      <dgm:prSet presAssocID="{EFDD233A-50F0-47D3-AA67-6AD704B3A6B7}" presName="diagram" presStyleCnt="0">
        <dgm:presLayoutVars>
          <dgm:dir/>
          <dgm:resizeHandles val="exact"/>
        </dgm:presLayoutVars>
      </dgm:prSet>
      <dgm:spPr/>
    </dgm:pt>
    <dgm:pt modelId="{61C23FC8-42EF-49D8-91FD-4AE3E763A8CD}" type="pres">
      <dgm:prSet presAssocID="{F8B7BF59-7FF1-4B22-B256-01E5F9FC2DB1}" presName="node" presStyleLbl="node1" presStyleIdx="0" presStyleCnt="2">
        <dgm:presLayoutVars>
          <dgm:bulletEnabled val="1"/>
        </dgm:presLayoutVars>
      </dgm:prSet>
      <dgm:spPr>
        <a:prstGeom prst="round2DiagRect">
          <a:avLst/>
        </a:prstGeom>
      </dgm:spPr>
    </dgm:pt>
    <dgm:pt modelId="{5CBE595B-338B-449A-8595-6602A7134B35}" type="pres">
      <dgm:prSet presAssocID="{2E1903EE-A38F-4F81-9381-3514200287F1}" presName="sibTrans" presStyleCnt="0"/>
      <dgm:spPr/>
    </dgm:pt>
    <dgm:pt modelId="{9BA2D8CF-812B-4862-9008-BF2FFF37D087}" type="pres">
      <dgm:prSet presAssocID="{5D1EC705-B561-4EB6-8CF8-E0E173ED138C}" presName="node" presStyleLbl="node1" presStyleIdx="1" presStyleCnt="2">
        <dgm:presLayoutVars>
          <dgm:bulletEnabled val="1"/>
        </dgm:presLayoutVars>
      </dgm:prSet>
      <dgm:spPr>
        <a:prstGeom prst="round2DiagRect">
          <a:avLst/>
        </a:prstGeom>
      </dgm:spPr>
    </dgm:pt>
  </dgm:ptLst>
  <dgm:cxnLst>
    <dgm:cxn modelId="{A95B9E1F-B47B-4DC7-BED5-6EC52808C3DE}" srcId="{EFDD233A-50F0-47D3-AA67-6AD704B3A6B7}" destId="{5D1EC705-B561-4EB6-8CF8-E0E173ED138C}" srcOrd="1" destOrd="0" parTransId="{BBBAF500-0711-449A-9C8D-6A8DD7945D13}" sibTransId="{C493541A-F131-4B2D-BA85-EAF5212331EE}"/>
    <dgm:cxn modelId="{EC12F55B-E985-4B3E-BACD-585B6B56245E}" type="presOf" srcId="{5D1EC705-B561-4EB6-8CF8-E0E173ED138C}" destId="{9BA2D8CF-812B-4862-9008-BF2FFF37D087}" srcOrd="0" destOrd="0" presId="urn:microsoft.com/office/officeart/2005/8/layout/default"/>
    <dgm:cxn modelId="{71448F67-0774-48E7-BF00-D7F5959C81A1}" type="presOf" srcId="{F8B7BF59-7FF1-4B22-B256-01E5F9FC2DB1}" destId="{61C23FC8-42EF-49D8-91FD-4AE3E763A8CD}" srcOrd="0" destOrd="0" presId="urn:microsoft.com/office/officeart/2005/8/layout/default"/>
    <dgm:cxn modelId="{98E984A3-96B6-4B41-BFA0-3AFFE2F997EB}" type="presOf" srcId="{EFDD233A-50F0-47D3-AA67-6AD704B3A6B7}" destId="{3CBDF596-E091-4E16-B464-824942243726}"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F47B2C93-119B-43FD-A315-09B0168E7294}" type="presParOf" srcId="{3CBDF596-E091-4E16-B464-824942243726}" destId="{61C23FC8-42EF-49D8-91FD-4AE3E763A8CD}" srcOrd="0" destOrd="0" presId="urn:microsoft.com/office/officeart/2005/8/layout/default"/>
    <dgm:cxn modelId="{1D9B1175-AC7C-495F-9390-60BD1995C0F2}" type="presParOf" srcId="{3CBDF596-E091-4E16-B464-824942243726}" destId="{5CBE595B-338B-449A-8595-6602A7134B35}" srcOrd="1" destOrd="0" presId="urn:microsoft.com/office/officeart/2005/8/layout/default"/>
    <dgm:cxn modelId="{153E2E69-9684-4507-B8DE-A646845880A2}" type="presParOf" srcId="{3CBDF596-E091-4E16-B464-824942243726}" destId="{9BA2D8CF-812B-4862-9008-BF2FFF37D087}"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5.xml><?xml version="1.0" encoding="utf-8"?>
<dgm:dataModel xmlns:dgm="http://schemas.openxmlformats.org/drawingml/2006/diagram" xmlns:a="http://schemas.openxmlformats.org/drawingml/2006/main">
  <dgm:ptLst>
    <dgm:pt modelId="{30309199-5DD5-4BCC-BF07-43A9DFDD052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sv-SE"/>
        </a:p>
      </dgm:t>
    </dgm:pt>
    <dgm:pt modelId="{AF4EAAE5-DB2E-49B1-A8D3-71AC2A2856E6}">
      <dgm:prSet/>
      <dgm:spPr/>
      <dgm:t>
        <a:bodyPr/>
        <a:lstStyle/>
        <a:p>
          <a:r>
            <a:rPr lang="sv-SE" b="0" baseline="0" dirty="0">
              <a:cs typeface="Arial MT"/>
            </a:rPr>
            <a:t>Primärvården behöver </a:t>
          </a:r>
          <a:r>
            <a:rPr lang="sv-SE" b="0" dirty="0">
              <a:cs typeface="Arial MT"/>
            </a:rPr>
            <a:t>bli bättre på att främja psykisk hälsa och förebygga och hantera psykisk ohälsa</a:t>
          </a:r>
          <a:endParaRPr lang="sv-SE" dirty="0"/>
        </a:p>
      </dgm:t>
    </dgm:pt>
    <dgm:pt modelId="{018411A7-AE2B-48B3-BE92-9912389CE2E9}" type="parTrans" cxnId="{A6B57B81-4811-468A-A8BB-1F21BEFABF5A}">
      <dgm:prSet/>
      <dgm:spPr/>
      <dgm:t>
        <a:bodyPr/>
        <a:lstStyle/>
        <a:p>
          <a:endParaRPr lang="sv-SE"/>
        </a:p>
      </dgm:t>
    </dgm:pt>
    <dgm:pt modelId="{ED75B839-4521-4C95-AF6F-84A47E4874E1}" type="sibTrans" cxnId="{A6B57B81-4811-468A-A8BB-1F21BEFABF5A}">
      <dgm:prSet/>
      <dgm:spPr/>
      <dgm:t>
        <a:bodyPr/>
        <a:lstStyle/>
        <a:p>
          <a:endParaRPr lang="sv-SE"/>
        </a:p>
      </dgm:t>
    </dgm:pt>
    <dgm:pt modelId="{074093B8-3E4B-4EDD-9E6A-1B84A539CC16}" type="pres">
      <dgm:prSet presAssocID="{30309199-5DD5-4BCC-BF07-43A9DFDD0523}" presName="linear" presStyleCnt="0">
        <dgm:presLayoutVars>
          <dgm:animLvl val="lvl"/>
          <dgm:resizeHandles val="exact"/>
        </dgm:presLayoutVars>
      </dgm:prSet>
      <dgm:spPr/>
    </dgm:pt>
    <dgm:pt modelId="{96CCE773-D55A-4A52-8CC9-C5DF1CDDF4CE}" type="pres">
      <dgm:prSet presAssocID="{AF4EAAE5-DB2E-49B1-A8D3-71AC2A2856E6}" presName="parentText" presStyleLbl="node1" presStyleIdx="0" presStyleCnt="1" custLinFactY="-100000" custLinFactNeighborX="66626" custLinFactNeighborY="-139030">
        <dgm:presLayoutVars>
          <dgm:chMax val="0"/>
          <dgm:bulletEnabled val="1"/>
        </dgm:presLayoutVars>
      </dgm:prSet>
      <dgm:spPr/>
    </dgm:pt>
  </dgm:ptLst>
  <dgm:cxnLst>
    <dgm:cxn modelId="{A6B57B81-4811-468A-A8BB-1F21BEFABF5A}" srcId="{30309199-5DD5-4BCC-BF07-43A9DFDD0523}" destId="{AF4EAAE5-DB2E-49B1-A8D3-71AC2A2856E6}" srcOrd="0" destOrd="0" parTransId="{018411A7-AE2B-48B3-BE92-9912389CE2E9}" sibTransId="{ED75B839-4521-4C95-AF6F-84A47E4874E1}"/>
    <dgm:cxn modelId="{5771B0A1-19FA-4EEB-AA95-C8C638A42C2F}" type="presOf" srcId="{AF4EAAE5-DB2E-49B1-A8D3-71AC2A2856E6}" destId="{96CCE773-D55A-4A52-8CC9-C5DF1CDDF4CE}" srcOrd="0" destOrd="0" presId="urn:microsoft.com/office/officeart/2005/8/layout/vList2"/>
    <dgm:cxn modelId="{2190B7C6-56D2-45DC-9AFE-86769214FB75}" type="presOf" srcId="{30309199-5DD5-4BCC-BF07-43A9DFDD0523}" destId="{074093B8-3E4B-4EDD-9E6A-1B84A539CC16}" srcOrd="0" destOrd="0" presId="urn:microsoft.com/office/officeart/2005/8/layout/vList2"/>
    <dgm:cxn modelId="{75BC246C-12B4-4663-9D87-D431B71EB6EA}" type="presParOf" srcId="{074093B8-3E4B-4EDD-9E6A-1B84A539CC16}" destId="{96CCE773-D55A-4A52-8CC9-C5DF1CDDF4CE}"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FDD233A-50F0-47D3-AA67-6AD704B3A6B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42C6B6"/>
        </a:solidFill>
      </dgm:spPr>
      <dgm:t>
        <a:bodyPr/>
        <a:lstStyle/>
        <a:p>
          <a:r>
            <a:rPr lang="sv-SE" sz="1800" dirty="0"/>
            <a:t>Utveckla konsultationsstöd från specialistpsykiatrin till primärvårdens verksamheter, liksom till elevhälsans medicinska insatser för att patienter ska få adekvat vård vid psykisk ohälsa tidigt i ett sjukdomsförlopp inom primärvården </a:t>
          </a:r>
          <a:endParaRPr lang="sv-SE" sz="1800" b="1" noProof="0" dirty="0"/>
        </a:p>
      </dgm:t>
    </dgm:pt>
    <dgm:pt modelId="{FC677900-EDF7-4106-95BD-D8C21BCA46E0}" type="parTrans" cxnId="{13FD11BB-B1CD-4BF4-B10F-CEFF4F4D20AC}">
      <dgm:prSet/>
      <dgm:spPr/>
      <dgm:t>
        <a:bodyPr/>
        <a:lstStyle/>
        <a:p>
          <a:endParaRPr lang="sv-SE" sz="2000" b="1" noProof="0" dirty="0"/>
        </a:p>
      </dgm:t>
    </dgm:pt>
    <dgm:pt modelId="{2E1903EE-A38F-4F81-9381-3514200287F1}" type="sibTrans" cxnId="{13FD11BB-B1CD-4BF4-B10F-CEFF4F4D20AC}">
      <dgm:prSet/>
      <dgm:spPr/>
      <dgm:t>
        <a:bodyPr/>
        <a:lstStyle/>
        <a:p>
          <a:endParaRPr lang="sv-SE" sz="2000" b="1" noProof="0" dirty="0"/>
        </a:p>
      </dgm:t>
    </dgm:pt>
    <dgm:pt modelId="{90F6FCD6-520D-4A0A-96FE-9EB414446294}">
      <dgm:prSet/>
      <dgm:spPr>
        <a:solidFill>
          <a:srgbClr val="42C6B6"/>
        </a:solidFill>
      </dgm:spPr>
      <dgm:t>
        <a:bodyPr/>
        <a:lstStyle/>
        <a:p>
          <a:r>
            <a:rPr lang="sv-SE" dirty="0"/>
            <a:t>Utveckla konsultationsstöd från specialistpsykiatrin till primärvårdens och specialistvårdens somatiska verksamheter för att öka möjligheterna att ge god vård till patienter vars psykiatriska problematik påverkar somatisk utredning, vård och behandling, liksom till patienter med långvarig psykiatriskt tillstånd och samtidig kroppslig sjukdom </a:t>
          </a:r>
        </a:p>
      </dgm:t>
    </dgm:pt>
    <dgm:pt modelId="{F4DF2939-7AD3-4EEB-BC1A-D11C03E62E80}" type="parTrans" cxnId="{A36DCDFC-D255-475C-BFE5-AE66B64E42B5}">
      <dgm:prSet/>
      <dgm:spPr/>
      <dgm:t>
        <a:bodyPr/>
        <a:lstStyle/>
        <a:p>
          <a:endParaRPr lang="sv-SE"/>
        </a:p>
      </dgm:t>
    </dgm:pt>
    <dgm:pt modelId="{32F42797-97DD-4F85-B22A-68B74A000750}" type="sibTrans" cxnId="{A36DCDFC-D255-475C-BFE5-AE66B64E42B5}">
      <dgm:prSet/>
      <dgm:spPr/>
      <dgm:t>
        <a:bodyPr/>
        <a:lstStyle/>
        <a:p>
          <a:endParaRPr lang="sv-SE"/>
        </a:p>
      </dgm:t>
    </dgm:pt>
    <dgm:pt modelId="{804D583C-FAF1-4050-B13D-DC8DD1B96731}">
      <dgm:prSet/>
      <dgm:spPr>
        <a:solidFill>
          <a:srgbClr val="42C6B6"/>
        </a:solidFill>
      </dgm:spPr>
      <dgm:t>
        <a:bodyPr/>
        <a:lstStyle/>
        <a:p>
          <a:r>
            <a:rPr lang="sv-SE" dirty="0"/>
            <a:t>Utveckla vård- och stödinsatser för patienter vars psykiatriska tillstånd inte är möjliga att bota och i detta fokusera på att optimera deras funktionsförmåga, minska risken för att de ska skada sig själva eller andra och säkerställa att de kan vara delaktiga i samhället</a:t>
          </a:r>
        </a:p>
      </dgm:t>
    </dgm:pt>
    <dgm:pt modelId="{133828FE-B531-4B9A-8027-33967E8449A4}" type="parTrans" cxnId="{4705327E-E55E-4263-B586-903380B28B22}">
      <dgm:prSet/>
      <dgm:spPr/>
      <dgm:t>
        <a:bodyPr/>
        <a:lstStyle/>
        <a:p>
          <a:endParaRPr lang="sv-SE"/>
        </a:p>
      </dgm:t>
    </dgm:pt>
    <dgm:pt modelId="{FDE5CEA7-0FEB-4646-91CD-F08A7860F2CA}" type="sibTrans" cxnId="{4705327E-E55E-4263-B586-903380B28B22}">
      <dgm:prSet/>
      <dgm:spPr/>
      <dgm:t>
        <a:bodyPr/>
        <a:lstStyle/>
        <a:p>
          <a:endParaRPr lang="sv-SE"/>
        </a:p>
      </dgm:t>
    </dgm:pt>
    <dgm:pt modelId="{508ACE8A-79F9-472E-900D-D5592B640D4E}" type="pres">
      <dgm:prSet presAssocID="{EFDD233A-50F0-47D3-AA67-6AD704B3A6B7}" presName="linear" presStyleCnt="0">
        <dgm:presLayoutVars>
          <dgm:animLvl val="lvl"/>
          <dgm:resizeHandles val="exact"/>
        </dgm:presLayoutVars>
      </dgm:prSet>
      <dgm:spPr/>
    </dgm:pt>
    <dgm:pt modelId="{A6632EFF-70A5-4330-877F-30FECFB3259A}" type="pres">
      <dgm:prSet presAssocID="{F8B7BF59-7FF1-4B22-B256-01E5F9FC2DB1}" presName="parentText" presStyleLbl="node1" presStyleIdx="0" presStyleCnt="3">
        <dgm:presLayoutVars>
          <dgm:chMax val="0"/>
          <dgm:bulletEnabled val="1"/>
        </dgm:presLayoutVars>
      </dgm:prSet>
      <dgm:spPr>
        <a:prstGeom prst="snip2DiagRect">
          <a:avLst/>
        </a:prstGeom>
      </dgm:spPr>
    </dgm:pt>
    <dgm:pt modelId="{C4588612-965A-4D05-9296-CD93118686E2}" type="pres">
      <dgm:prSet presAssocID="{2E1903EE-A38F-4F81-9381-3514200287F1}" presName="spacer" presStyleCnt="0"/>
      <dgm:spPr/>
    </dgm:pt>
    <dgm:pt modelId="{908ED3FC-73AB-4AC7-91CA-B39E10BC3120}" type="pres">
      <dgm:prSet presAssocID="{90F6FCD6-520D-4A0A-96FE-9EB414446294}" presName="parentText" presStyleLbl="node1" presStyleIdx="1" presStyleCnt="3">
        <dgm:presLayoutVars>
          <dgm:chMax val="0"/>
          <dgm:bulletEnabled val="1"/>
        </dgm:presLayoutVars>
      </dgm:prSet>
      <dgm:spPr>
        <a:prstGeom prst="snip2DiagRect">
          <a:avLst/>
        </a:prstGeom>
      </dgm:spPr>
    </dgm:pt>
    <dgm:pt modelId="{8097E77C-C9A4-47B1-835C-2CE656000FB7}" type="pres">
      <dgm:prSet presAssocID="{32F42797-97DD-4F85-B22A-68B74A000750}" presName="spacer" presStyleCnt="0"/>
      <dgm:spPr/>
    </dgm:pt>
    <dgm:pt modelId="{FE85EE5A-B292-46FC-BD06-DFEC399C3B15}" type="pres">
      <dgm:prSet presAssocID="{804D583C-FAF1-4050-B13D-DC8DD1B96731}" presName="parentText" presStyleLbl="node1" presStyleIdx="2" presStyleCnt="3">
        <dgm:presLayoutVars>
          <dgm:chMax val="0"/>
          <dgm:bulletEnabled val="1"/>
        </dgm:presLayoutVars>
      </dgm:prSet>
      <dgm:spPr>
        <a:prstGeom prst="snip2DiagRect">
          <a:avLst/>
        </a:prstGeom>
      </dgm:spPr>
    </dgm:pt>
  </dgm:ptLst>
  <dgm:cxnLst>
    <dgm:cxn modelId="{35E34A11-609E-411D-A847-9E6EC9190B38}" type="presOf" srcId="{F8B7BF59-7FF1-4B22-B256-01E5F9FC2DB1}" destId="{A6632EFF-70A5-4330-877F-30FECFB3259A}" srcOrd="0" destOrd="0" presId="urn:microsoft.com/office/officeart/2005/8/layout/vList2"/>
    <dgm:cxn modelId="{F903A51C-9946-49B9-BF54-C4A1FD886FF4}" type="presOf" srcId="{EFDD233A-50F0-47D3-AA67-6AD704B3A6B7}" destId="{508ACE8A-79F9-472E-900D-D5592B640D4E}" srcOrd="0" destOrd="0" presId="urn:microsoft.com/office/officeart/2005/8/layout/vList2"/>
    <dgm:cxn modelId="{66F02331-3791-4F42-B0EF-66481D6C1979}" type="presOf" srcId="{90F6FCD6-520D-4A0A-96FE-9EB414446294}" destId="{908ED3FC-73AB-4AC7-91CA-B39E10BC3120}" srcOrd="0" destOrd="0" presId="urn:microsoft.com/office/officeart/2005/8/layout/vList2"/>
    <dgm:cxn modelId="{4705327E-E55E-4263-B586-903380B28B22}" srcId="{EFDD233A-50F0-47D3-AA67-6AD704B3A6B7}" destId="{804D583C-FAF1-4050-B13D-DC8DD1B96731}" srcOrd="2" destOrd="0" parTransId="{133828FE-B531-4B9A-8027-33967E8449A4}" sibTransId="{FDE5CEA7-0FEB-4646-91CD-F08A7860F2CA}"/>
    <dgm:cxn modelId="{B271A7B7-3F9F-448C-BDDB-C005DFA1D047}" type="presOf" srcId="{804D583C-FAF1-4050-B13D-DC8DD1B96731}" destId="{FE85EE5A-B292-46FC-BD06-DFEC399C3B15}" srcOrd="0" destOrd="0" presId="urn:microsoft.com/office/officeart/2005/8/layout/vList2"/>
    <dgm:cxn modelId="{13FD11BB-B1CD-4BF4-B10F-CEFF4F4D20AC}" srcId="{EFDD233A-50F0-47D3-AA67-6AD704B3A6B7}" destId="{F8B7BF59-7FF1-4B22-B256-01E5F9FC2DB1}" srcOrd="0" destOrd="0" parTransId="{FC677900-EDF7-4106-95BD-D8C21BCA46E0}" sibTransId="{2E1903EE-A38F-4F81-9381-3514200287F1}"/>
    <dgm:cxn modelId="{A36DCDFC-D255-475C-BFE5-AE66B64E42B5}" srcId="{EFDD233A-50F0-47D3-AA67-6AD704B3A6B7}" destId="{90F6FCD6-520D-4A0A-96FE-9EB414446294}" srcOrd="1" destOrd="0" parTransId="{F4DF2939-7AD3-4EEB-BC1A-D11C03E62E80}" sibTransId="{32F42797-97DD-4F85-B22A-68B74A000750}"/>
    <dgm:cxn modelId="{F3DE1488-B07B-4823-A7BA-149AA7D703E4}" type="presParOf" srcId="{508ACE8A-79F9-472E-900D-D5592B640D4E}" destId="{A6632EFF-70A5-4330-877F-30FECFB3259A}" srcOrd="0" destOrd="0" presId="urn:microsoft.com/office/officeart/2005/8/layout/vList2"/>
    <dgm:cxn modelId="{AEC37A3E-2D05-45A3-9854-518E5727B3AE}" type="presParOf" srcId="{508ACE8A-79F9-472E-900D-D5592B640D4E}" destId="{C4588612-965A-4D05-9296-CD93118686E2}" srcOrd="1" destOrd="0" presId="urn:microsoft.com/office/officeart/2005/8/layout/vList2"/>
    <dgm:cxn modelId="{879F0744-73B2-4CF4-A249-805E66495F5F}" type="presParOf" srcId="{508ACE8A-79F9-472E-900D-D5592B640D4E}" destId="{908ED3FC-73AB-4AC7-91CA-B39E10BC3120}" srcOrd="2" destOrd="0" presId="urn:microsoft.com/office/officeart/2005/8/layout/vList2"/>
    <dgm:cxn modelId="{72154DFA-BBDA-4ABE-908E-B4FF909E89B9}" type="presParOf" srcId="{508ACE8A-79F9-472E-900D-D5592B640D4E}" destId="{8097E77C-C9A4-47B1-835C-2CE656000FB7}" srcOrd="3" destOrd="0" presId="urn:microsoft.com/office/officeart/2005/8/layout/vList2"/>
    <dgm:cxn modelId="{F3FFDC1E-0D39-4324-BB98-2BC0C5C5009F}" type="presParOf" srcId="{508ACE8A-79F9-472E-900D-D5592B640D4E}" destId="{FE85EE5A-B292-46FC-BD06-DFEC399C3B15}"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7.xml><?xml version="1.0" encoding="utf-8"?>
<dgm:dataModel xmlns:dgm="http://schemas.openxmlformats.org/drawingml/2006/diagram" xmlns:a="http://schemas.openxmlformats.org/drawingml/2006/main">
  <dgm:ptLst>
    <dgm:pt modelId="{30309199-5DD5-4BCC-BF07-43A9DFDD052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sv-SE"/>
        </a:p>
      </dgm:t>
    </dgm:pt>
    <dgm:pt modelId="{AF4EAAE5-DB2E-49B1-A8D3-71AC2A2856E6}">
      <dgm:prSet/>
      <dgm:spPr/>
      <dgm:t>
        <a:bodyPr/>
        <a:lstStyle/>
        <a:p>
          <a:r>
            <a:rPr lang="sv-SE" b="0" baseline="0" dirty="0">
              <a:cs typeface="Arial MT"/>
            </a:rPr>
            <a:t>Resurserna inom specialistpsykiatrin behöver användas mer effektivt </a:t>
          </a:r>
          <a:endParaRPr lang="sv-SE" dirty="0"/>
        </a:p>
      </dgm:t>
    </dgm:pt>
    <dgm:pt modelId="{018411A7-AE2B-48B3-BE92-9912389CE2E9}" type="parTrans" cxnId="{A6B57B81-4811-468A-A8BB-1F21BEFABF5A}">
      <dgm:prSet/>
      <dgm:spPr/>
      <dgm:t>
        <a:bodyPr/>
        <a:lstStyle/>
        <a:p>
          <a:endParaRPr lang="sv-SE"/>
        </a:p>
      </dgm:t>
    </dgm:pt>
    <dgm:pt modelId="{ED75B839-4521-4C95-AF6F-84A47E4874E1}" type="sibTrans" cxnId="{A6B57B81-4811-468A-A8BB-1F21BEFABF5A}">
      <dgm:prSet/>
      <dgm:spPr/>
      <dgm:t>
        <a:bodyPr/>
        <a:lstStyle/>
        <a:p>
          <a:endParaRPr lang="sv-SE"/>
        </a:p>
      </dgm:t>
    </dgm:pt>
    <dgm:pt modelId="{074093B8-3E4B-4EDD-9E6A-1B84A539CC16}" type="pres">
      <dgm:prSet presAssocID="{30309199-5DD5-4BCC-BF07-43A9DFDD0523}" presName="linear" presStyleCnt="0">
        <dgm:presLayoutVars>
          <dgm:animLvl val="lvl"/>
          <dgm:resizeHandles val="exact"/>
        </dgm:presLayoutVars>
      </dgm:prSet>
      <dgm:spPr/>
    </dgm:pt>
    <dgm:pt modelId="{96CCE773-D55A-4A52-8CC9-C5DF1CDDF4CE}" type="pres">
      <dgm:prSet presAssocID="{AF4EAAE5-DB2E-49B1-A8D3-71AC2A2856E6}" presName="parentText" presStyleLbl="node1" presStyleIdx="0" presStyleCnt="1" custLinFactY="-100000" custLinFactNeighborX="66626" custLinFactNeighborY="-139030">
        <dgm:presLayoutVars>
          <dgm:chMax val="0"/>
          <dgm:bulletEnabled val="1"/>
        </dgm:presLayoutVars>
      </dgm:prSet>
      <dgm:spPr/>
    </dgm:pt>
  </dgm:ptLst>
  <dgm:cxnLst>
    <dgm:cxn modelId="{A6B57B81-4811-468A-A8BB-1F21BEFABF5A}" srcId="{30309199-5DD5-4BCC-BF07-43A9DFDD0523}" destId="{AF4EAAE5-DB2E-49B1-A8D3-71AC2A2856E6}" srcOrd="0" destOrd="0" parTransId="{018411A7-AE2B-48B3-BE92-9912389CE2E9}" sibTransId="{ED75B839-4521-4C95-AF6F-84A47E4874E1}"/>
    <dgm:cxn modelId="{5771B0A1-19FA-4EEB-AA95-C8C638A42C2F}" type="presOf" srcId="{AF4EAAE5-DB2E-49B1-A8D3-71AC2A2856E6}" destId="{96CCE773-D55A-4A52-8CC9-C5DF1CDDF4CE}" srcOrd="0" destOrd="0" presId="urn:microsoft.com/office/officeart/2005/8/layout/vList2"/>
    <dgm:cxn modelId="{2190B7C6-56D2-45DC-9AFE-86769214FB75}" type="presOf" srcId="{30309199-5DD5-4BCC-BF07-43A9DFDD0523}" destId="{074093B8-3E4B-4EDD-9E6A-1B84A539CC16}" srcOrd="0" destOrd="0" presId="urn:microsoft.com/office/officeart/2005/8/layout/vList2"/>
    <dgm:cxn modelId="{75BC246C-12B4-4663-9D87-D431B71EB6EA}" type="presParOf" srcId="{074093B8-3E4B-4EDD-9E6A-1B84A539CC16}" destId="{96CCE773-D55A-4A52-8CC9-C5DF1CDDF4CE}"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4343107A-DF86-46C1-AAEA-B1E51D24486A}">
      <dgm:prSet/>
      <dgm:spPr>
        <a:solidFill>
          <a:srgbClr val="42C6B6"/>
        </a:solidFill>
      </dgm:spPr>
      <dgm:t>
        <a:bodyPr/>
        <a:lstStyle/>
        <a:p>
          <a:r>
            <a:rPr lang="sv-SE" dirty="0"/>
            <a:t>Påskynda, stärka och stödja den digitala omställningen inom hälso- och sjukvården och socialtjänsten för att </a:t>
          </a:r>
        </a:p>
      </dgm:t>
    </dgm:pt>
    <dgm:pt modelId="{4CFD4077-7A88-43BA-886E-E1F694A9CCA0}" type="sibTrans" cxnId="{A334E58B-6121-473D-B62C-90E3E2D8B45B}">
      <dgm:prSet/>
      <dgm:spPr/>
      <dgm:t>
        <a:bodyPr/>
        <a:lstStyle/>
        <a:p>
          <a:endParaRPr lang="sv-SE"/>
        </a:p>
      </dgm:t>
    </dgm:pt>
    <dgm:pt modelId="{69F129E6-CACF-442E-BA7C-9F9691947E44}" type="parTrans" cxnId="{A334E58B-6121-473D-B62C-90E3E2D8B45B}">
      <dgm:prSet/>
      <dgm:spPr/>
      <dgm:t>
        <a:bodyPr/>
        <a:lstStyle/>
        <a:p>
          <a:endParaRPr lang="sv-SE"/>
        </a:p>
      </dgm:t>
    </dgm:pt>
    <dgm:pt modelId="{263723D2-D591-42E7-8182-E9869F46BC16}">
      <dgm:prSet/>
      <dgm:spPr>
        <a:solidFill>
          <a:srgbClr val="42C6B6"/>
        </a:solidFill>
      </dgm:spPr>
      <dgm:t>
        <a:bodyPr/>
        <a:lstStyle/>
        <a:p>
          <a:r>
            <a:rPr lang="sv-SE" dirty="0"/>
            <a:t>tillhandahålla digitala sätt att förmedla kvalitetssäkrade vård- och stödinsatser på, oavsett var i landet patienten eller brukaren befinner sig</a:t>
          </a:r>
        </a:p>
      </dgm:t>
    </dgm:pt>
    <dgm:pt modelId="{0DE48B11-270E-4E67-8E77-438D009CC944}" type="sibTrans" cxnId="{5B297A2F-8F40-4275-B485-5B9E0AB63071}">
      <dgm:prSet/>
      <dgm:spPr/>
      <dgm:t>
        <a:bodyPr/>
        <a:lstStyle/>
        <a:p>
          <a:endParaRPr lang="sv-SE"/>
        </a:p>
      </dgm:t>
    </dgm:pt>
    <dgm:pt modelId="{8063BFB1-AC8F-47E2-8854-E9FFFC64FAA3}" type="parTrans" cxnId="{5B297A2F-8F40-4275-B485-5B9E0AB63071}">
      <dgm:prSet/>
      <dgm:spPr/>
      <dgm:t>
        <a:bodyPr/>
        <a:lstStyle/>
        <a:p>
          <a:endParaRPr lang="sv-SE"/>
        </a:p>
      </dgm:t>
    </dgm:pt>
    <dgm:pt modelId="{C689B4B5-C50A-464A-8A13-25363E0D042F}">
      <dgm:prSet/>
      <dgm:spPr>
        <a:solidFill>
          <a:srgbClr val="42C6B6"/>
        </a:solidFill>
      </dgm:spPr>
      <dgm:t>
        <a:bodyPr/>
        <a:lstStyle/>
        <a:p>
          <a:r>
            <a:rPr lang="sv-SE" dirty="0"/>
            <a:t>effektivisera personalens arbetsuppgifter</a:t>
          </a:r>
        </a:p>
      </dgm:t>
    </dgm:pt>
    <dgm:pt modelId="{F7F9F26A-6BD2-4A33-B779-7DDEC81A08CF}" type="sibTrans" cxnId="{C733885C-DE81-4B57-9522-08F9C7D3902D}">
      <dgm:prSet/>
      <dgm:spPr/>
      <dgm:t>
        <a:bodyPr/>
        <a:lstStyle/>
        <a:p>
          <a:endParaRPr lang="sv-SE"/>
        </a:p>
      </dgm:t>
    </dgm:pt>
    <dgm:pt modelId="{9F5E5679-3DC3-4629-BF91-D639950CCF83}" type="parTrans" cxnId="{C733885C-DE81-4B57-9522-08F9C7D3902D}">
      <dgm:prSet/>
      <dgm:spPr/>
      <dgm:t>
        <a:bodyPr/>
        <a:lstStyle/>
        <a:p>
          <a:endParaRPr lang="sv-SE"/>
        </a:p>
      </dgm:t>
    </dgm:pt>
    <dgm:pt modelId="{948466DC-E50B-4131-9EC6-99A5B3C14DD3}">
      <dgm:prSet/>
      <dgm:spPr>
        <a:solidFill>
          <a:srgbClr val="42C6B6"/>
        </a:solidFill>
      </dgm:spPr>
      <dgm:t>
        <a:bodyPr/>
        <a:lstStyle/>
        <a:p>
          <a:r>
            <a:rPr lang="sv-SE" dirty="0"/>
            <a:t>säkerställa goda kontaktvägar och ett likvärdigt vårdutbud även till personer som inte kan ta del av anpassad digital vård</a:t>
          </a:r>
        </a:p>
      </dgm:t>
    </dgm:pt>
    <dgm:pt modelId="{7F34FE3C-6139-4B05-B5C5-AAE68F07A26C}" type="sibTrans" cxnId="{21E9A74C-7B74-4608-8E9E-C849825FC8CC}">
      <dgm:prSet/>
      <dgm:spPr/>
      <dgm:t>
        <a:bodyPr/>
        <a:lstStyle/>
        <a:p>
          <a:endParaRPr lang="sv-SE"/>
        </a:p>
      </dgm:t>
    </dgm:pt>
    <dgm:pt modelId="{7A2D5ED6-503D-47CD-AF79-0E8EF5BF5508}" type="parTrans" cxnId="{21E9A74C-7B74-4608-8E9E-C849825FC8CC}">
      <dgm:prSet/>
      <dgm:spPr/>
      <dgm:t>
        <a:bodyPr/>
        <a:lstStyle/>
        <a:p>
          <a:endParaRPr lang="sv-SE"/>
        </a:p>
      </dgm:t>
    </dgm:pt>
    <dgm:pt modelId="{159B97A6-A794-4B38-A933-CB48A0397CFC}">
      <dgm:prSet custT="1"/>
      <dgm:spPr>
        <a:solidFill>
          <a:srgbClr val="42C6B6"/>
        </a:solidFill>
      </dgm:spPr>
      <dgm:t>
        <a:bodyPr/>
        <a:lstStyle/>
        <a:p>
          <a:r>
            <a:rPr lang="sv-SE" sz="2800" dirty="0"/>
            <a:t>Utöka vård- och stödutbudet med innovativa sätt att förmedla vård- och stödinsatser på, t.ex. genom gruppbehandlingar eller självhjälpsprogram</a:t>
          </a:r>
        </a:p>
      </dgm:t>
    </dgm:pt>
    <dgm:pt modelId="{48369AAC-FFCF-4613-ACB2-E79BEDC7F117}" type="sibTrans" cxnId="{F692BF13-C13F-4DE5-B8FB-B54B433A63E2}">
      <dgm:prSet/>
      <dgm:spPr/>
      <dgm:t>
        <a:bodyPr/>
        <a:lstStyle/>
        <a:p>
          <a:endParaRPr lang="sv-SE"/>
        </a:p>
      </dgm:t>
    </dgm:pt>
    <dgm:pt modelId="{F3BAFB59-3DAA-4F97-8D97-94A687D3D837}" type="parTrans" cxnId="{F692BF13-C13F-4DE5-B8FB-B54B433A63E2}">
      <dgm:prSet/>
      <dgm:spPr/>
      <dgm:t>
        <a:bodyPr/>
        <a:lstStyle/>
        <a:p>
          <a:endParaRPr lang="sv-SE"/>
        </a:p>
      </dgm:t>
    </dgm:pt>
    <dgm:pt modelId="{3CBDF596-E091-4E16-B464-824942243726}" type="pres">
      <dgm:prSet presAssocID="{EFDD233A-50F0-47D3-AA67-6AD704B3A6B7}" presName="diagram" presStyleCnt="0">
        <dgm:presLayoutVars>
          <dgm:dir/>
          <dgm:resizeHandles val="exact"/>
        </dgm:presLayoutVars>
      </dgm:prSet>
      <dgm:spPr/>
    </dgm:pt>
    <dgm:pt modelId="{E2F58C3A-0BF1-4EA6-AF78-2D87D6AB7B1C}" type="pres">
      <dgm:prSet presAssocID="{159B97A6-A794-4B38-A933-CB48A0397CFC}" presName="node" presStyleLbl="node1" presStyleIdx="0" presStyleCnt="2">
        <dgm:presLayoutVars>
          <dgm:bulletEnabled val="1"/>
        </dgm:presLayoutVars>
      </dgm:prSet>
      <dgm:spPr>
        <a:prstGeom prst="round2DiagRect">
          <a:avLst/>
        </a:prstGeom>
      </dgm:spPr>
    </dgm:pt>
    <dgm:pt modelId="{F9F01175-7710-4A83-9187-530DBA9945D3}" type="pres">
      <dgm:prSet presAssocID="{48369AAC-FFCF-4613-ACB2-E79BEDC7F117}" presName="sibTrans" presStyleCnt="0"/>
      <dgm:spPr/>
    </dgm:pt>
    <dgm:pt modelId="{8190F219-E72D-46F7-9D23-3D235EF9185B}" type="pres">
      <dgm:prSet presAssocID="{4343107A-DF86-46C1-AAEA-B1E51D24486A}" presName="node" presStyleLbl="node1" presStyleIdx="1" presStyleCnt="2">
        <dgm:presLayoutVars>
          <dgm:bulletEnabled val="1"/>
        </dgm:presLayoutVars>
      </dgm:prSet>
      <dgm:spPr>
        <a:prstGeom prst="round2DiagRect">
          <a:avLst/>
        </a:prstGeom>
      </dgm:spPr>
    </dgm:pt>
  </dgm:ptLst>
  <dgm:cxnLst>
    <dgm:cxn modelId="{F692BF13-C13F-4DE5-B8FB-B54B433A63E2}" srcId="{EFDD233A-50F0-47D3-AA67-6AD704B3A6B7}" destId="{159B97A6-A794-4B38-A933-CB48A0397CFC}" srcOrd="0" destOrd="0" parTransId="{F3BAFB59-3DAA-4F97-8D97-94A687D3D837}" sibTransId="{48369AAC-FFCF-4613-ACB2-E79BEDC7F117}"/>
    <dgm:cxn modelId="{5B297A2F-8F40-4275-B485-5B9E0AB63071}" srcId="{4343107A-DF86-46C1-AAEA-B1E51D24486A}" destId="{263723D2-D591-42E7-8182-E9869F46BC16}" srcOrd="0" destOrd="0" parTransId="{8063BFB1-AC8F-47E2-8854-E9FFFC64FAA3}" sibTransId="{0DE48B11-270E-4E67-8E77-438D009CC944}"/>
    <dgm:cxn modelId="{C733885C-DE81-4B57-9522-08F9C7D3902D}" srcId="{4343107A-DF86-46C1-AAEA-B1E51D24486A}" destId="{C689B4B5-C50A-464A-8A13-25363E0D042F}" srcOrd="1" destOrd="0" parTransId="{9F5E5679-3DC3-4629-BF91-D639950CCF83}" sibTransId="{F7F9F26A-6BD2-4A33-B779-7DDEC81A08CF}"/>
    <dgm:cxn modelId="{17C1255D-1E21-49D4-B759-FE947E19E6E4}" type="presOf" srcId="{4343107A-DF86-46C1-AAEA-B1E51D24486A}" destId="{8190F219-E72D-46F7-9D23-3D235EF9185B}" srcOrd="0" destOrd="0" presId="urn:microsoft.com/office/officeart/2005/8/layout/default"/>
    <dgm:cxn modelId="{21E9A74C-7B74-4608-8E9E-C849825FC8CC}" srcId="{4343107A-DF86-46C1-AAEA-B1E51D24486A}" destId="{948466DC-E50B-4131-9EC6-99A5B3C14DD3}" srcOrd="2" destOrd="0" parTransId="{7A2D5ED6-503D-47CD-AF79-0E8EF5BF5508}" sibTransId="{7F34FE3C-6139-4B05-B5C5-AAE68F07A26C}"/>
    <dgm:cxn modelId="{BCC07773-179A-40B2-A993-B0E07208EED4}" type="presOf" srcId="{263723D2-D591-42E7-8182-E9869F46BC16}" destId="{8190F219-E72D-46F7-9D23-3D235EF9185B}" srcOrd="0" destOrd="1" presId="urn:microsoft.com/office/officeart/2005/8/layout/default"/>
    <dgm:cxn modelId="{FA0B4155-7818-4255-9E0F-C2383BA1090D}" type="presOf" srcId="{159B97A6-A794-4B38-A933-CB48A0397CFC}" destId="{E2F58C3A-0BF1-4EA6-AF78-2D87D6AB7B1C}" srcOrd="0" destOrd="0" presId="urn:microsoft.com/office/officeart/2005/8/layout/default"/>
    <dgm:cxn modelId="{A334E58B-6121-473D-B62C-90E3E2D8B45B}" srcId="{EFDD233A-50F0-47D3-AA67-6AD704B3A6B7}" destId="{4343107A-DF86-46C1-AAEA-B1E51D24486A}" srcOrd="1" destOrd="0" parTransId="{69F129E6-CACF-442E-BA7C-9F9691947E44}" sibTransId="{4CFD4077-7A88-43BA-886E-E1F694A9CCA0}"/>
    <dgm:cxn modelId="{98E984A3-96B6-4B41-BFA0-3AFFE2F997EB}" type="presOf" srcId="{EFDD233A-50F0-47D3-AA67-6AD704B3A6B7}" destId="{3CBDF596-E091-4E16-B464-824942243726}" srcOrd="0" destOrd="0" presId="urn:microsoft.com/office/officeart/2005/8/layout/default"/>
    <dgm:cxn modelId="{637B00C2-DA72-4D63-940C-3C4CBBA19EBE}" type="presOf" srcId="{948466DC-E50B-4131-9EC6-99A5B3C14DD3}" destId="{8190F219-E72D-46F7-9D23-3D235EF9185B}" srcOrd="0" destOrd="3" presId="urn:microsoft.com/office/officeart/2005/8/layout/default"/>
    <dgm:cxn modelId="{E68FDEFA-989B-4458-B8F4-ADB7344CA51A}" type="presOf" srcId="{C689B4B5-C50A-464A-8A13-25363E0D042F}" destId="{8190F219-E72D-46F7-9D23-3D235EF9185B}" srcOrd="0" destOrd="2" presId="urn:microsoft.com/office/officeart/2005/8/layout/default"/>
    <dgm:cxn modelId="{6B25139F-2F0E-44C8-8D3E-47118A544B7D}" type="presParOf" srcId="{3CBDF596-E091-4E16-B464-824942243726}" destId="{E2F58C3A-0BF1-4EA6-AF78-2D87D6AB7B1C}" srcOrd="0" destOrd="0" presId="urn:microsoft.com/office/officeart/2005/8/layout/default"/>
    <dgm:cxn modelId="{7E811339-BD06-4D70-ACEF-CAADA332494E}" type="presParOf" srcId="{3CBDF596-E091-4E16-B464-824942243726}" destId="{F9F01175-7710-4A83-9187-530DBA9945D3}" srcOrd="1" destOrd="0" presId="urn:microsoft.com/office/officeart/2005/8/layout/default"/>
    <dgm:cxn modelId="{E712BC7E-AFA3-436F-8C77-8CE5D42F462C}" type="presParOf" srcId="{3CBDF596-E091-4E16-B464-824942243726}" destId="{8190F219-E72D-46F7-9D23-3D235EF9185B}"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9.xml><?xml version="1.0" encoding="utf-8"?>
<dgm:dataModel xmlns:dgm="http://schemas.openxmlformats.org/drawingml/2006/diagram" xmlns:a="http://schemas.openxmlformats.org/drawingml/2006/main">
  <dgm:ptLst>
    <dgm:pt modelId="{30309199-5DD5-4BCC-BF07-43A9DFDD052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sv-SE"/>
        </a:p>
      </dgm:t>
    </dgm:pt>
    <dgm:pt modelId="{AF4EAAE5-DB2E-49B1-A8D3-71AC2A2856E6}">
      <dgm:prSet/>
      <dgm:spPr/>
      <dgm:t>
        <a:bodyPr/>
        <a:lstStyle/>
        <a:p>
          <a:r>
            <a:rPr lang="sv-SE" b="0" baseline="0" dirty="0">
              <a:cs typeface="Arial MT"/>
            </a:rPr>
            <a:t>Innovation behövs för att använda personalresurser mer effektivt</a:t>
          </a:r>
          <a:endParaRPr lang="sv-SE" dirty="0"/>
        </a:p>
      </dgm:t>
    </dgm:pt>
    <dgm:pt modelId="{018411A7-AE2B-48B3-BE92-9912389CE2E9}" type="parTrans" cxnId="{A6B57B81-4811-468A-A8BB-1F21BEFABF5A}">
      <dgm:prSet/>
      <dgm:spPr/>
      <dgm:t>
        <a:bodyPr/>
        <a:lstStyle/>
        <a:p>
          <a:endParaRPr lang="sv-SE"/>
        </a:p>
      </dgm:t>
    </dgm:pt>
    <dgm:pt modelId="{ED75B839-4521-4C95-AF6F-84A47E4874E1}" type="sibTrans" cxnId="{A6B57B81-4811-468A-A8BB-1F21BEFABF5A}">
      <dgm:prSet/>
      <dgm:spPr/>
      <dgm:t>
        <a:bodyPr/>
        <a:lstStyle/>
        <a:p>
          <a:endParaRPr lang="sv-SE"/>
        </a:p>
      </dgm:t>
    </dgm:pt>
    <dgm:pt modelId="{074093B8-3E4B-4EDD-9E6A-1B84A539CC16}" type="pres">
      <dgm:prSet presAssocID="{30309199-5DD5-4BCC-BF07-43A9DFDD0523}" presName="linear" presStyleCnt="0">
        <dgm:presLayoutVars>
          <dgm:animLvl val="lvl"/>
          <dgm:resizeHandles val="exact"/>
        </dgm:presLayoutVars>
      </dgm:prSet>
      <dgm:spPr/>
    </dgm:pt>
    <dgm:pt modelId="{96CCE773-D55A-4A52-8CC9-C5DF1CDDF4CE}" type="pres">
      <dgm:prSet presAssocID="{AF4EAAE5-DB2E-49B1-A8D3-71AC2A2856E6}" presName="parentText" presStyleLbl="node1" presStyleIdx="0" presStyleCnt="1" custLinFactY="100000" custLinFactNeighborX="-2415" custLinFactNeighborY="132573">
        <dgm:presLayoutVars>
          <dgm:chMax val="0"/>
          <dgm:bulletEnabled val="1"/>
        </dgm:presLayoutVars>
      </dgm:prSet>
      <dgm:spPr/>
    </dgm:pt>
  </dgm:ptLst>
  <dgm:cxnLst>
    <dgm:cxn modelId="{A6B57B81-4811-468A-A8BB-1F21BEFABF5A}" srcId="{30309199-5DD5-4BCC-BF07-43A9DFDD0523}" destId="{AF4EAAE5-DB2E-49B1-A8D3-71AC2A2856E6}" srcOrd="0" destOrd="0" parTransId="{018411A7-AE2B-48B3-BE92-9912389CE2E9}" sibTransId="{ED75B839-4521-4C95-AF6F-84A47E4874E1}"/>
    <dgm:cxn modelId="{5771B0A1-19FA-4EEB-AA95-C8C638A42C2F}" type="presOf" srcId="{AF4EAAE5-DB2E-49B1-A8D3-71AC2A2856E6}" destId="{96CCE773-D55A-4A52-8CC9-C5DF1CDDF4CE}" srcOrd="0" destOrd="0" presId="urn:microsoft.com/office/officeart/2005/8/layout/vList2"/>
    <dgm:cxn modelId="{2190B7C6-56D2-45DC-9AFE-86769214FB75}" type="presOf" srcId="{30309199-5DD5-4BCC-BF07-43A9DFDD0523}" destId="{074093B8-3E4B-4EDD-9E6A-1B84A539CC16}" srcOrd="0" destOrd="0" presId="urn:microsoft.com/office/officeart/2005/8/layout/vList2"/>
    <dgm:cxn modelId="{75BC246C-12B4-4663-9D87-D431B71EB6EA}" type="presParOf" srcId="{074093B8-3E4B-4EDD-9E6A-1B84A539CC16}" destId="{96CCE773-D55A-4A52-8CC9-C5DF1CDDF4CE}"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dgm:t>
        <a:bodyPr/>
        <a:lstStyle/>
        <a:p>
          <a:r>
            <a:rPr lang="sv-SE" sz="1800" dirty="0"/>
            <a:t>Tillgängliggöra och sprida kunskap om psykisk hälsa och psykiskt välbefinnande till allmänheten, med anpassning till olika gruppers behov och förutsättningar </a:t>
          </a:r>
          <a:endParaRPr lang="sv-SE" sz="1800" noProof="0" dirty="0"/>
        </a:p>
      </dgm:t>
    </dgm:pt>
    <dgm:pt modelId="{FC677900-EDF7-4106-95BD-D8C21BCA46E0}" type="parTrans" cxnId="{13FD11BB-B1CD-4BF4-B10F-CEFF4F4D20AC}">
      <dgm:prSet/>
      <dgm:spPr/>
      <dgm:t>
        <a:bodyPr/>
        <a:lstStyle/>
        <a:p>
          <a:endParaRPr lang="sv-SE" sz="2000" noProof="0" dirty="0"/>
        </a:p>
      </dgm:t>
    </dgm:pt>
    <dgm:pt modelId="{2E1903EE-A38F-4F81-9381-3514200287F1}" type="sibTrans" cxnId="{13FD11BB-B1CD-4BF4-B10F-CEFF4F4D20AC}">
      <dgm:prSet/>
      <dgm:spPr/>
      <dgm:t>
        <a:bodyPr/>
        <a:lstStyle/>
        <a:p>
          <a:endParaRPr lang="sv-SE" sz="2000" noProof="0" dirty="0"/>
        </a:p>
      </dgm:t>
    </dgm:pt>
    <dgm:pt modelId="{0C422BA9-0EE4-4F87-9AA8-157E5E45AE3E}">
      <dgm:prSet custT="1"/>
      <dgm:spPr/>
      <dgm:t>
        <a:bodyPr/>
        <a:lstStyle/>
        <a:p>
          <a:r>
            <a:rPr lang="sv-SE" sz="1800" dirty="0"/>
            <a:t>Göra riktade insatser för att utveckla barns och ungas förmåga att stå emot och klara av förändringar samt att återhämta sig och vidareutvecklas, exempelvis genom att sprida kunskap om sätt att hantera känslor och stärka tron på sig själv</a:t>
          </a:r>
          <a:endParaRPr lang="sv-SE" sz="1800" noProof="0" dirty="0"/>
        </a:p>
      </dgm:t>
    </dgm:pt>
    <dgm:pt modelId="{91D65119-2196-4AC5-8B68-148E45383787}" type="parTrans" cxnId="{98C1DF66-E4DC-4D9D-A359-6AC2757638AE}">
      <dgm:prSet/>
      <dgm:spPr/>
      <dgm:t>
        <a:bodyPr/>
        <a:lstStyle/>
        <a:p>
          <a:endParaRPr lang="sv-SE" sz="2000" noProof="0" dirty="0"/>
        </a:p>
      </dgm:t>
    </dgm:pt>
    <dgm:pt modelId="{D9730046-AA37-4973-A80A-281B4C8EB2C6}" type="sibTrans" cxnId="{98C1DF66-E4DC-4D9D-A359-6AC2757638AE}">
      <dgm:prSet/>
      <dgm:spPr/>
      <dgm:t>
        <a:bodyPr/>
        <a:lstStyle/>
        <a:p>
          <a:endParaRPr lang="sv-SE" sz="2000" noProof="0" dirty="0"/>
        </a:p>
      </dgm:t>
    </dgm:pt>
    <dgm:pt modelId="{59C263FF-0700-4E82-A7E8-6480FE4E0A85}" type="pres">
      <dgm:prSet presAssocID="{EFDD233A-50F0-47D3-AA67-6AD704B3A6B7}" presName="diagram" presStyleCnt="0">
        <dgm:presLayoutVars>
          <dgm:dir/>
          <dgm:resizeHandles val="exact"/>
        </dgm:presLayoutVars>
      </dgm:prSet>
      <dgm:spPr/>
    </dgm:pt>
    <dgm:pt modelId="{2FC4758A-C8BF-436A-9CA9-BB5C7D6B184A}" type="pres">
      <dgm:prSet presAssocID="{F8B7BF59-7FF1-4B22-B256-01E5F9FC2DB1}" presName="node" presStyleLbl="node1" presStyleIdx="0" presStyleCnt="2">
        <dgm:presLayoutVars>
          <dgm:bulletEnabled val="1"/>
        </dgm:presLayoutVars>
      </dgm:prSet>
      <dgm:spPr>
        <a:prstGeom prst="round2DiagRect">
          <a:avLst/>
        </a:prstGeom>
      </dgm:spPr>
    </dgm:pt>
    <dgm:pt modelId="{8E238F98-F894-4A5A-8F2C-DC706C8A6883}" type="pres">
      <dgm:prSet presAssocID="{2E1903EE-A38F-4F81-9381-3514200287F1}" presName="sibTrans" presStyleCnt="0"/>
      <dgm:spPr/>
    </dgm:pt>
    <dgm:pt modelId="{6CBD0CD0-C19D-4FB9-9AA1-8E48B4B0F3F4}" type="pres">
      <dgm:prSet presAssocID="{0C422BA9-0EE4-4F87-9AA8-157E5E45AE3E}" presName="node" presStyleLbl="node1" presStyleIdx="1" presStyleCnt="2">
        <dgm:presLayoutVars>
          <dgm:bulletEnabled val="1"/>
        </dgm:presLayoutVars>
      </dgm:prSet>
      <dgm:spPr>
        <a:prstGeom prst="round2DiagRect">
          <a:avLst/>
        </a:prstGeom>
      </dgm:spPr>
    </dgm:pt>
  </dgm:ptLst>
  <dgm:cxnLst>
    <dgm:cxn modelId="{98C1DF66-E4DC-4D9D-A359-6AC2757638AE}" srcId="{EFDD233A-50F0-47D3-AA67-6AD704B3A6B7}" destId="{0C422BA9-0EE4-4F87-9AA8-157E5E45AE3E}" srcOrd="1" destOrd="0" parTransId="{91D65119-2196-4AC5-8B68-148E45383787}" sibTransId="{D9730046-AA37-4973-A80A-281B4C8EB2C6}"/>
    <dgm:cxn modelId="{BF8758AA-6F82-46D6-BAB8-57641278ED0B}" type="presOf" srcId="{0C422BA9-0EE4-4F87-9AA8-157E5E45AE3E}" destId="{6CBD0CD0-C19D-4FB9-9AA1-8E48B4B0F3F4}"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1E59A8D3-A566-4D83-8028-9E931DC4FF80}" type="presOf" srcId="{EFDD233A-50F0-47D3-AA67-6AD704B3A6B7}" destId="{59C263FF-0700-4E82-A7E8-6480FE4E0A85}" srcOrd="0" destOrd="0" presId="urn:microsoft.com/office/officeart/2005/8/layout/default"/>
    <dgm:cxn modelId="{61C2E9DC-C366-49BE-9AB7-27F1DD2B2097}" type="presOf" srcId="{F8B7BF59-7FF1-4B22-B256-01E5F9FC2DB1}" destId="{2FC4758A-C8BF-436A-9CA9-BB5C7D6B184A}" srcOrd="0" destOrd="0" presId="urn:microsoft.com/office/officeart/2005/8/layout/default"/>
    <dgm:cxn modelId="{7CEE7E9E-1247-495B-BF6D-A5EB2FA3478E}" type="presParOf" srcId="{59C263FF-0700-4E82-A7E8-6480FE4E0A85}" destId="{2FC4758A-C8BF-436A-9CA9-BB5C7D6B184A}" srcOrd="0" destOrd="0" presId="urn:microsoft.com/office/officeart/2005/8/layout/default"/>
    <dgm:cxn modelId="{53131060-7CFF-4831-AAD2-916885F193F3}" type="presParOf" srcId="{59C263FF-0700-4E82-A7E8-6480FE4E0A85}" destId="{8E238F98-F894-4A5A-8F2C-DC706C8A6883}" srcOrd="1" destOrd="0" presId="urn:microsoft.com/office/officeart/2005/8/layout/default"/>
    <dgm:cxn modelId="{55024E4E-5C86-4A31-A5D1-E1A225729A1A}" type="presParOf" srcId="{59C263FF-0700-4E82-A7E8-6480FE4E0A85}" destId="{6CBD0CD0-C19D-4FB9-9AA1-8E48B4B0F3F4}"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159B97A6-A794-4B38-A933-CB48A0397CFC}">
      <dgm:prSet custT="1"/>
      <dgm:spPr>
        <a:solidFill>
          <a:srgbClr val="227067"/>
        </a:solidFill>
      </dgm:spPr>
      <dgm:t>
        <a:bodyPr/>
        <a:lstStyle/>
        <a:p>
          <a:r>
            <a:rPr lang="sv-SE" sz="2000" dirty="0"/>
            <a:t>Utveckla tillgängligheten till digitala tjänster som är anpassade efter olika gruppers behov och förutsättningar </a:t>
          </a:r>
        </a:p>
      </dgm:t>
    </dgm:pt>
    <dgm:pt modelId="{48369AAC-FFCF-4613-ACB2-E79BEDC7F117}" type="sibTrans" cxnId="{F692BF13-C13F-4DE5-B8FB-B54B433A63E2}">
      <dgm:prSet/>
      <dgm:spPr/>
      <dgm:t>
        <a:bodyPr/>
        <a:lstStyle/>
        <a:p>
          <a:endParaRPr lang="sv-SE"/>
        </a:p>
      </dgm:t>
    </dgm:pt>
    <dgm:pt modelId="{F3BAFB59-3DAA-4F97-8D97-94A687D3D837}" type="parTrans" cxnId="{F692BF13-C13F-4DE5-B8FB-B54B433A63E2}">
      <dgm:prSet/>
      <dgm:spPr/>
      <dgm:t>
        <a:bodyPr/>
        <a:lstStyle/>
        <a:p>
          <a:endParaRPr lang="sv-SE"/>
        </a:p>
      </dgm:t>
    </dgm:pt>
    <dgm:pt modelId="{41530C13-BF44-4228-80FD-4A78B4F48405}">
      <dgm:prSet custT="1"/>
      <dgm:spPr>
        <a:solidFill>
          <a:srgbClr val="227067"/>
        </a:solidFill>
      </dgm:spPr>
      <dgm:t>
        <a:bodyPr/>
        <a:lstStyle/>
        <a:p>
          <a:r>
            <a:rPr lang="sv-SE" sz="1800" dirty="0"/>
            <a:t>Förbättra personalens bemötande och stärka kompetens att ge patienter och brukare relevant och tydlig information som dessa kan ta till sig </a:t>
          </a:r>
        </a:p>
      </dgm:t>
    </dgm:pt>
    <dgm:pt modelId="{3972ACB0-86F9-465D-B597-2B1A03472ABE}" type="parTrans" cxnId="{563ADF60-DFE3-4767-ACE7-09CBBF6675D9}">
      <dgm:prSet/>
      <dgm:spPr/>
      <dgm:t>
        <a:bodyPr/>
        <a:lstStyle/>
        <a:p>
          <a:endParaRPr lang="sv-SE"/>
        </a:p>
      </dgm:t>
    </dgm:pt>
    <dgm:pt modelId="{9CF3FDA0-5644-477E-9DA3-393A5B2C2DF9}" type="sibTrans" cxnId="{563ADF60-DFE3-4767-ACE7-09CBBF6675D9}">
      <dgm:prSet/>
      <dgm:spPr/>
      <dgm:t>
        <a:bodyPr/>
        <a:lstStyle/>
        <a:p>
          <a:endParaRPr lang="sv-SE"/>
        </a:p>
      </dgm:t>
    </dgm:pt>
    <dgm:pt modelId="{1A260299-FB8D-4B7B-B727-B16C6ABE7E49}">
      <dgm:prSet custT="1"/>
      <dgm:spPr>
        <a:solidFill>
          <a:srgbClr val="227067"/>
        </a:solidFill>
      </dgm:spPr>
      <dgm:t>
        <a:bodyPr/>
        <a:lstStyle/>
        <a:p>
          <a:r>
            <a:rPr lang="sv-SE" sz="1800" dirty="0"/>
            <a:t>Utveckla personalens kompetens att, i det patient- och brukarnära arbetet, ta hänsyn till patientens eller brukarens specifika erfarenheter, behov och förutsättningar</a:t>
          </a:r>
        </a:p>
      </dgm:t>
    </dgm:pt>
    <dgm:pt modelId="{18B9FB7D-8999-4CBB-BE35-983338B77CDB}" type="parTrans" cxnId="{469167D2-BE11-4777-9665-A92CE5DC0139}">
      <dgm:prSet/>
      <dgm:spPr/>
      <dgm:t>
        <a:bodyPr/>
        <a:lstStyle/>
        <a:p>
          <a:endParaRPr lang="sv-SE"/>
        </a:p>
      </dgm:t>
    </dgm:pt>
    <dgm:pt modelId="{684A9EE0-BDB3-4A11-BEFD-B24BDF86B441}" type="sibTrans" cxnId="{469167D2-BE11-4777-9665-A92CE5DC0139}">
      <dgm:prSet/>
      <dgm:spPr/>
      <dgm:t>
        <a:bodyPr/>
        <a:lstStyle/>
        <a:p>
          <a:endParaRPr lang="sv-SE"/>
        </a:p>
      </dgm:t>
    </dgm:pt>
    <dgm:pt modelId="{3CBDF596-E091-4E16-B464-824942243726}" type="pres">
      <dgm:prSet presAssocID="{EFDD233A-50F0-47D3-AA67-6AD704B3A6B7}" presName="diagram" presStyleCnt="0">
        <dgm:presLayoutVars>
          <dgm:dir/>
          <dgm:resizeHandles val="exact"/>
        </dgm:presLayoutVars>
      </dgm:prSet>
      <dgm:spPr/>
    </dgm:pt>
    <dgm:pt modelId="{E2F58C3A-0BF1-4EA6-AF78-2D87D6AB7B1C}" type="pres">
      <dgm:prSet presAssocID="{159B97A6-A794-4B38-A933-CB48A0397CFC}" presName="node" presStyleLbl="node1" presStyleIdx="0" presStyleCnt="3">
        <dgm:presLayoutVars>
          <dgm:bulletEnabled val="1"/>
        </dgm:presLayoutVars>
      </dgm:prSet>
      <dgm:spPr>
        <a:prstGeom prst="round2DiagRect">
          <a:avLst/>
        </a:prstGeom>
      </dgm:spPr>
    </dgm:pt>
    <dgm:pt modelId="{F9F01175-7710-4A83-9187-530DBA9945D3}" type="pres">
      <dgm:prSet presAssocID="{48369AAC-FFCF-4613-ACB2-E79BEDC7F117}" presName="sibTrans" presStyleCnt="0"/>
      <dgm:spPr/>
    </dgm:pt>
    <dgm:pt modelId="{B101AE79-DCA7-4868-A1B1-B8C54B554924}" type="pres">
      <dgm:prSet presAssocID="{41530C13-BF44-4228-80FD-4A78B4F48405}" presName="node" presStyleLbl="node1" presStyleIdx="1" presStyleCnt="3">
        <dgm:presLayoutVars>
          <dgm:bulletEnabled val="1"/>
        </dgm:presLayoutVars>
      </dgm:prSet>
      <dgm:spPr>
        <a:prstGeom prst="round2DiagRect">
          <a:avLst/>
        </a:prstGeom>
      </dgm:spPr>
    </dgm:pt>
    <dgm:pt modelId="{DEB9A6D3-1D74-410C-95E0-9948E8FC13FF}" type="pres">
      <dgm:prSet presAssocID="{9CF3FDA0-5644-477E-9DA3-393A5B2C2DF9}" presName="sibTrans" presStyleCnt="0"/>
      <dgm:spPr/>
    </dgm:pt>
    <dgm:pt modelId="{68B37E02-5A7C-47A2-920B-DF930A5DA454}" type="pres">
      <dgm:prSet presAssocID="{1A260299-FB8D-4B7B-B727-B16C6ABE7E49}" presName="node" presStyleLbl="node1" presStyleIdx="2" presStyleCnt="3">
        <dgm:presLayoutVars>
          <dgm:bulletEnabled val="1"/>
        </dgm:presLayoutVars>
      </dgm:prSet>
      <dgm:spPr>
        <a:prstGeom prst="round2DiagRect">
          <a:avLst/>
        </a:prstGeom>
      </dgm:spPr>
    </dgm:pt>
  </dgm:ptLst>
  <dgm:cxnLst>
    <dgm:cxn modelId="{F692BF13-C13F-4DE5-B8FB-B54B433A63E2}" srcId="{EFDD233A-50F0-47D3-AA67-6AD704B3A6B7}" destId="{159B97A6-A794-4B38-A933-CB48A0397CFC}" srcOrd="0" destOrd="0" parTransId="{F3BAFB59-3DAA-4F97-8D97-94A687D3D837}" sibTransId="{48369AAC-FFCF-4613-ACB2-E79BEDC7F117}"/>
    <dgm:cxn modelId="{563ADF60-DFE3-4767-ACE7-09CBBF6675D9}" srcId="{EFDD233A-50F0-47D3-AA67-6AD704B3A6B7}" destId="{41530C13-BF44-4228-80FD-4A78B4F48405}" srcOrd="1" destOrd="0" parTransId="{3972ACB0-86F9-465D-B597-2B1A03472ABE}" sibTransId="{9CF3FDA0-5644-477E-9DA3-393A5B2C2DF9}"/>
    <dgm:cxn modelId="{FA0B4155-7818-4255-9E0F-C2383BA1090D}" type="presOf" srcId="{159B97A6-A794-4B38-A933-CB48A0397CFC}" destId="{E2F58C3A-0BF1-4EA6-AF78-2D87D6AB7B1C}" srcOrd="0" destOrd="0" presId="urn:microsoft.com/office/officeart/2005/8/layout/default"/>
    <dgm:cxn modelId="{98E984A3-96B6-4B41-BFA0-3AFFE2F997EB}" type="presOf" srcId="{EFDD233A-50F0-47D3-AA67-6AD704B3A6B7}" destId="{3CBDF596-E091-4E16-B464-824942243726}" srcOrd="0" destOrd="0" presId="urn:microsoft.com/office/officeart/2005/8/layout/default"/>
    <dgm:cxn modelId="{469167D2-BE11-4777-9665-A92CE5DC0139}" srcId="{EFDD233A-50F0-47D3-AA67-6AD704B3A6B7}" destId="{1A260299-FB8D-4B7B-B727-B16C6ABE7E49}" srcOrd="2" destOrd="0" parTransId="{18B9FB7D-8999-4CBB-BE35-983338B77CDB}" sibTransId="{684A9EE0-BDB3-4A11-BEFD-B24BDF86B441}"/>
    <dgm:cxn modelId="{F2C4FBD6-2B17-404D-A367-4BD69BE9FC26}" type="presOf" srcId="{41530C13-BF44-4228-80FD-4A78B4F48405}" destId="{B101AE79-DCA7-4868-A1B1-B8C54B554924}" srcOrd="0" destOrd="0" presId="urn:microsoft.com/office/officeart/2005/8/layout/default"/>
    <dgm:cxn modelId="{C50869F6-EEE2-4956-AB1A-9592FDCBC94C}" type="presOf" srcId="{1A260299-FB8D-4B7B-B727-B16C6ABE7E49}" destId="{68B37E02-5A7C-47A2-920B-DF930A5DA454}" srcOrd="0" destOrd="0" presId="urn:microsoft.com/office/officeart/2005/8/layout/default"/>
    <dgm:cxn modelId="{6B25139F-2F0E-44C8-8D3E-47118A544B7D}" type="presParOf" srcId="{3CBDF596-E091-4E16-B464-824942243726}" destId="{E2F58C3A-0BF1-4EA6-AF78-2D87D6AB7B1C}" srcOrd="0" destOrd="0" presId="urn:microsoft.com/office/officeart/2005/8/layout/default"/>
    <dgm:cxn modelId="{7E811339-BD06-4D70-ACEF-CAADA332494E}" type="presParOf" srcId="{3CBDF596-E091-4E16-B464-824942243726}" destId="{F9F01175-7710-4A83-9187-530DBA9945D3}" srcOrd="1" destOrd="0" presId="urn:microsoft.com/office/officeart/2005/8/layout/default"/>
    <dgm:cxn modelId="{DDAA443A-17C4-4F70-92B2-0DD2C024FC9F}" type="presParOf" srcId="{3CBDF596-E091-4E16-B464-824942243726}" destId="{B101AE79-DCA7-4868-A1B1-B8C54B554924}" srcOrd="2" destOrd="0" presId="urn:microsoft.com/office/officeart/2005/8/layout/default"/>
    <dgm:cxn modelId="{794FDCAA-B250-4598-92D4-0CF59BFBAA3D}" type="presParOf" srcId="{3CBDF596-E091-4E16-B464-824942243726}" destId="{DEB9A6D3-1D74-410C-95E0-9948E8FC13FF}" srcOrd="3" destOrd="0" presId="urn:microsoft.com/office/officeart/2005/8/layout/default"/>
    <dgm:cxn modelId="{BA4118F6-5262-4EC2-91F0-0DC0A390B9DC}" type="presParOf" srcId="{3CBDF596-E091-4E16-B464-824942243726}" destId="{68B37E02-5A7C-47A2-920B-DF930A5DA454}" srcOrd="4"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1.xml><?xml version="1.0" encoding="utf-8"?>
<dgm:dataModel xmlns:dgm="http://schemas.openxmlformats.org/drawingml/2006/diagram" xmlns:a="http://schemas.openxmlformats.org/drawingml/2006/main">
  <dgm:ptLst>
    <dgm:pt modelId="{D6D52C93-C291-47FE-A5AD-F359EB85F19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9F9A1D1-8346-4176-9695-7066B11B8EA3}">
      <dgm:prSet/>
      <dgm:spPr/>
      <dgm:t>
        <a:bodyPr/>
        <a:lstStyle/>
        <a:p>
          <a:pPr>
            <a:lnSpc>
              <a:spcPct val="100000"/>
            </a:lnSpc>
          </a:pPr>
          <a:r>
            <a:rPr lang="sv-SE" b="1" noProof="0" dirty="0"/>
            <a:t>Stärka och utveckla strukturer för en ändamålsenlig uppföljning inom hälso- och sjukvårdens och socialtjänstens verksamheter, med fokus på utfall</a:t>
          </a:r>
          <a:r>
            <a:rPr lang="sv-SE" noProof="0" dirty="0"/>
            <a:t>. Detta inbegriper att stärka kompetensen och kapaciteten i alla led, från att systematiskt följa upp vård och omsorg för patienter och brukare till att registrera och sammanställa data på ett ändamålsenligt sätt och senare utveckla verksamheterna baserat på dessa data </a:t>
          </a:r>
        </a:p>
      </dgm:t>
    </dgm:pt>
    <dgm:pt modelId="{3C7D7EE1-EE2C-44FE-9181-42F37389A773}" type="parTrans" cxnId="{43160346-3A6F-444C-9C57-F46E4BEA5FFC}">
      <dgm:prSet/>
      <dgm:spPr/>
      <dgm:t>
        <a:bodyPr/>
        <a:lstStyle/>
        <a:p>
          <a:endParaRPr lang="sv-SE" noProof="0" dirty="0"/>
        </a:p>
      </dgm:t>
    </dgm:pt>
    <dgm:pt modelId="{17F74021-7B9A-4E00-84FA-A99B1DC7FD49}" type="sibTrans" cxnId="{43160346-3A6F-444C-9C57-F46E4BEA5FFC}">
      <dgm:prSet/>
      <dgm:spPr/>
      <dgm:t>
        <a:bodyPr/>
        <a:lstStyle/>
        <a:p>
          <a:endParaRPr lang="sv-SE" noProof="0" dirty="0"/>
        </a:p>
      </dgm:t>
    </dgm:pt>
    <dgm:pt modelId="{23746F8F-0A5E-4E10-B8BA-3144FD6337F5}">
      <dgm:prSet/>
      <dgm:spPr/>
      <dgm:t>
        <a:bodyPr/>
        <a:lstStyle/>
        <a:p>
          <a:pPr>
            <a:lnSpc>
              <a:spcPct val="100000"/>
            </a:lnSpc>
          </a:pPr>
          <a:r>
            <a:rPr lang="sv-SE" b="1" noProof="0" dirty="0"/>
            <a:t>Systematiskt följa upp individuella vård- och stödinsatser för att se om de haft avsedd effekt, </a:t>
          </a:r>
          <a:r>
            <a:rPr lang="sv-SE" noProof="0" dirty="0"/>
            <a:t>behöver justeras eller ersättas och sammanställa resultat av individbaserade systematiska uppföljningar för att öka kunskapen och utveckla verksamheter </a:t>
          </a:r>
        </a:p>
      </dgm:t>
    </dgm:pt>
    <dgm:pt modelId="{CBEE0053-8F7B-4328-A815-BCF1750CBBCF}" type="parTrans" cxnId="{A4713479-2889-4BA8-B4A3-16E16A9984DA}">
      <dgm:prSet/>
      <dgm:spPr/>
      <dgm:t>
        <a:bodyPr/>
        <a:lstStyle/>
        <a:p>
          <a:endParaRPr lang="sv-SE" noProof="0" dirty="0"/>
        </a:p>
      </dgm:t>
    </dgm:pt>
    <dgm:pt modelId="{6D9305F6-6018-4A8A-A4DB-12250E37F453}" type="sibTrans" cxnId="{A4713479-2889-4BA8-B4A3-16E16A9984DA}">
      <dgm:prSet/>
      <dgm:spPr/>
      <dgm:t>
        <a:bodyPr/>
        <a:lstStyle/>
        <a:p>
          <a:endParaRPr lang="sv-SE" noProof="0" dirty="0"/>
        </a:p>
      </dgm:t>
    </dgm:pt>
    <dgm:pt modelId="{2CDD6454-4A35-4908-9C04-177209A0E77D}">
      <dgm:prSet/>
      <dgm:spPr/>
      <dgm:t>
        <a:bodyPr/>
        <a:lstStyle/>
        <a:p>
          <a:pPr>
            <a:lnSpc>
              <a:spcPct val="100000"/>
            </a:lnSpc>
          </a:pPr>
          <a:r>
            <a:rPr lang="sv-SE" b="1" noProof="0" dirty="0"/>
            <a:t>Systematiskt följa upp samverkan </a:t>
          </a:r>
          <a:r>
            <a:rPr lang="sv-SE" noProof="0" dirty="0"/>
            <a:t>kring patienten eller brukaren som del av uppföljningar och utvärderingar av behandlingar och stödinsatser till enskilda patienter och brukare </a:t>
          </a:r>
        </a:p>
      </dgm:t>
    </dgm:pt>
    <dgm:pt modelId="{47B764E4-5DA4-4E08-8058-1E110AB04482}" type="parTrans" cxnId="{A963BA42-863E-4CDE-A41A-E31238826B90}">
      <dgm:prSet/>
      <dgm:spPr/>
      <dgm:t>
        <a:bodyPr/>
        <a:lstStyle/>
        <a:p>
          <a:endParaRPr lang="sv-SE" noProof="0" dirty="0"/>
        </a:p>
      </dgm:t>
    </dgm:pt>
    <dgm:pt modelId="{351A1E2D-559A-4F4F-87E8-D13D524C25CA}" type="sibTrans" cxnId="{A963BA42-863E-4CDE-A41A-E31238826B90}">
      <dgm:prSet/>
      <dgm:spPr/>
      <dgm:t>
        <a:bodyPr/>
        <a:lstStyle/>
        <a:p>
          <a:endParaRPr lang="sv-SE" noProof="0" dirty="0"/>
        </a:p>
      </dgm:t>
    </dgm:pt>
    <dgm:pt modelId="{0B9FBA00-7E1A-4B56-9643-232E58EC89EC}">
      <dgm:prSet/>
      <dgm:spPr/>
      <dgm:t>
        <a:bodyPr/>
        <a:lstStyle/>
        <a:p>
          <a:pPr>
            <a:lnSpc>
              <a:spcPct val="100000"/>
            </a:lnSpc>
          </a:pPr>
          <a:r>
            <a:rPr lang="sv-SE" b="1" noProof="0" dirty="0"/>
            <a:t>Stärka och utveckla nationell samordning och stöd till kommuners och regioners arbete med individbaserade systematiska uppföljningar</a:t>
          </a:r>
          <a:r>
            <a:rPr lang="sv-SE" noProof="0" dirty="0"/>
            <a:t>; exempelvis genom att </a:t>
          </a:r>
          <a:br>
            <a:rPr lang="sv-SE" noProof="0" dirty="0"/>
          </a:br>
          <a:r>
            <a:rPr lang="sv-SE" noProof="0" dirty="0"/>
            <a:t>1. ta fram ändamålsenliga indikatorer och utfallsmått i samarbete 2. med företrädare för patienter och brukare </a:t>
          </a:r>
          <a:br>
            <a:rPr lang="sv-SE" noProof="0" dirty="0"/>
          </a:br>
          <a:r>
            <a:rPr lang="sv-SE" noProof="0" dirty="0"/>
            <a:t>2. utveckla de nationella kvalitetsregistren inom specialistpsykiatrin och primärvården. </a:t>
          </a:r>
        </a:p>
      </dgm:t>
    </dgm:pt>
    <dgm:pt modelId="{A3BF4A2F-7BA1-4162-AEDC-C2BF2D33AD11}" type="parTrans" cxnId="{C660F966-F706-4A8F-BDE2-1E59975E9CA1}">
      <dgm:prSet/>
      <dgm:spPr/>
      <dgm:t>
        <a:bodyPr/>
        <a:lstStyle/>
        <a:p>
          <a:endParaRPr lang="sv-SE" noProof="0" dirty="0"/>
        </a:p>
      </dgm:t>
    </dgm:pt>
    <dgm:pt modelId="{A71EFF38-A647-4A05-8CB9-849219EF1517}" type="sibTrans" cxnId="{C660F966-F706-4A8F-BDE2-1E59975E9CA1}">
      <dgm:prSet/>
      <dgm:spPr/>
      <dgm:t>
        <a:bodyPr/>
        <a:lstStyle/>
        <a:p>
          <a:endParaRPr lang="sv-SE" noProof="0" dirty="0"/>
        </a:p>
      </dgm:t>
    </dgm:pt>
    <dgm:pt modelId="{F3A76B4F-C63A-4B6D-99A3-8549D16FCBD2}">
      <dgm:prSet/>
      <dgm:spPr/>
      <dgm:t>
        <a:bodyPr/>
        <a:lstStyle/>
        <a:p>
          <a:pPr>
            <a:lnSpc>
              <a:spcPct val="100000"/>
            </a:lnSpc>
          </a:pPr>
          <a:r>
            <a:rPr lang="sv-SE" b="1" noProof="0" dirty="0"/>
            <a:t>Utveckla digitala plattformar </a:t>
          </a:r>
          <a:r>
            <a:rPr lang="sv-SE" noProof="0" dirty="0"/>
            <a:t>där patienter och brukare kan skatta utfall av insatser och behandling samt utvärdera vården och omsorgen</a:t>
          </a:r>
        </a:p>
      </dgm:t>
    </dgm:pt>
    <dgm:pt modelId="{B4DB5A8B-0326-441B-BA95-574F4F6BDFC8}" type="parTrans" cxnId="{BE6DECE2-FE7F-480A-8A36-C6B772672BC9}">
      <dgm:prSet/>
      <dgm:spPr/>
      <dgm:t>
        <a:bodyPr/>
        <a:lstStyle/>
        <a:p>
          <a:endParaRPr lang="sv-SE" noProof="0" dirty="0"/>
        </a:p>
      </dgm:t>
    </dgm:pt>
    <dgm:pt modelId="{1822C504-CEDD-4E78-865D-A3F22AF1911E}" type="sibTrans" cxnId="{BE6DECE2-FE7F-480A-8A36-C6B772672BC9}">
      <dgm:prSet/>
      <dgm:spPr/>
      <dgm:t>
        <a:bodyPr/>
        <a:lstStyle/>
        <a:p>
          <a:endParaRPr lang="sv-SE" noProof="0" dirty="0"/>
        </a:p>
      </dgm:t>
    </dgm:pt>
    <dgm:pt modelId="{98AAA600-0577-45EE-AD97-138DB1A85874}" type="pres">
      <dgm:prSet presAssocID="{D6D52C93-C291-47FE-A5AD-F359EB85F198}" presName="root" presStyleCnt="0">
        <dgm:presLayoutVars>
          <dgm:dir/>
          <dgm:resizeHandles val="exact"/>
        </dgm:presLayoutVars>
      </dgm:prSet>
      <dgm:spPr/>
    </dgm:pt>
    <dgm:pt modelId="{9C0E815F-E41F-44F8-8714-836CB9A6672A}" type="pres">
      <dgm:prSet presAssocID="{39F9A1D1-8346-4176-9695-7066B11B8EA3}" presName="compNode" presStyleCnt="0"/>
      <dgm:spPr/>
    </dgm:pt>
    <dgm:pt modelId="{C69A0F28-9BE4-438C-8CA8-AFDCDA82645A}" type="pres">
      <dgm:prSet presAssocID="{39F9A1D1-8346-4176-9695-7066B11B8EA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BAAB6465-294C-4AB5-994B-3A205A2AF62A}" type="pres">
      <dgm:prSet presAssocID="{39F9A1D1-8346-4176-9695-7066B11B8EA3}" presName="spaceRect" presStyleCnt="0"/>
      <dgm:spPr/>
    </dgm:pt>
    <dgm:pt modelId="{6973D681-E2E5-4CF3-A95D-97CC76D56B5B}" type="pres">
      <dgm:prSet presAssocID="{39F9A1D1-8346-4176-9695-7066B11B8EA3}" presName="textRect" presStyleLbl="revTx" presStyleIdx="0" presStyleCnt="5">
        <dgm:presLayoutVars>
          <dgm:chMax val="1"/>
          <dgm:chPref val="1"/>
        </dgm:presLayoutVars>
      </dgm:prSet>
      <dgm:spPr/>
    </dgm:pt>
    <dgm:pt modelId="{E11E2490-CC0E-4CD6-9615-79E4B099358D}" type="pres">
      <dgm:prSet presAssocID="{17F74021-7B9A-4E00-84FA-A99B1DC7FD49}" presName="sibTrans" presStyleCnt="0"/>
      <dgm:spPr/>
    </dgm:pt>
    <dgm:pt modelId="{2B5A0BC9-A379-41F5-91C3-6324A7FF83C1}" type="pres">
      <dgm:prSet presAssocID="{23746F8F-0A5E-4E10-B8BA-3144FD6337F5}" presName="compNode" presStyleCnt="0"/>
      <dgm:spPr/>
    </dgm:pt>
    <dgm:pt modelId="{60EE2509-AAA0-4A76-9F6E-281BDA136AFE}" type="pres">
      <dgm:prSet presAssocID="{23746F8F-0A5E-4E10-B8BA-3144FD6337F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F7E8B3D8-2D2C-422A-A849-545A7E9E6AB6}" type="pres">
      <dgm:prSet presAssocID="{23746F8F-0A5E-4E10-B8BA-3144FD6337F5}" presName="spaceRect" presStyleCnt="0"/>
      <dgm:spPr/>
    </dgm:pt>
    <dgm:pt modelId="{CEE7F8A9-4CC0-4B14-B7D2-907F08C888D5}" type="pres">
      <dgm:prSet presAssocID="{23746F8F-0A5E-4E10-B8BA-3144FD6337F5}" presName="textRect" presStyleLbl="revTx" presStyleIdx="1" presStyleCnt="5">
        <dgm:presLayoutVars>
          <dgm:chMax val="1"/>
          <dgm:chPref val="1"/>
        </dgm:presLayoutVars>
      </dgm:prSet>
      <dgm:spPr/>
    </dgm:pt>
    <dgm:pt modelId="{DCB7B926-4444-4F32-ACF4-FB8EA288BC82}" type="pres">
      <dgm:prSet presAssocID="{6D9305F6-6018-4A8A-A4DB-12250E37F453}" presName="sibTrans" presStyleCnt="0"/>
      <dgm:spPr/>
    </dgm:pt>
    <dgm:pt modelId="{12DC3A1D-BF58-4968-B751-1B1E04B07522}" type="pres">
      <dgm:prSet presAssocID="{2CDD6454-4A35-4908-9C04-177209A0E77D}" presName="compNode" presStyleCnt="0"/>
      <dgm:spPr/>
    </dgm:pt>
    <dgm:pt modelId="{89DF6183-7116-4B75-B7CB-89F295ED1C0D}" type="pres">
      <dgm:prSet presAssocID="{2CDD6454-4A35-4908-9C04-177209A0E77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oskop"/>
        </a:ext>
      </dgm:extLst>
    </dgm:pt>
    <dgm:pt modelId="{B5A1F159-B715-4BCF-A0A1-B540FE4D09DE}" type="pres">
      <dgm:prSet presAssocID="{2CDD6454-4A35-4908-9C04-177209A0E77D}" presName="spaceRect" presStyleCnt="0"/>
      <dgm:spPr/>
    </dgm:pt>
    <dgm:pt modelId="{A3CF5D01-867F-44E5-A0CF-13B2BB02D252}" type="pres">
      <dgm:prSet presAssocID="{2CDD6454-4A35-4908-9C04-177209A0E77D}" presName="textRect" presStyleLbl="revTx" presStyleIdx="2" presStyleCnt="5">
        <dgm:presLayoutVars>
          <dgm:chMax val="1"/>
          <dgm:chPref val="1"/>
        </dgm:presLayoutVars>
      </dgm:prSet>
      <dgm:spPr/>
    </dgm:pt>
    <dgm:pt modelId="{BACCC9DE-59DA-422C-8236-29B0BF48EE05}" type="pres">
      <dgm:prSet presAssocID="{351A1E2D-559A-4F4F-87E8-D13D524C25CA}" presName="sibTrans" presStyleCnt="0"/>
      <dgm:spPr/>
    </dgm:pt>
    <dgm:pt modelId="{8CF27550-AA63-4CAD-AABD-0C3FD4ECF8E6}" type="pres">
      <dgm:prSet presAssocID="{0B9FBA00-7E1A-4B56-9643-232E58EC89EC}" presName="compNode" presStyleCnt="0"/>
      <dgm:spPr/>
    </dgm:pt>
    <dgm:pt modelId="{B982CB7E-53F2-45B2-8902-402411D3CF2B}" type="pres">
      <dgm:prSet presAssocID="{0B9FBA00-7E1A-4B56-9643-232E58EC89E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kakning"/>
        </a:ext>
      </dgm:extLst>
    </dgm:pt>
    <dgm:pt modelId="{5B56C9B1-E6EC-40BA-92B6-39D280E4E90B}" type="pres">
      <dgm:prSet presAssocID="{0B9FBA00-7E1A-4B56-9643-232E58EC89EC}" presName="spaceRect" presStyleCnt="0"/>
      <dgm:spPr/>
    </dgm:pt>
    <dgm:pt modelId="{4898B9EC-BA7B-4463-9BBD-28FE934BEAAC}" type="pres">
      <dgm:prSet presAssocID="{0B9FBA00-7E1A-4B56-9643-232E58EC89EC}" presName="textRect" presStyleLbl="revTx" presStyleIdx="3" presStyleCnt="5">
        <dgm:presLayoutVars>
          <dgm:chMax val="1"/>
          <dgm:chPref val="1"/>
        </dgm:presLayoutVars>
      </dgm:prSet>
      <dgm:spPr/>
    </dgm:pt>
    <dgm:pt modelId="{903CE0D5-ED80-4E83-BAA1-52E3D5B1F660}" type="pres">
      <dgm:prSet presAssocID="{A71EFF38-A647-4A05-8CB9-849219EF1517}" presName="sibTrans" presStyleCnt="0"/>
      <dgm:spPr/>
    </dgm:pt>
    <dgm:pt modelId="{41F56DFC-B682-49A5-9B75-2DE442DE01B2}" type="pres">
      <dgm:prSet presAssocID="{F3A76B4F-C63A-4B6D-99A3-8549D16FCBD2}" presName="compNode" presStyleCnt="0"/>
      <dgm:spPr/>
    </dgm:pt>
    <dgm:pt modelId="{32217F35-C550-452B-8B89-13ED2CB85818}" type="pres">
      <dgm:prSet presAssocID="{F3A76B4F-C63A-4B6D-99A3-8549D16FCBD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rogrammerare, kvinna med hel fyllning"/>
        </a:ext>
      </dgm:extLst>
    </dgm:pt>
    <dgm:pt modelId="{3E368C95-4C10-417A-BEC6-031C54934B0F}" type="pres">
      <dgm:prSet presAssocID="{F3A76B4F-C63A-4B6D-99A3-8549D16FCBD2}" presName="spaceRect" presStyleCnt="0"/>
      <dgm:spPr/>
    </dgm:pt>
    <dgm:pt modelId="{0F722440-2939-4D6B-8AE0-87AB555B9EFA}" type="pres">
      <dgm:prSet presAssocID="{F3A76B4F-C63A-4B6D-99A3-8549D16FCBD2}" presName="textRect" presStyleLbl="revTx" presStyleIdx="4" presStyleCnt="5">
        <dgm:presLayoutVars>
          <dgm:chMax val="1"/>
          <dgm:chPref val="1"/>
        </dgm:presLayoutVars>
      </dgm:prSet>
      <dgm:spPr/>
    </dgm:pt>
  </dgm:ptLst>
  <dgm:cxnLst>
    <dgm:cxn modelId="{89291B08-C7B4-4DA9-8047-F88112E62F14}" type="presOf" srcId="{D6D52C93-C291-47FE-A5AD-F359EB85F198}" destId="{98AAA600-0577-45EE-AD97-138DB1A85874}" srcOrd="0" destOrd="0" presId="urn:microsoft.com/office/officeart/2018/2/layout/IconLabelList"/>
    <dgm:cxn modelId="{81B5BE14-2952-457D-9191-BD2EE400B297}" type="presOf" srcId="{2CDD6454-4A35-4908-9C04-177209A0E77D}" destId="{A3CF5D01-867F-44E5-A0CF-13B2BB02D252}" srcOrd="0" destOrd="0" presId="urn:microsoft.com/office/officeart/2018/2/layout/IconLabelList"/>
    <dgm:cxn modelId="{A963BA42-863E-4CDE-A41A-E31238826B90}" srcId="{D6D52C93-C291-47FE-A5AD-F359EB85F198}" destId="{2CDD6454-4A35-4908-9C04-177209A0E77D}" srcOrd="2" destOrd="0" parTransId="{47B764E4-5DA4-4E08-8058-1E110AB04482}" sibTransId="{351A1E2D-559A-4F4F-87E8-D13D524C25CA}"/>
    <dgm:cxn modelId="{43160346-3A6F-444C-9C57-F46E4BEA5FFC}" srcId="{D6D52C93-C291-47FE-A5AD-F359EB85F198}" destId="{39F9A1D1-8346-4176-9695-7066B11B8EA3}" srcOrd="0" destOrd="0" parTransId="{3C7D7EE1-EE2C-44FE-9181-42F37389A773}" sibTransId="{17F74021-7B9A-4E00-84FA-A99B1DC7FD49}"/>
    <dgm:cxn modelId="{C660F966-F706-4A8F-BDE2-1E59975E9CA1}" srcId="{D6D52C93-C291-47FE-A5AD-F359EB85F198}" destId="{0B9FBA00-7E1A-4B56-9643-232E58EC89EC}" srcOrd="3" destOrd="0" parTransId="{A3BF4A2F-7BA1-4162-AEDC-C2BF2D33AD11}" sibTransId="{A71EFF38-A647-4A05-8CB9-849219EF1517}"/>
    <dgm:cxn modelId="{A4713479-2889-4BA8-B4A3-16E16A9984DA}" srcId="{D6D52C93-C291-47FE-A5AD-F359EB85F198}" destId="{23746F8F-0A5E-4E10-B8BA-3144FD6337F5}" srcOrd="1" destOrd="0" parTransId="{CBEE0053-8F7B-4328-A815-BCF1750CBBCF}" sibTransId="{6D9305F6-6018-4A8A-A4DB-12250E37F453}"/>
    <dgm:cxn modelId="{DE07DE81-34BE-440E-A382-A924395EDC66}" type="presOf" srcId="{0B9FBA00-7E1A-4B56-9643-232E58EC89EC}" destId="{4898B9EC-BA7B-4463-9BBD-28FE934BEAAC}" srcOrd="0" destOrd="0" presId="urn:microsoft.com/office/officeart/2018/2/layout/IconLabelList"/>
    <dgm:cxn modelId="{D214EFA2-13CB-4EA6-BEF5-E52693C435E6}" type="presOf" srcId="{23746F8F-0A5E-4E10-B8BA-3144FD6337F5}" destId="{CEE7F8A9-4CC0-4B14-B7D2-907F08C888D5}" srcOrd="0" destOrd="0" presId="urn:microsoft.com/office/officeart/2018/2/layout/IconLabelList"/>
    <dgm:cxn modelId="{C93B62CB-9AEB-4ADA-9654-FFF2E1569891}" type="presOf" srcId="{F3A76B4F-C63A-4B6D-99A3-8549D16FCBD2}" destId="{0F722440-2939-4D6B-8AE0-87AB555B9EFA}" srcOrd="0" destOrd="0" presId="urn:microsoft.com/office/officeart/2018/2/layout/IconLabelList"/>
    <dgm:cxn modelId="{BE6DECE2-FE7F-480A-8A36-C6B772672BC9}" srcId="{D6D52C93-C291-47FE-A5AD-F359EB85F198}" destId="{F3A76B4F-C63A-4B6D-99A3-8549D16FCBD2}" srcOrd="4" destOrd="0" parTransId="{B4DB5A8B-0326-441B-BA95-574F4F6BDFC8}" sibTransId="{1822C504-CEDD-4E78-865D-A3F22AF1911E}"/>
    <dgm:cxn modelId="{9187F0EC-6A9B-478E-946A-11704AD25890}" type="presOf" srcId="{39F9A1D1-8346-4176-9695-7066B11B8EA3}" destId="{6973D681-E2E5-4CF3-A95D-97CC76D56B5B}" srcOrd="0" destOrd="0" presId="urn:microsoft.com/office/officeart/2018/2/layout/IconLabelList"/>
    <dgm:cxn modelId="{A5A06D20-C6D7-4D38-845E-C7DA7F0D28B7}" type="presParOf" srcId="{98AAA600-0577-45EE-AD97-138DB1A85874}" destId="{9C0E815F-E41F-44F8-8714-836CB9A6672A}" srcOrd="0" destOrd="0" presId="urn:microsoft.com/office/officeart/2018/2/layout/IconLabelList"/>
    <dgm:cxn modelId="{95E4A33E-4512-4442-AD8A-720F782A8639}" type="presParOf" srcId="{9C0E815F-E41F-44F8-8714-836CB9A6672A}" destId="{C69A0F28-9BE4-438C-8CA8-AFDCDA82645A}" srcOrd="0" destOrd="0" presId="urn:microsoft.com/office/officeart/2018/2/layout/IconLabelList"/>
    <dgm:cxn modelId="{1BA2EAF0-0AF7-4B62-98B4-82DCE8FE457A}" type="presParOf" srcId="{9C0E815F-E41F-44F8-8714-836CB9A6672A}" destId="{BAAB6465-294C-4AB5-994B-3A205A2AF62A}" srcOrd="1" destOrd="0" presId="urn:microsoft.com/office/officeart/2018/2/layout/IconLabelList"/>
    <dgm:cxn modelId="{6110F107-A447-4B38-87F1-1C932DE635A8}" type="presParOf" srcId="{9C0E815F-E41F-44F8-8714-836CB9A6672A}" destId="{6973D681-E2E5-4CF3-A95D-97CC76D56B5B}" srcOrd="2" destOrd="0" presId="urn:microsoft.com/office/officeart/2018/2/layout/IconLabelList"/>
    <dgm:cxn modelId="{5155F3B0-3A27-4055-B0D9-A36DABF48AAA}" type="presParOf" srcId="{98AAA600-0577-45EE-AD97-138DB1A85874}" destId="{E11E2490-CC0E-4CD6-9615-79E4B099358D}" srcOrd="1" destOrd="0" presId="urn:microsoft.com/office/officeart/2018/2/layout/IconLabelList"/>
    <dgm:cxn modelId="{DAD54083-2822-4803-86EF-E46EBE2307B8}" type="presParOf" srcId="{98AAA600-0577-45EE-AD97-138DB1A85874}" destId="{2B5A0BC9-A379-41F5-91C3-6324A7FF83C1}" srcOrd="2" destOrd="0" presId="urn:microsoft.com/office/officeart/2018/2/layout/IconLabelList"/>
    <dgm:cxn modelId="{FB7B7654-03CB-4F9F-86FD-D1B3E1F393EF}" type="presParOf" srcId="{2B5A0BC9-A379-41F5-91C3-6324A7FF83C1}" destId="{60EE2509-AAA0-4A76-9F6E-281BDA136AFE}" srcOrd="0" destOrd="0" presId="urn:microsoft.com/office/officeart/2018/2/layout/IconLabelList"/>
    <dgm:cxn modelId="{766AAF37-CBC8-4358-84ED-B8F64D68B339}" type="presParOf" srcId="{2B5A0BC9-A379-41F5-91C3-6324A7FF83C1}" destId="{F7E8B3D8-2D2C-422A-A849-545A7E9E6AB6}" srcOrd="1" destOrd="0" presId="urn:microsoft.com/office/officeart/2018/2/layout/IconLabelList"/>
    <dgm:cxn modelId="{A5CB2626-F73E-42C7-B1BF-9479D7B4FFB5}" type="presParOf" srcId="{2B5A0BC9-A379-41F5-91C3-6324A7FF83C1}" destId="{CEE7F8A9-4CC0-4B14-B7D2-907F08C888D5}" srcOrd="2" destOrd="0" presId="urn:microsoft.com/office/officeart/2018/2/layout/IconLabelList"/>
    <dgm:cxn modelId="{21ED9B1C-BB10-4443-9CAD-897091EFFA63}" type="presParOf" srcId="{98AAA600-0577-45EE-AD97-138DB1A85874}" destId="{DCB7B926-4444-4F32-ACF4-FB8EA288BC82}" srcOrd="3" destOrd="0" presId="urn:microsoft.com/office/officeart/2018/2/layout/IconLabelList"/>
    <dgm:cxn modelId="{9BFD8177-9707-42EA-88F6-B55351B05108}" type="presParOf" srcId="{98AAA600-0577-45EE-AD97-138DB1A85874}" destId="{12DC3A1D-BF58-4968-B751-1B1E04B07522}" srcOrd="4" destOrd="0" presId="urn:microsoft.com/office/officeart/2018/2/layout/IconLabelList"/>
    <dgm:cxn modelId="{36EF61CE-8DE8-46E9-81B9-D1F972364562}" type="presParOf" srcId="{12DC3A1D-BF58-4968-B751-1B1E04B07522}" destId="{89DF6183-7116-4B75-B7CB-89F295ED1C0D}" srcOrd="0" destOrd="0" presId="urn:microsoft.com/office/officeart/2018/2/layout/IconLabelList"/>
    <dgm:cxn modelId="{04A5190A-C09C-4784-A027-47A4502CB71F}" type="presParOf" srcId="{12DC3A1D-BF58-4968-B751-1B1E04B07522}" destId="{B5A1F159-B715-4BCF-A0A1-B540FE4D09DE}" srcOrd="1" destOrd="0" presId="urn:microsoft.com/office/officeart/2018/2/layout/IconLabelList"/>
    <dgm:cxn modelId="{63DFA0C8-CD32-4958-A798-DFC1D1E39D23}" type="presParOf" srcId="{12DC3A1D-BF58-4968-B751-1B1E04B07522}" destId="{A3CF5D01-867F-44E5-A0CF-13B2BB02D252}" srcOrd="2" destOrd="0" presId="urn:microsoft.com/office/officeart/2018/2/layout/IconLabelList"/>
    <dgm:cxn modelId="{047B012C-18B9-4CF0-87E5-097E997E3B66}" type="presParOf" srcId="{98AAA600-0577-45EE-AD97-138DB1A85874}" destId="{BACCC9DE-59DA-422C-8236-29B0BF48EE05}" srcOrd="5" destOrd="0" presId="urn:microsoft.com/office/officeart/2018/2/layout/IconLabelList"/>
    <dgm:cxn modelId="{1BBD3BEE-C276-445F-B907-A0E00A65AE13}" type="presParOf" srcId="{98AAA600-0577-45EE-AD97-138DB1A85874}" destId="{8CF27550-AA63-4CAD-AABD-0C3FD4ECF8E6}" srcOrd="6" destOrd="0" presId="urn:microsoft.com/office/officeart/2018/2/layout/IconLabelList"/>
    <dgm:cxn modelId="{A2E0CFCF-A8D1-4585-8440-23FD59D5CF54}" type="presParOf" srcId="{8CF27550-AA63-4CAD-AABD-0C3FD4ECF8E6}" destId="{B982CB7E-53F2-45B2-8902-402411D3CF2B}" srcOrd="0" destOrd="0" presId="urn:microsoft.com/office/officeart/2018/2/layout/IconLabelList"/>
    <dgm:cxn modelId="{BA2043AB-073E-4F1C-AA8C-4B2C09602B17}" type="presParOf" srcId="{8CF27550-AA63-4CAD-AABD-0C3FD4ECF8E6}" destId="{5B56C9B1-E6EC-40BA-92B6-39D280E4E90B}" srcOrd="1" destOrd="0" presId="urn:microsoft.com/office/officeart/2018/2/layout/IconLabelList"/>
    <dgm:cxn modelId="{133589AC-284C-4981-B279-943C837FB053}" type="presParOf" srcId="{8CF27550-AA63-4CAD-AABD-0C3FD4ECF8E6}" destId="{4898B9EC-BA7B-4463-9BBD-28FE934BEAAC}" srcOrd="2" destOrd="0" presId="urn:microsoft.com/office/officeart/2018/2/layout/IconLabelList"/>
    <dgm:cxn modelId="{6176718D-5B0F-4179-9682-DD286A8DC75F}" type="presParOf" srcId="{98AAA600-0577-45EE-AD97-138DB1A85874}" destId="{903CE0D5-ED80-4E83-BAA1-52E3D5B1F660}" srcOrd="7" destOrd="0" presId="urn:microsoft.com/office/officeart/2018/2/layout/IconLabelList"/>
    <dgm:cxn modelId="{AE24296D-E037-441C-A4B1-A1E1977F5550}" type="presParOf" srcId="{98AAA600-0577-45EE-AD97-138DB1A85874}" destId="{41F56DFC-B682-49A5-9B75-2DE442DE01B2}" srcOrd="8" destOrd="0" presId="urn:microsoft.com/office/officeart/2018/2/layout/IconLabelList"/>
    <dgm:cxn modelId="{E8CC2657-923F-4CD4-9953-3A192D9DB396}" type="presParOf" srcId="{41F56DFC-B682-49A5-9B75-2DE442DE01B2}" destId="{32217F35-C550-452B-8B89-13ED2CB85818}" srcOrd="0" destOrd="0" presId="urn:microsoft.com/office/officeart/2018/2/layout/IconLabelList"/>
    <dgm:cxn modelId="{9CC30437-2ADE-46EF-976E-2FCFE035F420}" type="presParOf" srcId="{41F56DFC-B682-49A5-9B75-2DE442DE01B2}" destId="{3E368C95-4C10-417A-BEC6-031C54934B0F}" srcOrd="1" destOrd="0" presId="urn:microsoft.com/office/officeart/2018/2/layout/IconLabelList"/>
    <dgm:cxn modelId="{14E59868-6C4A-4CD1-9B0D-7D872C679E5E}" type="presParOf" srcId="{41F56DFC-B682-49A5-9B75-2DE442DE01B2}" destId="{0F722440-2939-4D6B-8AE0-87AB555B9EFA}"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76D4872-32AE-4B87-B2E3-09F6A9CABAB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B48558F-4092-4953-A6F7-931839FC42C8}">
      <dgm:prSet custT="1"/>
      <dgm:spPr/>
      <dgm:t>
        <a:bodyPr/>
        <a:lstStyle/>
        <a:p>
          <a:pPr>
            <a:lnSpc>
              <a:spcPct val="100000"/>
            </a:lnSpc>
          </a:pPr>
          <a:r>
            <a:rPr lang="sv-SE" sz="1400" noProof="0" dirty="0"/>
            <a:t>Stärka samarbetet mellan olika verksamheter och professioner så att vård- och stödinsatserna blir mer sammanhållna, från upptäckt till uppföljning, och att personer upplever att deras behov och tillstånd beaktas och handläggs personcentrerat och individanpassat och utifrån ett helhetsperspektiv </a:t>
          </a:r>
        </a:p>
      </dgm:t>
    </dgm:pt>
    <dgm:pt modelId="{0CBB977B-BF12-4B4B-88A9-4D947C04E71F}" type="parTrans" cxnId="{7F9F94A7-61E4-486C-9765-D84469B5B8D3}">
      <dgm:prSet/>
      <dgm:spPr/>
      <dgm:t>
        <a:bodyPr/>
        <a:lstStyle/>
        <a:p>
          <a:endParaRPr lang="sv-SE" sz="2400" noProof="0" dirty="0"/>
        </a:p>
      </dgm:t>
    </dgm:pt>
    <dgm:pt modelId="{CA65AB35-1397-4D16-9F03-465D8801E16F}" type="sibTrans" cxnId="{7F9F94A7-61E4-486C-9765-D84469B5B8D3}">
      <dgm:prSet/>
      <dgm:spPr/>
      <dgm:t>
        <a:bodyPr/>
        <a:lstStyle/>
        <a:p>
          <a:pPr>
            <a:lnSpc>
              <a:spcPct val="100000"/>
            </a:lnSpc>
          </a:pPr>
          <a:endParaRPr lang="sv-SE" sz="2400" noProof="0" dirty="0"/>
        </a:p>
      </dgm:t>
    </dgm:pt>
    <dgm:pt modelId="{8CB8025F-E930-4102-A98E-9B38C282A1CC}">
      <dgm:prSet custT="1"/>
      <dgm:spPr/>
      <dgm:t>
        <a:bodyPr/>
        <a:lstStyle/>
        <a:p>
          <a:pPr>
            <a:lnSpc>
              <a:spcPct val="100000"/>
            </a:lnSpc>
          </a:pPr>
          <a:r>
            <a:rPr lang="sv-SE" sz="1400" noProof="0" dirty="0"/>
            <a:t>Tydliggöra och formalisera strukturer för och organisering av samverkan mellan olika aktörer </a:t>
          </a:r>
        </a:p>
      </dgm:t>
    </dgm:pt>
    <dgm:pt modelId="{D9EFB46E-61EE-4F4C-BFD9-E01E3D358418}" type="parTrans" cxnId="{96A5480B-1F96-4426-A7A7-71E69CE409D7}">
      <dgm:prSet/>
      <dgm:spPr/>
      <dgm:t>
        <a:bodyPr/>
        <a:lstStyle/>
        <a:p>
          <a:endParaRPr lang="sv-SE" sz="2400" noProof="0" dirty="0"/>
        </a:p>
      </dgm:t>
    </dgm:pt>
    <dgm:pt modelId="{F78DB1A3-BE15-42FE-9AB9-2C8DE3510BF5}" type="sibTrans" cxnId="{96A5480B-1F96-4426-A7A7-71E69CE409D7}">
      <dgm:prSet/>
      <dgm:spPr/>
      <dgm:t>
        <a:bodyPr/>
        <a:lstStyle/>
        <a:p>
          <a:pPr>
            <a:lnSpc>
              <a:spcPct val="100000"/>
            </a:lnSpc>
          </a:pPr>
          <a:endParaRPr lang="sv-SE" sz="2400" noProof="0" dirty="0"/>
        </a:p>
      </dgm:t>
    </dgm:pt>
    <dgm:pt modelId="{4CD13BB7-CE85-460B-AD86-D540094C2F24}">
      <dgm:prSet custT="1"/>
      <dgm:spPr/>
      <dgm:t>
        <a:bodyPr/>
        <a:lstStyle/>
        <a:p>
          <a:pPr>
            <a:lnSpc>
              <a:spcPct val="100000"/>
            </a:lnSpc>
          </a:pPr>
          <a:r>
            <a:rPr lang="sv-SE" sz="1400" noProof="0" dirty="0"/>
            <a:t>Intensifiera satsningar på multidisciplinära team där personal inom hälso- och sjukvården och socialtjänsten tillsammans och med patienten eller brukaren planerar insatser, t.ex. genom den individuella planen (s.k. SIP) som ska upprättas när den enskilde har behov av insatser både från hälso- och sjukvården och socialtjänsten </a:t>
          </a:r>
        </a:p>
      </dgm:t>
    </dgm:pt>
    <dgm:pt modelId="{5F198A3D-5477-419D-A17E-7D361DE50E63}" type="parTrans" cxnId="{E8942387-17A9-4CDD-B4AE-123DF3486478}">
      <dgm:prSet/>
      <dgm:spPr/>
      <dgm:t>
        <a:bodyPr/>
        <a:lstStyle/>
        <a:p>
          <a:endParaRPr lang="sv-SE" sz="2400" noProof="0" dirty="0"/>
        </a:p>
      </dgm:t>
    </dgm:pt>
    <dgm:pt modelId="{E16B9E8B-E7F0-4E38-8C37-3DDB3F8AD4BC}" type="sibTrans" cxnId="{E8942387-17A9-4CDD-B4AE-123DF3486478}">
      <dgm:prSet/>
      <dgm:spPr/>
      <dgm:t>
        <a:bodyPr/>
        <a:lstStyle/>
        <a:p>
          <a:pPr>
            <a:lnSpc>
              <a:spcPct val="100000"/>
            </a:lnSpc>
          </a:pPr>
          <a:endParaRPr lang="sv-SE" sz="2400" noProof="0" dirty="0"/>
        </a:p>
      </dgm:t>
    </dgm:pt>
    <dgm:pt modelId="{E64E270D-0089-4628-8D3B-00C6DFCBA6DC}">
      <dgm:prSet custT="1"/>
      <dgm:spPr/>
      <dgm:t>
        <a:bodyPr/>
        <a:lstStyle/>
        <a:p>
          <a:pPr>
            <a:lnSpc>
              <a:spcPct val="100000"/>
            </a:lnSpc>
          </a:pPr>
          <a:r>
            <a:rPr lang="sv-SE" sz="1400" noProof="0" dirty="0"/>
            <a:t>Utveckla rutiner och arbetssätt samt en effektiv och välfungerande samverkan mellan hälso- och sjukvården och inrättningar så som särskilda ungdomshem vid Statens institutionsstyrelse (</a:t>
          </a:r>
          <a:r>
            <a:rPr lang="sv-SE" sz="1400" noProof="0" dirty="0" err="1"/>
            <a:t>SiS</a:t>
          </a:r>
          <a:r>
            <a:rPr lang="sv-SE" sz="1400" noProof="0" dirty="0"/>
            <a:t>), psykiatrisk tvångsvård och rättspsykiatri, polisarrester, häkten, fängelser och förvar för att personer med psykiatriska tillstånd, som genom tvångslagstiftning blir placerade i familjehem eller låsta miljöer, får den psykiatriska och somatiska vård de behöver, oavsett var i landet de befinner sig under placeringen</a:t>
          </a:r>
        </a:p>
      </dgm:t>
    </dgm:pt>
    <dgm:pt modelId="{0865BA8E-6D0F-4D6C-B22C-18734D12F5DD}" type="parTrans" cxnId="{1B6BDB74-ACFD-4885-869F-883655A1948F}">
      <dgm:prSet/>
      <dgm:spPr/>
      <dgm:t>
        <a:bodyPr/>
        <a:lstStyle/>
        <a:p>
          <a:endParaRPr lang="sv-SE" sz="2400" noProof="0" dirty="0"/>
        </a:p>
      </dgm:t>
    </dgm:pt>
    <dgm:pt modelId="{ED59A877-A6DC-419C-8228-5A944B27C64A}" type="sibTrans" cxnId="{1B6BDB74-ACFD-4885-869F-883655A1948F}">
      <dgm:prSet/>
      <dgm:spPr/>
      <dgm:t>
        <a:bodyPr/>
        <a:lstStyle/>
        <a:p>
          <a:endParaRPr lang="sv-SE" sz="2400" noProof="0" dirty="0"/>
        </a:p>
      </dgm:t>
    </dgm:pt>
    <dgm:pt modelId="{4BDDD35C-522B-42C2-AF15-0A57929B80CF}" type="pres">
      <dgm:prSet presAssocID="{476D4872-32AE-4B87-B2E3-09F6A9CABAB9}" presName="root" presStyleCnt="0">
        <dgm:presLayoutVars>
          <dgm:dir/>
          <dgm:resizeHandles val="exact"/>
        </dgm:presLayoutVars>
      </dgm:prSet>
      <dgm:spPr/>
    </dgm:pt>
    <dgm:pt modelId="{DF75CC4A-F08B-493E-8D0B-8A360EA4EEA9}" type="pres">
      <dgm:prSet presAssocID="{476D4872-32AE-4B87-B2E3-09F6A9CABAB9}" presName="container" presStyleCnt="0">
        <dgm:presLayoutVars>
          <dgm:dir/>
          <dgm:resizeHandles val="exact"/>
        </dgm:presLayoutVars>
      </dgm:prSet>
      <dgm:spPr/>
    </dgm:pt>
    <dgm:pt modelId="{A266137D-D0D9-456D-85DE-E1D0EBA4AAE0}" type="pres">
      <dgm:prSet presAssocID="{4B48558F-4092-4953-A6F7-931839FC42C8}" presName="compNode" presStyleCnt="0"/>
      <dgm:spPr/>
    </dgm:pt>
    <dgm:pt modelId="{4635F36F-A8B4-4CFB-8D80-50724C36CADE}" type="pres">
      <dgm:prSet presAssocID="{4B48558F-4092-4953-A6F7-931839FC42C8}" presName="iconBgRect" presStyleLbl="bgShp" presStyleIdx="0" presStyleCnt="4"/>
      <dgm:spPr>
        <a:solidFill>
          <a:srgbClr val="D9F3F0"/>
        </a:solidFill>
        <a:ln>
          <a:noFill/>
        </a:ln>
      </dgm:spPr>
    </dgm:pt>
    <dgm:pt modelId="{7056D546-9AE6-4B1B-9608-5F8180214534}" type="pres">
      <dgm:prSet presAssocID="{4B48558F-4092-4953-A6F7-931839FC42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640D1A2A-FC1C-4A33-8639-635E213CD7BA}" type="pres">
      <dgm:prSet presAssocID="{4B48558F-4092-4953-A6F7-931839FC42C8}" presName="spaceRect" presStyleCnt="0"/>
      <dgm:spPr/>
    </dgm:pt>
    <dgm:pt modelId="{65721B62-E5CF-496D-B9D6-44D8487B20BE}" type="pres">
      <dgm:prSet presAssocID="{4B48558F-4092-4953-A6F7-931839FC42C8}" presName="textRect" presStyleLbl="revTx" presStyleIdx="0" presStyleCnt="4">
        <dgm:presLayoutVars>
          <dgm:chMax val="1"/>
          <dgm:chPref val="1"/>
        </dgm:presLayoutVars>
      </dgm:prSet>
      <dgm:spPr/>
    </dgm:pt>
    <dgm:pt modelId="{D760BD90-90EE-409B-8314-243D4395AA34}" type="pres">
      <dgm:prSet presAssocID="{CA65AB35-1397-4D16-9F03-465D8801E16F}" presName="sibTrans" presStyleLbl="sibTrans2D1" presStyleIdx="0" presStyleCnt="0"/>
      <dgm:spPr/>
    </dgm:pt>
    <dgm:pt modelId="{DD30C682-43A8-46B0-B7F5-3A93955E9718}" type="pres">
      <dgm:prSet presAssocID="{8CB8025F-E930-4102-A98E-9B38C282A1CC}" presName="compNode" presStyleCnt="0"/>
      <dgm:spPr/>
    </dgm:pt>
    <dgm:pt modelId="{038BF949-BCC3-40C4-A501-08B73F88F9BC}" type="pres">
      <dgm:prSet presAssocID="{8CB8025F-E930-4102-A98E-9B38C282A1CC}" presName="iconBgRect" presStyleLbl="bgShp" presStyleIdx="1" presStyleCnt="4"/>
      <dgm:spPr>
        <a:solidFill>
          <a:srgbClr val="D9F3F0"/>
        </a:solidFill>
        <a:ln>
          <a:noFill/>
        </a:ln>
      </dgm:spPr>
    </dgm:pt>
    <dgm:pt modelId="{8BBB8DFF-693C-429C-9524-615C4656B2E8}" type="pres">
      <dgm:prSet presAssocID="{8CB8025F-E930-4102-A98E-9B38C282A1C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ki"/>
        </a:ext>
      </dgm:extLst>
    </dgm:pt>
    <dgm:pt modelId="{F0B45B03-DF5D-4D80-B8B4-2D43CC569D1A}" type="pres">
      <dgm:prSet presAssocID="{8CB8025F-E930-4102-A98E-9B38C282A1CC}" presName="spaceRect" presStyleCnt="0"/>
      <dgm:spPr/>
    </dgm:pt>
    <dgm:pt modelId="{A62A328E-4953-404F-97B2-F20A286B5277}" type="pres">
      <dgm:prSet presAssocID="{8CB8025F-E930-4102-A98E-9B38C282A1CC}" presName="textRect" presStyleLbl="revTx" presStyleIdx="1" presStyleCnt="4">
        <dgm:presLayoutVars>
          <dgm:chMax val="1"/>
          <dgm:chPref val="1"/>
        </dgm:presLayoutVars>
      </dgm:prSet>
      <dgm:spPr/>
    </dgm:pt>
    <dgm:pt modelId="{A2C1C088-7085-429A-BD03-D6F04D4E9C8E}" type="pres">
      <dgm:prSet presAssocID="{F78DB1A3-BE15-42FE-9AB9-2C8DE3510BF5}" presName="sibTrans" presStyleLbl="sibTrans2D1" presStyleIdx="0" presStyleCnt="0"/>
      <dgm:spPr/>
    </dgm:pt>
    <dgm:pt modelId="{E8E6A539-91A2-4352-A255-130CFFD1D44F}" type="pres">
      <dgm:prSet presAssocID="{4CD13BB7-CE85-460B-AD86-D540094C2F24}" presName="compNode" presStyleCnt="0"/>
      <dgm:spPr/>
    </dgm:pt>
    <dgm:pt modelId="{9993E597-ED84-455F-A0BF-CADBC96DA5FA}" type="pres">
      <dgm:prSet presAssocID="{4CD13BB7-CE85-460B-AD86-D540094C2F24}" presName="iconBgRect" presStyleLbl="bgShp" presStyleIdx="2" presStyleCnt="4"/>
      <dgm:spPr>
        <a:solidFill>
          <a:srgbClr val="D9F3F0"/>
        </a:solidFill>
        <a:ln>
          <a:noFill/>
        </a:ln>
      </dgm:spPr>
    </dgm:pt>
    <dgm:pt modelId="{33803E7A-733E-482F-906B-34AAB4417460}" type="pres">
      <dgm:prSet presAssocID="{4CD13BB7-CE85-460B-AD86-D540094C2F2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vändare"/>
        </a:ext>
      </dgm:extLst>
    </dgm:pt>
    <dgm:pt modelId="{6CEF4900-FDDD-40BE-8373-EA94B8C7900F}" type="pres">
      <dgm:prSet presAssocID="{4CD13BB7-CE85-460B-AD86-D540094C2F24}" presName="spaceRect" presStyleCnt="0"/>
      <dgm:spPr/>
    </dgm:pt>
    <dgm:pt modelId="{DB1719A3-1003-4F4D-AC5A-C1F8C9AB066A}" type="pres">
      <dgm:prSet presAssocID="{4CD13BB7-CE85-460B-AD86-D540094C2F24}" presName="textRect" presStyleLbl="revTx" presStyleIdx="2" presStyleCnt="4">
        <dgm:presLayoutVars>
          <dgm:chMax val="1"/>
          <dgm:chPref val="1"/>
        </dgm:presLayoutVars>
      </dgm:prSet>
      <dgm:spPr/>
    </dgm:pt>
    <dgm:pt modelId="{5049CD65-3488-481F-9037-37561F4D5754}" type="pres">
      <dgm:prSet presAssocID="{E16B9E8B-E7F0-4E38-8C37-3DDB3F8AD4BC}" presName="sibTrans" presStyleLbl="sibTrans2D1" presStyleIdx="0" presStyleCnt="0"/>
      <dgm:spPr/>
    </dgm:pt>
    <dgm:pt modelId="{0965CC99-E2D9-4E85-942A-F357928E584F}" type="pres">
      <dgm:prSet presAssocID="{E64E270D-0089-4628-8D3B-00C6DFCBA6DC}" presName="compNode" presStyleCnt="0"/>
      <dgm:spPr/>
    </dgm:pt>
    <dgm:pt modelId="{9679CA37-50AC-4E32-9821-8CB2C0BA0267}" type="pres">
      <dgm:prSet presAssocID="{E64E270D-0089-4628-8D3B-00C6DFCBA6DC}" presName="iconBgRect" presStyleLbl="bgShp" presStyleIdx="3" presStyleCnt="4"/>
      <dgm:spPr>
        <a:solidFill>
          <a:srgbClr val="D9F3F0"/>
        </a:solidFill>
        <a:ln>
          <a:noFill/>
        </a:ln>
      </dgm:spPr>
    </dgm:pt>
    <dgm:pt modelId="{276899FE-4751-4987-8314-F57B743FBAA8}" type="pres">
      <dgm:prSet presAssocID="{E64E270D-0089-4628-8D3B-00C6DFCBA6DC}"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usselbitar med hel fyllning"/>
        </a:ext>
      </dgm:extLst>
    </dgm:pt>
    <dgm:pt modelId="{91FA84FD-389E-4E0C-BBEC-57D0539B7029}" type="pres">
      <dgm:prSet presAssocID="{E64E270D-0089-4628-8D3B-00C6DFCBA6DC}" presName="spaceRect" presStyleCnt="0"/>
      <dgm:spPr/>
    </dgm:pt>
    <dgm:pt modelId="{44B66423-ADF1-441A-A432-BE4E7A1F507D}" type="pres">
      <dgm:prSet presAssocID="{E64E270D-0089-4628-8D3B-00C6DFCBA6DC}" presName="textRect" presStyleLbl="revTx" presStyleIdx="3" presStyleCnt="4">
        <dgm:presLayoutVars>
          <dgm:chMax val="1"/>
          <dgm:chPref val="1"/>
        </dgm:presLayoutVars>
      </dgm:prSet>
      <dgm:spPr/>
    </dgm:pt>
  </dgm:ptLst>
  <dgm:cxnLst>
    <dgm:cxn modelId="{96A5480B-1F96-4426-A7A7-71E69CE409D7}" srcId="{476D4872-32AE-4B87-B2E3-09F6A9CABAB9}" destId="{8CB8025F-E930-4102-A98E-9B38C282A1CC}" srcOrd="1" destOrd="0" parTransId="{D9EFB46E-61EE-4F4C-BFD9-E01E3D358418}" sibTransId="{F78DB1A3-BE15-42FE-9AB9-2C8DE3510BF5}"/>
    <dgm:cxn modelId="{F8802B35-B2B3-42ED-BDBE-8F1B64A359FC}" type="presOf" srcId="{CA65AB35-1397-4D16-9F03-465D8801E16F}" destId="{D760BD90-90EE-409B-8314-243D4395AA34}" srcOrd="0" destOrd="0" presId="urn:microsoft.com/office/officeart/2018/2/layout/IconCircleList"/>
    <dgm:cxn modelId="{3C9D2E47-49C1-4879-B94B-67A5E332450C}" type="presOf" srcId="{4B48558F-4092-4953-A6F7-931839FC42C8}" destId="{65721B62-E5CF-496D-B9D6-44D8487B20BE}" srcOrd="0" destOrd="0" presId="urn:microsoft.com/office/officeart/2018/2/layout/IconCircleList"/>
    <dgm:cxn modelId="{1B6BDB74-ACFD-4885-869F-883655A1948F}" srcId="{476D4872-32AE-4B87-B2E3-09F6A9CABAB9}" destId="{E64E270D-0089-4628-8D3B-00C6DFCBA6DC}" srcOrd="3" destOrd="0" parTransId="{0865BA8E-6D0F-4D6C-B22C-18734D12F5DD}" sibTransId="{ED59A877-A6DC-419C-8228-5A944B27C64A}"/>
    <dgm:cxn modelId="{E8942387-17A9-4CDD-B4AE-123DF3486478}" srcId="{476D4872-32AE-4B87-B2E3-09F6A9CABAB9}" destId="{4CD13BB7-CE85-460B-AD86-D540094C2F24}" srcOrd="2" destOrd="0" parTransId="{5F198A3D-5477-419D-A17E-7D361DE50E63}" sibTransId="{E16B9E8B-E7F0-4E38-8C37-3DDB3F8AD4BC}"/>
    <dgm:cxn modelId="{7F9F94A7-61E4-486C-9765-D84469B5B8D3}" srcId="{476D4872-32AE-4B87-B2E3-09F6A9CABAB9}" destId="{4B48558F-4092-4953-A6F7-931839FC42C8}" srcOrd="0" destOrd="0" parTransId="{0CBB977B-BF12-4B4B-88A9-4D947C04E71F}" sibTransId="{CA65AB35-1397-4D16-9F03-465D8801E16F}"/>
    <dgm:cxn modelId="{8ABBEFC3-277F-4EE3-9D4E-E36D90E7282D}" type="presOf" srcId="{E16B9E8B-E7F0-4E38-8C37-3DDB3F8AD4BC}" destId="{5049CD65-3488-481F-9037-37561F4D5754}" srcOrd="0" destOrd="0" presId="urn:microsoft.com/office/officeart/2018/2/layout/IconCircleList"/>
    <dgm:cxn modelId="{CF11D6D7-0B2A-4326-93E9-0E7ED2FA095E}" type="presOf" srcId="{4CD13BB7-CE85-460B-AD86-D540094C2F24}" destId="{DB1719A3-1003-4F4D-AC5A-C1F8C9AB066A}" srcOrd="0" destOrd="0" presId="urn:microsoft.com/office/officeart/2018/2/layout/IconCircleList"/>
    <dgm:cxn modelId="{D2DBCDD8-ABF3-43AD-B105-307D04F4DCC5}" type="presOf" srcId="{E64E270D-0089-4628-8D3B-00C6DFCBA6DC}" destId="{44B66423-ADF1-441A-A432-BE4E7A1F507D}" srcOrd="0" destOrd="0" presId="urn:microsoft.com/office/officeart/2018/2/layout/IconCircleList"/>
    <dgm:cxn modelId="{E228BFDC-9AAF-4DA3-B45B-11CF69FFC62F}" type="presOf" srcId="{8CB8025F-E930-4102-A98E-9B38C282A1CC}" destId="{A62A328E-4953-404F-97B2-F20A286B5277}" srcOrd="0" destOrd="0" presId="urn:microsoft.com/office/officeart/2018/2/layout/IconCircleList"/>
    <dgm:cxn modelId="{257E92EE-0EB0-45EE-9A36-ABBD82164260}" type="presOf" srcId="{F78DB1A3-BE15-42FE-9AB9-2C8DE3510BF5}" destId="{A2C1C088-7085-429A-BD03-D6F04D4E9C8E}" srcOrd="0" destOrd="0" presId="urn:microsoft.com/office/officeart/2018/2/layout/IconCircleList"/>
    <dgm:cxn modelId="{0191A7EE-64E9-4130-B60C-9C3D0B8342D8}" type="presOf" srcId="{476D4872-32AE-4B87-B2E3-09F6A9CABAB9}" destId="{4BDDD35C-522B-42C2-AF15-0A57929B80CF}" srcOrd="0" destOrd="0" presId="urn:microsoft.com/office/officeart/2018/2/layout/IconCircleList"/>
    <dgm:cxn modelId="{9E7CE7E7-73A8-4FC5-9D52-1E9F4BC27351}" type="presParOf" srcId="{4BDDD35C-522B-42C2-AF15-0A57929B80CF}" destId="{DF75CC4A-F08B-493E-8D0B-8A360EA4EEA9}" srcOrd="0" destOrd="0" presId="urn:microsoft.com/office/officeart/2018/2/layout/IconCircleList"/>
    <dgm:cxn modelId="{A4EE9A4B-3B4D-4EED-B19E-D2EB1301244B}" type="presParOf" srcId="{DF75CC4A-F08B-493E-8D0B-8A360EA4EEA9}" destId="{A266137D-D0D9-456D-85DE-E1D0EBA4AAE0}" srcOrd="0" destOrd="0" presId="urn:microsoft.com/office/officeart/2018/2/layout/IconCircleList"/>
    <dgm:cxn modelId="{360F437E-05EA-409D-8380-FB5D84D24948}" type="presParOf" srcId="{A266137D-D0D9-456D-85DE-E1D0EBA4AAE0}" destId="{4635F36F-A8B4-4CFB-8D80-50724C36CADE}" srcOrd="0" destOrd="0" presId="urn:microsoft.com/office/officeart/2018/2/layout/IconCircleList"/>
    <dgm:cxn modelId="{D8CD137D-B233-4AF9-9F47-1C21D55275DA}" type="presParOf" srcId="{A266137D-D0D9-456D-85DE-E1D0EBA4AAE0}" destId="{7056D546-9AE6-4B1B-9608-5F8180214534}" srcOrd="1" destOrd="0" presId="urn:microsoft.com/office/officeart/2018/2/layout/IconCircleList"/>
    <dgm:cxn modelId="{23A92F6C-C04F-4FCD-B936-7A906FDEA156}" type="presParOf" srcId="{A266137D-D0D9-456D-85DE-E1D0EBA4AAE0}" destId="{640D1A2A-FC1C-4A33-8639-635E213CD7BA}" srcOrd="2" destOrd="0" presId="urn:microsoft.com/office/officeart/2018/2/layout/IconCircleList"/>
    <dgm:cxn modelId="{E1D33955-408B-41AA-973A-FDAF312FA7F2}" type="presParOf" srcId="{A266137D-D0D9-456D-85DE-E1D0EBA4AAE0}" destId="{65721B62-E5CF-496D-B9D6-44D8487B20BE}" srcOrd="3" destOrd="0" presId="urn:microsoft.com/office/officeart/2018/2/layout/IconCircleList"/>
    <dgm:cxn modelId="{A588BB47-DC85-4644-8B49-C11A5D31D51A}" type="presParOf" srcId="{DF75CC4A-F08B-493E-8D0B-8A360EA4EEA9}" destId="{D760BD90-90EE-409B-8314-243D4395AA34}" srcOrd="1" destOrd="0" presId="urn:microsoft.com/office/officeart/2018/2/layout/IconCircleList"/>
    <dgm:cxn modelId="{C0DB5C30-BFBB-4348-8A3E-BB0DDD1E5C68}" type="presParOf" srcId="{DF75CC4A-F08B-493E-8D0B-8A360EA4EEA9}" destId="{DD30C682-43A8-46B0-B7F5-3A93955E9718}" srcOrd="2" destOrd="0" presId="urn:microsoft.com/office/officeart/2018/2/layout/IconCircleList"/>
    <dgm:cxn modelId="{2D337A5C-0031-43A2-A270-7BA0492D32D1}" type="presParOf" srcId="{DD30C682-43A8-46B0-B7F5-3A93955E9718}" destId="{038BF949-BCC3-40C4-A501-08B73F88F9BC}" srcOrd="0" destOrd="0" presId="urn:microsoft.com/office/officeart/2018/2/layout/IconCircleList"/>
    <dgm:cxn modelId="{639C497F-C355-45D6-B9EB-9CF23865DB2C}" type="presParOf" srcId="{DD30C682-43A8-46B0-B7F5-3A93955E9718}" destId="{8BBB8DFF-693C-429C-9524-615C4656B2E8}" srcOrd="1" destOrd="0" presId="urn:microsoft.com/office/officeart/2018/2/layout/IconCircleList"/>
    <dgm:cxn modelId="{3C2EEF30-48AA-4FD5-B8E1-EACDD2780816}" type="presParOf" srcId="{DD30C682-43A8-46B0-B7F5-3A93955E9718}" destId="{F0B45B03-DF5D-4D80-B8B4-2D43CC569D1A}" srcOrd="2" destOrd="0" presId="urn:microsoft.com/office/officeart/2018/2/layout/IconCircleList"/>
    <dgm:cxn modelId="{342AABD2-85CC-4916-B3C5-37554E1AAC87}" type="presParOf" srcId="{DD30C682-43A8-46B0-B7F5-3A93955E9718}" destId="{A62A328E-4953-404F-97B2-F20A286B5277}" srcOrd="3" destOrd="0" presId="urn:microsoft.com/office/officeart/2018/2/layout/IconCircleList"/>
    <dgm:cxn modelId="{B003920C-DAE3-4BB4-AC6C-7EA85AA78CA7}" type="presParOf" srcId="{DF75CC4A-F08B-493E-8D0B-8A360EA4EEA9}" destId="{A2C1C088-7085-429A-BD03-D6F04D4E9C8E}" srcOrd="3" destOrd="0" presId="urn:microsoft.com/office/officeart/2018/2/layout/IconCircleList"/>
    <dgm:cxn modelId="{542BB396-F759-4B7A-A569-D708CEC9EEC6}" type="presParOf" srcId="{DF75CC4A-F08B-493E-8D0B-8A360EA4EEA9}" destId="{E8E6A539-91A2-4352-A255-130CFFD1D44F}" srcOrd="4" destOrd="0" presId="urn:microsoft.com/office/officeart/2018/2/layout/IconCircleList"/>
    <dgm:cxn modelId="{34F92053-07F0-428F-8C98-7B03503DF2C4}" type="presParOf" srcId="{E8E6A539-91A2-4352-A255-130CFFD1D44F}" destId="{9993E597-ED84-455F-A0BF-CADBC96DA5FA}" srcOrd="0" destOrd="0" presId="urn:microsoft.com/office/officeart/2018/2/layout/IconCircleList"/>
    <dgm:cxn modelId="{AB5BC3C5-462A-43DA-A7C5-B9293EF0D89C}" type="presParOf" srcId="{E8E6A539-91A2-4352-A255-130CFFD1D44F}" destId="{33803E7A-733E-482F-906B-34AAB4417460}" srcOrd="1" destOrd="0" presId="urn:microsoft.com/office/officeart/2018/2/layout/IconCircleList"/>
    <dgm:cxn modelId="{56A9BF26-2D63-4DFB-9445-CCBEB0152039}" type="presParOf" srcId="{E8E6A539-91A2-4352-A255-130CFFD1D44F}" destId="{6CEF4900-FDDD-40BE-8373-EA94B8C7900F}" srcOrd="2" destOrd="0" presId="urn:microsoft.com/office/officeart/2018/2/layout/IconCircleList"/>
    <dgm:cxn modelId="{E8DDD726-BE97-472F-A1A4-8FD4C0098752}" type="presParOf" srcId="{E8E6A539-91A2-4352-A255-130CFFD1D44F}" destId="{DB1719A3-1003-4F4D-AC5A-C1F8C9AB066A}" srcOrd="3" destOrd="0" presId="urn:microsoft.com/office/officeart/2018/2/layout/IconCircleList"/>
    <dgm:cxn modelId="{49CFD1EA-F73C-4E60-AEA5-45998B95D9F5}" type="presParOf" srcId="{DF75CC4A-F08B-493E-8D0B-8A360EA4EEA9}" destId="{5049CD65-3488-481F-9037-37561F4D5754}" srcOrd="5" destOrd="0" presId="urn:microsoft.com/office/officeart/2018/2/layout/IconCircleList"/>
    <dgm:cxn modelId="{AB2FB862-7778-4C62-B642-169E49E2B89B}" type="presParOf" srcId="{DF75CC4A-F08B-493E-8D0B-8A360EA4EEA9}" destId="{0965CC99-E2D9-4E85-942A-F357928E584F}" srcOrd="6" destOrd="0" presId="urn:microsoft.com/office/officeart/2018/2/layout/IconCircleList"/>
    <dgm:cxn modelId="{4BF8C177-0DC8-48BC-8DB0-6CB2A8A83AF9}" type="presParOf" srcId="{0965CC99-E2D9-4E85-942A-F357928E584F}" destId="{9679CA37-50AC-4E32-9821-8CB2C0BA0267}" srcOrd="0" destOrd="0" presId="urn:microsoft.com/office/officeart/2018/2/layout/IconCircleList"/>
    <dgm:cxn modelId="{A6414C8C-2502-4681-B7FE-A9B0C357A532}" type="presParOf" srcId="{0965CC99-E2D9-4E85-942A-F357928E584F}" destId="{276899FE-4751-4987-8314-F57B743FBAA8}" srcOrd="1" destOrd="0" presId="urn:microsoft.com/office/officeart/2018/2/layout/IconCircleList"/>
    <dgm:cxn modelId="{BBF48334-E8A9-4DBF-8C9F-674CDB3082F2}" type="presParOf" srcId="{0965CC99-E2D9-4E85-942A-F357928E584F}" destId="{91FA84FD-389E-4E0C-BBEC-57D0539B7029}" srcOrd="2" destOrd="0" presId="urn:microsoft.com/office/officeart/2018/2/layout/IconCircleList"/>
    <dgm:cxn modelId="{1A8B942D-2574-4406-826C-B599720D574E}" type="presParOf" srcId="{0965CC99-E2D9-4E85-942A-F357928E584F}" destId="{44B66423-ADF1-441A-A432-BE4E7A1F507D}"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9B92235-C346-41FB-B381-F31A4E8D227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F6C499B-6CFC-43A7-A30E-FD901D488E38}">
      <dgm:prSet/>
      <dgm:spPr/>
      <dgm:t>
        <a:bodyPr/>
        <a:lstStyle/>
        <a:p>
          <a:pPr>
            <a:lnSpc>
              <a:spcPct val="100000"/>
            </a:lnSpc>
          </a:pPr>
          <a:r>
            <a:rPr lang="sv-SE" noProof="0" dirty="0"/>
            <a:t>Förbättra arbetet med SIP så att relevanta aktörer har rätt att initiera SIP-möten, att patientens eller brukarens behov står i centrum för och att patienten eller brukaren involveras i planeringen av vård och stödinsatser och att planeringen mynnar ut i ett åtagande från alla berörda inom hälso- och sjukvården, socialtjänsten och andra verksamheter som erbjuder stödinsatser </a:t>
          </a:r>
        </a:p>
      </dgm:t>
    </dgm:pt>
    <dgm:pt modelId="{6D125BC3-30FF-4A76-AFD2-FAF69607B03D}" type="parTrans" cxnId="{3FB6FA18-E1C2-4B27-867B-BFD350B48625}">
      <dgm:prSet/>
      <dgm:spPr/>
      <dgm:t>
        <a:bodyPr/>
        <a:lstStyle/>
        <a:p>
          <a:endParaRPr lang="sv-SE" noProof="0" dirty="0"/>
        </a:p>
      </dgm:t>
    </dgm:pt>
    <dgm:pt modelId="{BA744F14-BAE5-4B2A-87ED-2064FFC5AD3C}" type="sibTrans" cxnId="{3FB6FA18-E1C2-4B27-867B-BFD350B48625}">
      <dgm:prSet/>
      <dgm:spPr/>
      <dgm:t>
        <a:bodyPr/>
        <a:lstStyle/>
        <a:p>
          <a:endParaRPr lang="sv-SE" noProof="0" dirty="0"/>
        </a:p>
      </dgm:t>
    </dgm:pt>
    <dgm:pt modelId="{C5901D21-D8A8-482F-91D3-69E62567D519}">
      <dgm:prSet/>
      <dgm:spPr/>
      <dgm:t>
        <a:bodyPr/>
        <a:lstStyle/>
        <a:p>
          <a:pPr>
            <a:lnSpc>
              <a:spcPct val="100000"/>
            </a:lnSpc>
          </a:pPr>
          <a:r>
            <a:rPr lang="sv-SE" noProof="0" dirty="0"/>
            <a:t>Arbeta för att personer med kroniska psykiatriska tillstånd får habiliterande insatser för bästa möjliga funktionsförmåga och deltagande i samhället, exempelvis att kunna ha en meningsfull sysselsättning, delta i sociala aktiviteter och ta del av kultur och fysisk aktivitet </a:t>
          </a:r>
        </a:p>
      </dgm:t>
    </dgm:pt>
    <dgm:pt modelId="{F770C2C1-CD71-420B-A305-03E82DF8E134}" type="parTrans" cxnId="{8F3CB95B-554B-4DAF-BADE-5E0044D8249E}">
      <dgm:prSet/>
      <dgm:spPr/>
      <dgm:t>
        <a:bodyPr/>
        <a:lstStyle/>
        <a:p>
          <a:endParaRPr lang="sv-SE" noProof="0" dirty="0"/>
        </a:p>
      </dgm:t>
    </dgm:pt>
    <dgm:pt modelId="{E698A0FF-B1BB-4338-8DFD-60BEDD8BF9AC}" type="sibTrans" cxnId="{8F3CB95B-554B-4DAF-BADE-5E0044D8249E}">
      <dgm:prSet/>
      <dgm:spPr/>
      <dgm:t>
        <a:bodyPr/>
        <a:lstStyle/>
        <a:p>
          <a:endParaRPr lang="sv-SE" noProof="0" dirty="0"/>
        </a:p>
      </dgm:t>
    </dgm:pt>
    <dgm:pt modelId="{FBB1025E-CC7F-4773-AC20-22C97382FD4C}">
      <dgm:prSet/>
      <dgm:spPr/>
      <dgm:t>
        <a:bodyPr/>
        <a:lstStyle/>
        <a:p>
          <a:pPr>
            <a:lnSpc>
              <a:spcPct val="100000"/>
            </a:lnSpc>
          </a:pPr>
          <a:r>
            <a:rPr lang="sv-SE" noProof="0" dirty="0"/>
            <a:t>Arbeta för att personliga ombud och vård- och stödsamordnare finns tillgängliga i hela landet och kan bidra till att minimera risken för att insatser uteblir </a:t>
          </a:r>
        </a:p>
      </dgm:t>
    </dgm:pt>
    <dgm:pt modelId="{26EA75B4-C903-4FEA-8978-5F368F2E0664}" type="parTrans" cxnId="{AE1DEB44-9813-4C5D-946C-44568D7EB7A7}">
      <dgm:prSet/>
      <dgm:spPr/>
      <dgm:t>
        <a:bodyPr/>
        <a:lstStyle/>
        <a:p>
          <a:endParaRPr lang="sv-SE" noProof="0" dirty="0"/>
        </a:p>
      </dgm:t>
    </dgm:pt>
    <dgm:pt modelId="{BF980AF1-8106-4869-B8D6-C1A4BF6DEE26}" type="sibTrans" cxnId="{AE1DEB44-9813-4C5D-946C-44568D7EB7A7}">
      <dgm:prSet/>
      <dgm:spPr/>
      <dgm:t>
        <a:bodyPr/>
        <a:lstStyle/>
        <a:p>
          <a:endParaRPr lang="sv-SE" noProof="0" dirty="0"/>
        </a:p>
      </dgm:t>
    </dgm:pt>
    <dgm:pt modelId="{CE9A7993-672E-4CF5-AD56-54446223A71B}">
      <dgm:prSet/>
      <dgm:spPr/>
      <dgm:t>
        <a:bodyPr/>
        <a:lstStyle/>
        <a:p>
          <a:pPr>
            <a:lnSpc>
              <a:spcPct val="100000"/>
            </a:lnSpc>
          </a:pPr>
          <a:r>
            <a:rPr lang="sv-SE" noProof="0" dirty="0"/>
            <a:t>Öka kunskap om och användning av möjligheter att vid behov, inom ramen för befintlig lagstiftning, utbyta relevant information mellan olika berörda aktörer på ett ändamålsenligt sätt samt identifiera sammanhang där lagstiftningen kan hindra effektiv samverkan</a:t>
          </a:r>
        </a:p>
      </dgm:t>
    </dgm:pt>
    <dgm:pt modelId="{CCAB5D56-06EF-4EA1-BD87-5C726AD25CF1}" type="parTrans" cxnId="{BFF201A8-D5F3-4086-9E1F-91B86BE49D2C}">
      <dgm:prSet/>
      <dgm:spPr/>
      <dgm:t>
        <a:bodyPr/>
        <a:lstStyle/>
        <a:p>
          <a:endParaRPr lang="sv-SE" noProof="0" dirty="0"/>
        </a:p>
      </dgm:t>
    </dgm:pt>
    <dgm:pt modelId="{5CE3BB75-437B-4882-BC77-ACFD1A1762ED}" type="sibTrans" cxnId="{BFF201A8-D5F3-4086-9E1F-91B86BE49D2C}">
      <dgm:prSet/>
      <dgm:spPr/>
      <dgm:t>
        <a:bodyPr/>
        <a:lstStyle/>
        <a:p>
          <a:endParaRPr lang="sv-SE" noProof="0" dirty="0"/>
        </a:p>
      </dgm:t>
    </dgm:pt>
    <dgm:pt modelId="{068371E5-BA69-4047-827F-EEC52AC1BB99}" type="pres">
      <dgm:prSet presAssocID="{69B92235-C346-41FB-B381-F31A4E8D2275}" presName="root" presStyleCnt="0">
        <dgm:presLayoutVars>
          <dgm:dir/>
          <dgm:resizeHandles val="exact"/>
        </dgm:presLayoutVars>
      </dgm:prSet>
      <dgm:spPr/>
    </dgm:pt>
    <dgm:pt modelId="{B24A61D4-C5E4-44EE-A071-D159C9FD7318}" type="pres">
      <dgm:prSet presAssocID="{DF6C499B-6CFC-43A7-A30E-FD901D488E38}" presName="compNode" presStyleCnt="0"/>
      <dgm:spPr/>
    </dgm:pt>
    <dgm:pt modelId="{4FAF4F40-766E-47FE-9BD3-16146C4D5AE0}" type="pres">
      <dgm:prSet presAssocID="{DF6C499B-6CFC-43A7-A30E-FD901D488E3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kakning"/>
        </a:ext>
      </dgm:extLst>
    </dgm:pt>
    <dgm:pt modelId="{62B524C0-51BD-4D63-A374-B9D7DC837C3C}" type="pres">
      <dgm:prSet presAssocID="{DF6C499B-6CFC-43A7-A30E-FD901D488E38}" presName="spaceRect" presStyleCnt="0"/>
      <dgm:spPr/>
    </dgm:pt>
    <dgm:pt modelId="{EBC04798-6AC3-4F86-ABDD-8F01BF8ACB35}" type="pres">
      <dgm:prSet presAssocID="{DF6C499B-6CFC-43A7-A30E-FD901D488E38}" presName="textRect" presStyleLbl="revTx" presStyleIdx="0" presStyleCnt="4">
        <dgm:presLayoutVars>
          <dgm:chMax val="1"/>
          <dgm:chPref val="1"/>
        </dgm:presLayoutVars>
      </dgm:prSet>
      <dgm:spPr/>
    </dgm:pt>
    <dgm:pt modelId="{FC793221-0AC7-448F-8855-89CAB9656915}" type="pres">
      <dgm:prSet presAssocID="{BA744F14-BAE5-4B2A-87ED-2064FFC5AD3C}" presName="sibTrans" presStyleCnt="0"/>
      <dgm:spPr/>
    </dgm:pt>
    <dgm:pt modelId="{F15CE78F-67F1-4E34-B587-ECEB9B518A25}" type="pres">
      <dgm:prSet presAssocID="{C5901D21-D8A8-482F-91D3-69E62567D519}" presName="compNode" presStyleCnt="0"/>
      <dgm:spPr/>
    </dgm:pt>
    <dgm:pt modelId="{419F64A4-E458-4EB4-BA38-FA02EFDFC316}" type="pres">
      <dgm:prSet presAssocID="{C5901D21-D8A8-482F-91D3-69E62567D5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ck"/>
        </a:ext>
      </dgm:extLst>
    </dgm:pt>
    <dgm:pt modelId="{8C762917-F623-4E2D-BECC-234EB257E083}" type="pres">
      <dgm:prSet presAssocID="{C5901D21-D8A8-482F-91D3-69E62567D519}" presName="spaceRect" presStyleCnt="0"/>
      <dgm:spPr/>
    </dgm:pt>
    <dgm:pt modelId="{18C96A1F-AB76-404C-BE32-3872B3DE3286}" type="pres">
      <dgm:prSet presAssocID="{C5901D21-D8A8-482F-91D3-69E62567D519}" presName="textRect" presStyleLbl="revTx" presStyleIdx="1" presStyleCnt="4">
        <dgm:presLayoutVars>
          <dgm:chMax val="1"/>
          <dgm:chPref val="1"/>
        </dgm:presLayoutVars>
      </dgm:prSet>
      <dgm:spPr/>
    </dgm:pt>
    <dgm:pt modelId="{E8AA264B-B9B0-4485-B366-B7A4182FF49F}" type="pres">
      <dgm:prSet presAssocID="{E698A0FF-B1BB-4338-8DFD-60BEDD8BF9AC}" presName="sibTrans" presStyleCnt="0"/>
      <dgm:spPr/>
    </dgm:pt>
    <dgm:pt modelId="{727558F7-F78D-479D-9693-A0DEE69FE7CF}" type="pres">
      <dgm:prSet presAssocID="{FBB1025E-CC7F-4773-AC20-22C97382FD4C}" presName="compNode" presStyleCnt="0"/>
      <dgm:spPr/>
    </dgm:pt>
    <dgm:pt modelId="{972707C0-3B31-4189-87A7-1DBBB5D9D35E}" type="pres">
      <dgm:prSet presAssocID="{FBB1025E-CC7F-4773-AC20-22C97382FD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äkare"/>
        </a:ext>
      </dgm:extLst>
    </dgm:pt>
    <dgm:pt modelId="{5A3937D7-3A71-4748-909D-DAEEC90110F2}" type="pres">
      <dgm:prSet presAssocID="{FBB1025E-CC7F-4773-AC20-22C97382FD4C}" presName="spaceRect" presStyleCnt="0"/>
      <dgm:spPr/>
    </dgm:pt>
    <dgm:pt modelId="{F1A431BD-15C8-4AAC-8B44-616E388C18DE}" type="pres">
      <dgm:prSet presAssocID="{FBB1025E-CC7F-4773-AC20-22C97382FD4C}" presName="textRect" presStyleLbl="revTx" presStyleIdx="2" presStyleCnt="4">
        <dgm:presLayoutVars>
          <dgm:chMax val="1"/>
          <dgm:chPref val="1"/>
        </dgm:presLayoutVars>
      </dgm:prSet>
      <dgm:spPr/>
    </dgm:pt>
    <dgm:pt modelId="{76D13B1F-A561-4AAE-8C66-B55125C91E4B}" type="pres">
      <dgm:prSet presAssocID="{BF980AF1-8106-4869-B8D6-C1A4BF6DEE26}" presName="sibTrans" presStyleCnt="0"/>
      <dgm:spPr/>
    </dgm:pt>
    <dgm:pt modelId="{E9F11BF8-CEB8-4061-82FB-0223E18B52E7}" type="pres">
      <dgm:prSet presAssocID="{CE9A7993-672E-4CF5-AD56-54446223A71B}" presName="compNode" presStyleCnt="0"/>
      <dgm:spPr/>
    </dgm:pt>
    <dgm:pt modelId="{9DF861DE-F055-4F3A-BC90-D3C4B68D7569}" type="pres">
      <dgm:prSet presAssocID="{CE9A7993-672E-4CF5-AD56-54446223A7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D8D48AAF-E192-464B-85AE-0BA4D17D0023}" type="pres">
      <dgm:prSet presAssocID="{CE9A7993-672E-4CF5-AD56-54446223A71B}" presName="spaceRect" presStyleCnt="0"/>
      <dgm:spPr/>
    </dgm:pt>
    <dgm:pt modelId="{798DC103-342B-4677-9A2D-9506C498913F}" type="pres">
      <dgm:prSet presAssocID="{CE9A7993-672E-4CF5-AD56-54446223A71B}" presName="textRect" presStyleLbl="revTx" presStyleIdx="3" presStyleCnt="4">
        <dgm:presLayoutVars>
          <dgm:chMax val="1"/>
          <dgm:chPref val="1"/>
        </dgm:presLayoutVars>
      </dgm:prSet>
      <dgm:spPr/>
    </dgm:pt>
  </dgm:ptLst>
  <dgm:cxnLst>
    <dgm:cxn modelId="{3FB6FA18-E1C2-4B27-867B-BFD350B48625}" srcId="{69B92235-C346-41FB-B381-F31A4E8D2275}" destId="{DF6C499B-6CFC-43A7-A30E-FD901D488E38}" srcOrd="0" destOrd="0" parTransId="{6D125BC3-30FF-4A76-AFD2-FAF69607B03D}" sibTransId="{BA744F14-BAE5-4B2A-87ED-2064FFC5AD3C}"/>
    <dgm:cxn modelId="{AE32D540-463C-4238-8A67-79C483E63C3D}" type="presOf" srcId="{CE9A7993-672E-4CF5-AD56-54446223A71B}" destId="{798DC103-342B-4677-9A2D-9506C498913F}" srcOrd="0" destOrd="0" presId="urn:microsoft.com/office/officeart/2018/2/layout/IconLabelList"/>
    <dgm:cxn modelId="{8F3CB95B-554B-4DAF-BADE-5E0044D8249E}" srcId="{69B92235-C346-41FB-B381-F31A4E8D2275}" destId="{C5901D21-D8A8-482F-91D3-69E62567D519}" srcOrd="1" destOrd="0" parTransId="{F770C2C1-CD71-420B-A305-03E82DF8E134}" sibTransId="{E698A0FF-B1BB-4338-8DFD-60BEDD8BF9AC}"/>
    <dgm:cxn modelId="{AE1DEB44-9813-4C5D-946C-44568D7EB7A7}" srcId="{69B92235-C346-41FB-B381-F31A4E8D2275}" destId="{FBB1025E-CC7F-4773-AC20-22C97382FD4C}" srcOrd="2" destOrd="0" parTransId="{26EA75B4-C903-4FEA-8978-5F368F2E0664}" sibTransId="{BF980AF1-8106-4869-B8D6-C1A4BF6DEE26}"/>
    <dgm:cxn modelId="{68C31866-BD20-4FD1-B566-7F9588FBE8B8}" type="presOf" srcId="{C5901D21-D8A8-482F-91D3-69E62567D519}" destId="{18C96A1F-AB76-404C-BE32-3872B3DE3286}" srcOrd="0" destOrd="0" presId="urn:microsoft.com/office/officeart/2018/2/layout/IconLabelList"/>
    <dgm:cxn modelId="{EF1B4E6F-7DB8-43F9-A215-ED8859D5104C}" type="presOf" srcId="{DF6C499B-6CFC-43A7-A30E-FD901D488E38}" destId="{EBC04798-6AC3-4F86-ABDD-8F01BF8ACB35}" srcOrd="0" destOrd="0" presId="urn:microsoft.com/office/officeart/2018/2/layout/IconLabelList"/>
    <dgm:cxn modelId="{2D69A278-90B3-47BB-8B29-BF3B8EE46D5D}" type="presOf" srcId="{69B92235-C346-41FB-B381-F31A4E8D2275}" destId="{068371E5-BA69-4047-827F-EEC52AC1BB99}" srcOrd="0" destOrd="0" presId="urn:microsoft.com/office/officeart/2018/2/layout/IconLabelList"/>
    <dgm:cxn modelId="{BFF201A8-D5F3-4086-9E1F-91B86BE49D2C}" srcId="{69B92235-C346-41FB-B381-F31A4E8D2275}" destId="{CE9A7993-672E-4CF5-AD56-54446223A71B}" srcOrd="3" destOrd="0" parTransId="{CCAB5D56-06EF-4EA1-BD87-5C726AD25CF1}" sibTransId="{5CE3BB75-437B-4882-BC77-ACFD1A1762ED}"/>
    <dgm:cxn modelId="{182B31DF-A414-42D5-A4D8-10B01AA672BB}" type="presOf" srcId="{FBB1025E-CC7F-4773-AC20-22C97382FD4C}" destId="{F1A431BD-15C8-4AAC-8B44-616E388C18DE}" srcOrd="0" destOrd="0" presId="urn:microsoft.com/office/officeart/2018/2/layout/IconLabelList"/>
    <dgm:cxn modelId="{67AF197A-92BB-4C22-AF6A-8023956E4A07}" type="presParOf" srcId="{068371E5-BA69-4047-827F-EEC52AC1BB99}" destId="{B24A61D4-C5E4-44EE-A071-D159C9FD7318}" srcOrd="0" destOrd="0" presId="urn:microsoft.com/office/officeart/2018/2/layout/IconLabelList"/>
    <dgm:cxn modelId="{60787CC9-C68E-4105-AE6B-4FB8ED49DF6F}" type="presParOf" srcId="{B24A61D4-C5E4-44EE-A071-D159C9FD7318}" destId="{4FAF4F40-766E-47FE-9BD3-16146C4D5AE0}" srcOrd="0" destOrd="0" presId="urn:microsoft.com/office/officeart/2018/2/layout/IconLabelList"/>
    <dgm:cxn modelId="{BB2B5A32-7F9E-4BE2-A374-1D1FA859E1E2}" type="presParOf" srcId="{B24A61D4-C5E4-44EE-A071-D159C9FD7318}" destId="{62B524C0-51BD-4D63-A374-B9D7DC837C3C}" srcOrd="1" destOrd="0" presId="urn:microsoft.com/office/officeart/2018/2/layout/IconLabelList"/>
    <dgm:cxn modelId="{7823BA2A-C7CE-42F0-94C5-DCA1CE800819}" type="presParOf" srcId="{B24A61D4-C5E4-44EE-A071-D159C9FD7318}" destId="{EBC04798-6AC3-4F86-ABDD-8F01BF8ACB35}" srcOrd="2" destOrd="0" presId="urn:microsoft.com/office/officeart/2018/2/layout/IconLabelList"/>
    <dgm:cxn modelId="{4187828C-6AD6-42AE-8A66-135E393B969F}" type="presParOf" srcId="{068371E5-BA69-4047-827F-EEC52AC1BB99}" destId="{FC793221-0AC7-448F-8855-89CAB9656915}" srcOrd="1" destOrd="0" presId="urn:microsoft.com/office/officeart/2018/2/layout/IconLabelList"/>
    <dgm:cxn modelId="{6E058E4F-09A1-49E6-AE40-7F5450565865}" type="presParOf" srcId="{068371E5-BA69-4047-827F-EEC52AC1BB99}" destId="{F15CE78F-67F1-4E34-B587-ECEB9B518A25}" srcOrd="2" destOrd="0" presId="urn:microsoft.com/office/officeart/2018/2/layout/IconLabelList"/>
    <dgm:cxn modelId="{CD168919-90D3-48B2-957A-A234A888E666}" type="presParOf" srcId="{F15CE78F-67F1-4E34-B587-ECEB9B518A25}" destId="{419F64A4-E458-4EB4-BA38-FA02EFDFC316}" srcOrd="0" destOrd="0" presId="urn:microsoft.com/office/officeart/2018/2/layout/IconLabelList"/>
    <dgm:cxn modelId="{A4A1EB54-FF82-473C-A5E8-F79A08BB6695}" type="presParOf" srcId="{F15CE78F-67F1-4E34-B587-ECEB9B518A25}" destId="{8C762917-F623-4E2D-BECC-234EB257E083}" srcOrd="1" destOrd="0" presId="urn:microsoft.com/office/officeart/2018/2/layout/IconLabelList"/>
    <dgm:cxn modelId="{7C978A9E-CB09-4985-9222-0920CC5E07F5}" type="presParOf" srcId="{F15CE78F-67F1-4E34-B587-ECEB9B518A25}" destId="{18C96A1F-AB76-404C-BE32-3872B3DE3286}" srcOrd="2" destOrd="0" presId="urn:microsoft.com/office/officeart/2018/2/layout/IconLabelList"/>
    <dgm:cxn modelId="{E3863C77-C82C-4724-AD45-AB699684C7E8}" type="presParOf" srcId="{068371E5-BA69-4047-827F-EEC52AC1BB99}" destId="{E8AA264B-B9B0-4485-B366-B7A4182FF49F}" srcOrd="3" destOrd="0" presId="urn:microsoft.com/office/officeart/2018/2/layout/IconLabelList"/>
    <dgm:cxn modelId="{5E42A0A5-2993-4EF9-A7B8-B499A7F2B301}" type="presParOf" srcId="{068371E5-BA69-4047-827F-EEC52AC1BB99}" destId="{727558F7-F78D-479D-9693-A0DEE69FE7CF}" srcOrd="4" destOrd="0" presId="urn:microsoft.com/office/officeart/2018/2/layout/IconLabelList"/>
    <dgm:cxn modelId="{5DEB0FD9-5983-41C2-904F-6C60321363F0}" type="presParOf" srcId="{727558F7-F78D-479D-9693-A0DEE69FE7CF}" destId="{972707C0-3B31-4189-87A7-1DBBB5D9D35E}" srcOrd="0" destOrd="0" presId="urn:microsoft.com/office/officeart/2018/2/layout/IconLabelList"/>
    <dgm:cxn modelId="{4146AC4D-2C4B-4386-971F-D88195D1B739}" type="presParOf" srcId="{727558F7-F78D-479D-9693-A0DEE69FE7CF}" destId="{5A3937D7-3A71-4748-909D-DAEEC90110F2}" srcOrd="1" destOrd="0" presId="urn:microsoft.com/office/officeart/2018/2/layout/IconLabelList"/>
    <dgm:cxn modelId="{375C6083-6940-4E75-9B2B-711F7D7EFFAE}" type="presParOf" srcId="{727558F7-F78D-479D-9693-A0DEE69FE7CF}" destId="{F1A431BD-15C8-4AAC-8B44-616E388C18DE}" srcOrd="2" destOrd="0" presId="urn:microsoft.com/office/officeart/2018/2/layout/IconLabelList"/>
    <dgm:cxn modelId="{C7D7AFD3-5D74-4C53-A13F-A7BC630F22FB}" type="presParOf" srcId="{068371E5-BA69-4047-827F-EEC52AC1BB99}" destId="{76D13B1F-A561-4AAE-8C66-B55125C91E4B}" srcOrd="5" destOrd="0" presId="urn:microsoft.com/office/officeart/2018/2/layout/IconLabelList"/>
    <dgm:cxn modelId="{0D15A56C-F797-45F1-BCBD-26E2641F26CB}" type="presParOf" srcId="{068371E5-BA69-4047-827F-EEC52AC1BB99}" destId="{E9F11BF8-CEB8-4061-82FB-0223E18B52E7}" srcOrd="6" destOrd="0" presId="urn:microsoft.com/office/officeart/2018/2/layout/IconLabelList"/>
    <dgm:cxn modelId="{92F672FC-0BBB-47D0-ACDD-C991B46F7B65}" type="presParOf" srcId="{E9F11BF8-CEB8-4061-82FB-0223E18B52E7}" destId="{9DF861DE-F055-4F3A-BC90-D3C4B68D7569}" srcOrd="0" destOrd="0" presId="urn:microsoft.com/office/officeart/2018/2/layout/IconLabelList"/>
    <dgm:cxn modelId="{E72DA205-EB07-49FD-B7C1-95C5D9355761}" type="presParOf" srcId="{E9F11BF8-CEB8-4061-82FB-0223E18B52E7}" destId="{D8D48AAF-E192-464B-85AE-0BA4D17D0023}" srcOrd="1" destOrd="0" presId="urn:microsoft.com/office/officeart/2018/2/layout/IconLabelList"/>
    <dgm:cxn modelId="{892135D9-04BF-4F51-BB80-77CC90FBF9B2}" type="presParOf" srcId="{E9F11BF8-CEB8-4061-82FB-0223E18B52E7}" destId="{798DC103-342B-4677-9A2D-9506C498913F}" srcOrd="2" destOrd="0" presId="urn:microsoft.com/office/officeart/2018/2/layout/IconLabel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FDD233A-50F0-47D3-AA67-6AD704B3A6B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4ABE5A7A-8D2A-4F47-A157-442BA41C3B8B}">
      <dgm:prSet custT="1"/>
      <dgm:spPr>
        <a:solidFill>
          <a:srgbClr val="63CFC2"/>
        </a:solidFill>
      </dgm:spPr>
      <dgm:t>
        <a:bodyPr/>
        <a:lstStyle/>
        <a:p>
          <a:pPr algn="ctr"/>
          <a:r>
            <a:rPr lang="sv-SE" sz="1600" dirty="0">
              <a:solidFill>
                <a:schemeClr val="tx1"/>
              </a:solidFill>
            </a:rPr>
            <a:t>Utveckla anhörigperspektivet inom hälso- och sjukvården och socialtjänsten och säkerställa att de anhöriga eller andra närstående har tillgång till stöd som är utformat efter individuella behov </a:t>
          </a:r>
        </a:p>
      </dgm:t>
    </dgm:pt>
    <dgm:pt modelId="{36F91617-E194-4DC3-B984-C2DFAF50CEE2}" type="parTrans" cxnId="{FD66425C-10DD-4000-8876-737E763BBCCD}">
      <dgm:prSet/>
      <dgm:spPr/>
      <dgm:t>
        <a:bodyPr/>
        <a:lstStyle/>
        <a:p>
          <a:endParaRPr lang="sv-SE" sz="1600"/>
        </a:p>
      </dgm:t>
    </dgm:pt>
    <dgm:pt modelId="{C87407A4-2613-407E-9A56-D3AC4ED2B365}" type="sibTrans" cxnId="{FD66425C-10DD-4000-8876-737E763BBCCD}">
      <dgm:prSet/>
      <dgm:spPr/>
      <dgm:t>
        <a:bodyPr/>
        <a:lstStyle/>
        <a:p>
          <a:endParaRPr lang="sv-SE" sz="1600"/>
        </a:p>
      </dgm:t>
    </dgm:pt>
    <dgm:pt modelId="{ACC541B4-8A88-4FC2-9AB1-C8842A5AFA04}">
      <dgm:prSet custT="1"/>
      <dgm:spPr>
        <a:solidFill>
          <a:srgbClr val="63CFC2"/>
        </a:solidFill>
      </dgm:spPr>
      <dgm:t>
        <a:bodyPr/>
        <a:lstStyle/>
        <a:p>
          <a:pPr algn="ctr"/>
          <a:r>
            <a:rPr lang="sv-SE" sz="1600" dirty="0">
              <a:solidFill>
                <a:schemeClr val="tx1"/>
              </a:solidFill>
            </a:rPr>
            <a:t>Tydliggöra ansvarsfördelningen mellan socialtjänst och hälso- och sjukvård för olika delar av anhörigstödet </a:t>
          </a:r>
        </a:p>
      </dgm:t>
    </dgm:pt>
    <dgm:pt modelId="{9C078C9C-A921-4962-A447-419FA5BD0FC6}" type="parTrans" cxnId="{0CC2E53B-D42E-4FCF-827C-A26EAD7CC76E}">
      <dgm:prSet/>
      <dgm:spPr/>
      <dgm:t>
        <a:bodyPr/>
        <a:lstStyle/>
        <a:p>
          <a:endParaRPr lang="sv-SE" sz="1600"/>
        </a:p>
      </dgm:t>
    </dgm:pt>
    <dgm:pt modelId="{047EFC65-B0CA-44B8-BFFF-EE3E415D0FE1}" type="sibTrans" cxnId="{0CC2E53B-D42E-4FCF-827C-A26EAD7CC76E}">
      <dgm:prSet/>
      <dgm:spPr/>
      <dgm:t>
        <a:bodyPr/>
        <a:lstStyle/>
        <a:p>
          <a:endParaRPr lang="sv-SE" sz="1600"/>
        </a:p>
      </dgm:t>
    </dgm:pt>
    <dgm:pt modelId="{01A520A7-2D95-4171-B3DC-035DC4837148}">
      <dgm:prSet custT="1"/>
      <dgm:spPr>
        <a:solidFill>
          <a:srgbClr val="63CFC2"/>
        </a:solidFill>
      </dgm:spPr>
      <dgm:t>
        <a:bodyPr/>
        <a:lstStyle/>
        <a:p>
          <a:pPr algn="ctr"/>
          <a:r>
            <a:rPr lang="sv-SE" sz="1600">
              <a:solidFill>
                <a:schemeClr val="tx1"/>
              </a:solidFill>
            </a:rPr>
            <a:t>Särskilt beakta barn som är anhöriga </a:t>
          </a:r>
          <a:endParaRPr lang="sv-SE" sz="1600" dirty="0">
            <a:solidFill>
              <a:schemeClr val="tx1"/>
            </a:solidFill>
          </a:endParaRPr>
        </a:p>
      </dgm:t>
    </dgm:pt>
    <dgm:pt modelId="{A0DD8487-E30B-4265-A875-71CBC3CB5FBF}" type="parTrans" cxnId="{DC513F3A-D463-45ED-A556-4F35EE1B0913}">
      <dgm:prSet/>
      <dgm:spPr/>
      <dgm:t>
        <a:bodyPr/>
        <a:lstStyle/>
        <a:p>
          <a:endParaRPr lang="sv-SE" sz="1600"/>
        </a:p>
      </dgm:t>
    </dgm:pt>
    <dgm:pt modelId="{DD8AFC2B-AA38-4F56-9BCB-9526184B2798}" type="sibTrans" cxnId="{DC513F3A-D463-45ED-A556-4F35EE1B0913}">
      <dgm:prSet/>
      <dgm:spPr/>
      <dgm:t>
        <a:bodyPr/>
        <a:lstStyle/>
        <a:p>
          <a:endParaRPr lang="sv-SE" sz="1600"/>
        </a:p>
      </dgm:t>
    </dgm:pt>
    <dgm:pt modelId="{BFA60762-56A5-4D0F-B146-583611E413D9}">
      <dgm:prSet custT="1"/>
      <dgm:spPr>
        <a:solidFill>
          <a:srgbClr val="63CFC2"/>
        </a:solidFill>
      </dgm:spPr>
      <dgm:t>
        <a:bodyPr/>
        <a:lstStyle/>
        <a:p>
          <a:pPr algn="ctr"/>
          <a:r>
            <a:rPr lang="sv-SE" sz="1600" dirty="0">
              <a:solidFill>
                <a:schemeClr val="tx1"/>
              </a:solidFill>
            </a:rPr>
            <a:t>Utveckla stödet till efterlevande och i arbetet beakta efterlevande ur ett brett perspektiv</a:t>
          </a:r>
          <a:endParaRPr lang="sv-SE" sz="1400" dirty="0">
            <a:solidFill>
              <a:schemeClr val="tx1"/>
            </a:solidFill>
          </a:endParaRPr>
        </a:p>
      </dgm:t>
    </dgm:pt>
    <dgm:pt modelId="{17A3DDD4-C4B8-4204-B41C-5F82EFB57EE7}" type="parTrans" cxnId="{E90EB297-4B6B-46A9-B4DD-34E954296690}">
      <dgm:prSet/>
      <dgm:spPr/>
      <dgm:t>
        <a:bodyPr/>
        <a:lstStyle/>
        <a:p>
          <a:endParaRPr lang="sv-SE" sz="1600"/>
        </a:p>
      </dgm:t>
    </dgm:pt>
    <dgm:pt modelId="{EC90C397-9F8B-43B0-A093-566767B88EEF}" type="sibTrans" cxnId="{E90EB297-4B6B-46A9-B4DD-34E954296690}">
      <dgm:prSet/>
      <dgm:spPr/>
      <dgm:t>
        <a:bodyPr/>
        <a:lstStyle/>
        <a:p>
          <a:endParaRPr lang="sv-SE" sz="1600"/>
        </a:p>
      </dgm:t>
    </dgm:pt>
    <dgm:pt modelId="{FF2CEA0C-EE90-4CAB-B4A3-451B05CE30A1}" type="pres">
      <dgm:prSet presAssocID="{EFDD233A-50F0-47D3-AA67-6AD704B3A6B7}" presName="linear" presStyleCnt="0">
        <dgm:presLayoutVars>
          <dgm:animLvl val="lvl"/>
          <dgm:resizeHandles val="exact"/>
        </dgm:presLayoutVars>
      </dgm:prSet>
      <dgm:spPr/>
    </dgm:pt>
    <dgm:pt modelId="{6D920E71-406B-4003-A26F-D2F8EFF1AA9F}" type="pres">
      <dgm:prSet presAssocID="{4ABE5A7A-8D2A-4F47-A157-442BA41C3B8B}" presName="parentText" presStyleLbl="node1" presStyleIdx="0" presStyleCnt="4" custScaleY="185845">
        <dgm:presLayoutVars>
          <dgm:chMax val="0"/>
          <dgm:bulletEnabled val="1"/>
        </dgm:presLayoutVars>
      </dgm:prSet>
      <dgm:spPr>
        <a:prstGeom prst="round2DiagRect">
          <a:avLst/>
        </a:prstGeom>
      </dgm:spPr>
    </dgm:pt>
    <dgm:pt modelId="{A30368C1-C04A-4667-B5AE-12E6E6C46F14}" type="pres">
      <dgm:prSet presAssocID="{C87407A4-2613-407E-9A56-D3AC4ED2B365}" presName="spacer" presStyleCnt="0"/>
      <dgm:spPr/>
    </dgm:pt>
    <dgm:pt modelId="{07F41A22-C88B-4B3A-987C-983CE86B984F}" type="pres">
      <dgm:prSet presAssocID="{ACC541B4-8A88-4FC2-9AB1-C8842A5AFA04}" presName="parentText" presStyleLbl="node1" presStyleIdx="1" presStyleCnt="4">
        <dgm:presLayoutVars>
          <dgm:chMax val="0"/>
          <dgm:bulletEnabled val="1"/>
        </dgm:presLayoutVars>
      </dgm:prSet>
      <dgm:spPr>
        <a:prstGeom prst="round2DiagRect">
          <a:avLst/>
        </a:prstGeom>
      </dgm:spPr>
    </dgm:pt>
    <dgm:pt modelId="{C53496A6-E112-4F5B-8CCD-CE6B61DD252B}" type="pres">
      <dgm:prSet presAssocID="{047EFC65-B0CA-44B8-BFFF-EE3E415D0FE1}" presName="spacer" presStyleCnt="0"/>
      <dgm:spPr/>
    </dgm:pt>
    <dgm:pt modelId="{85E0C551-1815-4275-9279-68C035DCD88C}" type="pres">
      <dgm:prSet presAssocID="{01A520A7-2D95-4171-B3DC-035DC4837148}" presName="parentText" presStyleLbl="node1" presStyleIdx="2" presStyleCnt="4">
        <dgm:presLayoutVars>
          <dgm:chMax val="0"/>
          <dgm:bulletEnabled val="1"/>
        </dgm:presLayoutVars>
      </dgm:prSet>
      <dgm:spPr>
        <a:prstGeom prst="round2DiagRect">
          <a:avLst/>
        </a:prstGeom>
      </dgm:spPr>
    </dgm:pt>
    <dgm:pt modelId="{C14DA454-B0ED-4B85-A117-A32EBA7ED479}" type="pres">
      <dgm:prSet presAssocID="{DD8AFC2B-AA38-4F56-9BCB-9526184B2798}" presName="spacer" presStyleCnt="0"/>
      <dgm:spPr/>
    </dgm:pt>
    <dgm:pt modelId="{EDE6F2D7-A2D1-47FE-BD7A-623E21D4FDC5}" type="pres">
      <dgm:prSet presAssocID="{BFA60762-56A5-4D0F-B146-583611E413D9}" presName="parentText" presStyleLbl="node1" presStyleIdx="3" presStyleCnt="4">
        <dgm:presLayoutVars>
          <dgm:chMax val="0"/>
          <dgm:bulletEnabled val="1"/>
        </dgm:presLayoutVars>
      </dgm:prSet>
      <dgm:spPr>
        <a:prstGeom prst="round2DiagRect">
          <a:avLst/>
        </a:prstGeom>
      </dgm:spPr>
    </dgm:pt>
  </dgm:ptLst>
  <dgm:cxnLst>
    <dgm:cxn modelId="{D2395834-87B7-47AF-A806-5E2D52036ECB}" type="presOf" srcId="{EFDD233A-50F0-47D3-AA67-6AD704B3A6B7}" destId="{FF2CEA0C-EE90-4CAB-B4A3-451B05CE30A1}" srcOrd="0" destOrd="0" presId="urn:microsoft.com/office/officeart/2005/8/layout/vList2"/>
    <dgm:cxn modelId="{DC513F3A-D463-45ED-A556-4F35EE1B0913}" srcId="{EFDD233A-50F0-47D3-AA67-6AD704B3A6B7}" destId="{01A520A7-2D95-4171-B3DC-035DC4837148}" srcOrd="2" destOrd="0" parTransId="{A0DD8487-E30B-4265-A875-71CBC3CB5FBF}" sibTransId="{DD8AFC2B-AA38-4F56-9BCB-9526184B2798}"/>
    <dgm:cxn modelId="{0CC2E53B-D42E-4FCF-827C-A26EAD7CC76E}" srcId="{EFDD233A-50F0-47D3-AA67-6AD704B3A6B7}" destId="{ACC541B4-8A88-4FC2-9AB1-C8842A5AFA04}" srcOrd="1" destOrd="0" parTransId="{9C078C9C-A921-4962-A447-419FA5BD0FC6}" sibTransId="{047EFC65-B0CA-44B8-BFFF-EE3E415D0FE1}"/>
    <dgm:cxn modelId="{FD66425C-10DD-4000-8876-737E763BBCCD}" srcId="{EFDD233A-50F0-47D3-AA67-6AD704B3A6B7}" destId="{4ABE5A7A-8D2A-4F47-A157-442BA41C3B8B}" srcOrd="0" destOrd="0" parTransId="{36F91617-E194-4DC3-B984-C2DFAF50CEE2}" sibTransId="{C87407A4-2613-407E-9A56-D3AC4ED2B365}"/>
    <dgm:cxn modelId="{9CE2636A-B6C6-4370-9AA7-0CB7A2E9A7AE}" type="presOf" srcId="{01A520A7-2D95-4171-B3DC-035DC4837148}" destId="{85E0C551-1815-4275-9279-68C035DCD88C}" srcOrd="0" destOrd="0" presId="urn:microsoft.com/office/officeart/2005/8/layout/vList2"/>
    <dgm:cxn modelId="{2AEDAD57-53D3-440D-A081-C6CF421ED0FE}" type="presOf" srcId="{BFA60762-56A5-4D0F-B146-583611E413D9}" destId="{EDE6F2D7-A2D1-47FE-BD7A-623E21D4FDC5}" srcOrd="0" destOrd="0" presId="urn:microsoft.com/office/officeart/2005/8/layout/vList2"/>
    <dgm:cxn modelId="{B6240A83-E8E5-4CCB-AD5C-A5A49A22E4A8}" type="presOf" srcId="{4ABE5A7A-8D2A-4F47-A157-442BA41C3B8B}" destId="{6D920E71-406B-4003-A26F-D2F8EFF1AA9F}" srcOrd="0" destOrd="0" presId="urn:microsoft.com/office/officeart/2005/8/layout/vList2"/>
    <dgm:cxn modelId="{E90EB297-4B6B-46A9-B4DD-34E954296690}" srcId="{EFDD233A-50F0-47D3-AA67-6AD704B3A6B7}" destId="{BFA60762-56A5-4D0F-B146-583611E413D9}" srcOrd="3" destOrd="0" parTransId="{17A3DDD4-C4B8-4204-B41C-5F82EFB57EE7}" sibTransId="{EC90C397-9F8B-43B0-A093-566767B88EEF}"/>
    <dgm:cxn modelId="{83F63EA0-2701-44D8-9E11-F5500D991368}" type="presOf" srcId="{ACC541B4-8A88-4FC2-9AB1-C8842A5AFA04}" destId="{07F41A22-C88B-4B3A-987C-983CE86B984F}" srcOrd="0" destOrd="0" presId="urn:microsoft.com/office/officeart/2005/8/layout/vList2"/>
    <dgm:cxn modelId="{1F5BD3DB-FBFB-4138-978A-7503B52BA001}" type="presParOf" srcId="{FF2CEA0C-EE90-4CAB-B4A3-451B05CE30A1}" destId="{6D920E71-406B-4003-A26F-D2F8EFF1AA9F}" srcOrd="0" destOrd="0" presId="urn:microsoft.com/office/officeart/2005/8/layout/vList2"/>
    <dgm:cxn modelId="{5D5C832E-2A2D-4AD7-9058-F38C3D415D7B}" type="presParOf" srcId="{FF2CEA0C-EE90-4CAB-B4A3-451B05CE30A1}" destId="{A30368C1-C04A-4667-B5AE-12E6E6C46F14}" srcOrd="1" destOrd="0" presId="urn:microsoft.com/office/officeart/2005/8/layout/vList2"/>
    <dgm:cxn modelId="{9E294D7E-6757-4045-9698-0FDB5240EC09}" type="presParOf" srcId="{FF2CEA0C-EE90-4CAB-B4A3-451B05CE30A1}" destId="{07F41A22-C88B-4B3A-987C-983CE86B984F}" srcOrd="2" destOrd="0" presId="urn:microsoft.com/office/officeart/2005/8/layout/vList2"/>
    <dgm:cxn modelId="{88110913-E453-4B91-B1C8-3F65F1B4C970}" type="presParOf" srcId="{FF2CEA0C-EE90-4CAB-B4A3-451B05CE30A1}" destId="{C53496A6-E112-4F5B-8CCD-CE6B61DD252B}" srcOrd="3" destOrd="0" presId="urn:microsoft.com/office/officeart/2005/8/layout/vList2"/>
    <dgm:cxn modelId="{152F635C-C411-4728-8ECA-760FF96D814B}" type="presParOf" srcId="{FF2CEA0C-EE90-4CAB-B4A3-451B05CE30A1}" destId="{85E0C551-1815-4275-9279-68C035DCD88C}" srcOrd="4" destOrd="0" presId="urn:microsoft.com/office/officeart/2005/8/layout/vList2"/>
    <dgm:cxn modelId="{50EDD73C-601B-461C-BFE1-4890C21EEABC}" type="presParOf" srcId="{FF2CEA0C-EE90-4CAB-B4A3-451B05CE30A1}" destId="{C14DA454-B0ED-4B85-A117-A32EBA7ED479}" srcOrd="5" destOrd="0" presId="urn:microsoft.com/office/officeart/2005/8/layout/vList2"/>
    <dgm:cxn modelId="{E2A1E62B-1A04-49A7-BF5E-CE844978BC0A}" type="presParOf" srcId="{FF2CEA0C-EE90-4CAB-B4A3-451B05CE30A1}" destId="{EDE6F2D7-A2D1-47FE-BD7A-623E21D4FDC5}" srcOrd="6"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5.xml><?xml version="1.0" encoding="utf-8"?>
<dgm:dataModel xmlns:dgm="http://schemas.openxmlformats.org/drawingml/2006/diagram" xmlns:a="http://schemas.openxmlformats.org/drawingml/2006/main">
  <dgm:ptLst>
    <dgm:pt modelId="{B6F6C5A9-00F4-4656-AC0A-DAB040758C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456E88F0-575F-4778-BCF4-2D124B2D13E3}">
      <dgm:prSet/>
      <dgm:spPr>
        <a:solidFill>
          <a:srgbClr val="2D9387"/>
        </a:solidFill>
      </dgm:spPr>
      <dgm:t>
        <a:bodyPr/>
        <a:lstStyle/>
        <a:p>
          <a:r>
            <a:rPr lang="sv-SE" dirty="0"/>
            <a:t>Genomföra insatser för att förebygga och minimera behovet av tvångsåtgärder inbegripet insatser för att de tvångsåtgärder som behöver vidtas, t.ex. till följd av fara för patientens liv eller hälsa, genomförs så skonsamt och respektfullt som möjligt</a:t>
          </a:r>
        </a:p>
      </dgm:t>
    </dgm:pt>
    <dgm:pt modelId="{42F10010-2A5D-4BEE-8411-FF7B95DEF2B2}" type="parTrans" cxnId="{2E1A9DE3-9A69-47F3-AA88-1459D3248FD5}">
      <dgm:prSet/>
      <dgm:spPr/>
      <dgm:t>
        <a:bodyPr/>
        <a:lstStyle/>
        <a:p>
          <a:endParaRPr lang="sv-SE"/>
        </a:p>
      </dgm:t>
    </dgm:pt>
    <dgm:pt modelId="{A7F7B678-918F-4824-8AD9-98657E14D459}" type="sibTrans" cxnId="{2E1A9DE3-9A69-47F3-AA88-1459D3248FD5}">
      <dgm:prSet/>
      <dgm:spPr/>
      <dgm:t>
        <a:bodyPr/>
        <a:lstStyle/>
        <a:p>
          <a:endParaRPr lang="sv-SE"/>
        </a:p>
      </dgm:t>
    </dgm:pt>
    <dgm:pt modelId="{67249AF9-CBED-445D-BBBE-4D945A12CC58}" type="pres">
      <dgm:prSet presAssocID="{B6F6C5A9-00F4-4656-AC0A-DAB040758C61}" presName="linear" presStyleCnt="0">
        <dgm:presLayoutVars>
          <dgm:animLvl val="lvl"/>
          <dgm:resizeHandles val="exact"/>
        </dgm:presLayoutVars>
      </dgm:prSet>
      <dgm:spPr/>
    </dgm:pt>
    <dgm:pt modelId="{62D47760-E27D-4EF3-903C-EA77BC1468A3}" type="pres">
      <dgm:prSet presAssocID="{456E88F0-575F-4778-BCF4-2D124B2D13E3}" presName="parentText" presStyleLbl="node1" presStyleIdx="0" presStyleCnt="1">
        <dgm:presLayoutVars>
          <dgm:chMax val="0"/>
          <dgm:bulletEnabled val="1"/>
        </dgm:presLayoutVars>
      </dgm:prSet>
      <dgm:spPr/>
    </dgm:pt>
  </dgm:ptLst>
  <dgm:cxnLst>
    <dgm:cxn modelId="{59AB053F-7E2C-429F-BEA4-B0F9813C04B8}" type="presOf" srcId="{456E88F0-575F-4778-BCF4-2D124B2D13E3}" destId="{62D47760-E27D-4EF3-903C-EA77BC1468A3}" srcOrd="0" destOrd="0" presId="urn:microsoft.com/office/officeart/2005/8/layout/vList2"/>
    <dgm:cxn modelId="{42DCE8C3-6F1C-44FA-B28F-C3338882D718}" type="presOf" srcId="{B6F6C5A9-00F4-4656-AC0A-DAB040758C61}" destId="{67249AF9-CBED-445D-BBBE-4D945A12CC58}" srcOrd="0" destOrd="0" presId="urn:microsoft.com/office/officeart/2005/8/layout/vList2"/>
    <dgm:cxn modelId="{2E1A9DE3-9A69-47F3-AA88-1459D3248FD5}" srcId="{B6F6C5A9-00F4-4656-AC0A-DAB040758C61}" destId="{456E88F0-575F-4778-BCF4-2D124B2D13E3}" srcOrd="0" destOrd="0" parTransId="{42F10010-2A5D-4BEE-8411-FF7B95DEF2B2}" sibTransId="{A7F7B678-918F-4824-8AD9-98657E14D459}"/>
    <dgm:cxn modelId="{44B5ED7A-FA9E-4A51-8BC1-FCB7B8377E87}" type="presParOf" srcId="{67249AF9-CBED-445D-BBBE-4D945A12CC58}" destId="{62D47760-E27D-4EF3-903C-EA77BC1468A3}" srcOrd="0"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2C63EDCD-5C4E-4865-B530-DC3F5A71380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A90A8B69-4B34-401F-A2CE-1E742DC543E3}">
      <dgm:prSet/>
      <dgm:spPr>
        <a:solidFill>
          <a:srgbClr val="1A564F"/>
        </a:solidFill>
        <a:ln w="57150">
          <a:solidFill>
            <a:srgbClr val="EDE8E4"/>
          </a:solidFill>
        </a:ln>
      </dgm:spPr>
      <dgm:t>
        <a:bodyPr/>
        <a:lstStyle/>
        <a:p>
          <a:pPr>
            <a:buFont typeface="+mj-lt"/>
            <a:buAutoNum type="arabicPeriod"/>
          </a:pPr>
          <a:r>
            <a:rPr lang="sv-SE" b="1" i="0" dirty="0"/>
            <a:t>Hur kan vi bättre inkludera och engagera personer med egen erfarenhet av psykisk ohälsa i vårt arbete?</a:t>
          </a:r>
          <a:endParaRPr lang="sv-SE" dirty="0"/>
        </a:p>
      </dgm:t>
    </dgm:pt>
    <dgm:pt modelId="{60EDFDCF-7869-4485-AA3E-2C384D97C22F}" type="parTrans" cxnId="{CFC8A959-5F4C-4A0E-8E8F-30171235283E}">
      <dgm:prSet/>
      <dgm:spPr/>
      <dgm:t>
        <a:bodyPr/>
        <a:lstStyle/>
        <a:p>
          <a:endParaRPr lang="sv-SE"/>
        </a:p>
      </dgm:t>
    </dgm:pt>
    <dgm:pt modelId="{B40FF3E9-C074-44D4-A98C-94CD182D42CB}" type="sibTrans" cxnId="{CFC8A959-5F4C-4A0E-8E8F-30171235283E}">
      <dgm:prSet/>
      <dgm:spPr/>
      <dgm:t>
        <a:bodyPr/>
        <a:lstStyle/>
        <a:p>
          <a:endParaRPr lang="sv-SE"/>
        </a:p>
      </dgm:t>
    </dgm:pt>
    <dgm:pt modelId="{A6AC5AE1-22B2-4050-A672-260803043A5F}">
      <dgm:prSet/>
      <dgm:spPr>
        <a:solidFill>
          <a:srgbClr val="1A564F"/>
        </a:solidFill>
        <a:ln w="57150">
          <a:solidFill>
            <a:srgbClr val="EDE8E4"/>
          </a:solidFill>
        </a:ln>
      </dgm:spPr>
      <dgm:t>
        <a:bodyPr/>
        <a:lstStyle/>
        <a:p>
          <a:pPr>
            <a:buFont typeface="+mj-lt"/>
            <a:buAutoNum type="arabicPeriod"/>
          </a:pPr>
          <a:r>
            <a:rPr lang="sv-SE" b="1" i="0" dirty="0"/>
            <a:t>Vilka resurser och stöd behöver vi för att effektivt implementera strategins insatser?</a:t>
          </a:r>
          <a:endParaRPr lang="sv-SE" dirty="0"/>
        </a:p>
      </dgm:t>
    </dgm:pt>
    <dgm:pt modelId="{23DB3365-19D9-41AE-BB55-1B0E5E7D76D6}" type="parTrans" cxnId="{F5D3C1E4-C6A2-413A-8084-FF6DDA7AF6FE}">
      <dgm:prSet/>
      <dgm:spPr/>
      <dgm:t>
        <a:bodyPr/>
        <a:lstStyle/>
        <a:p>
          <a:endParaRPr lang="sv-SE"/>
        </a:p>
      </dgm:t>
    </dgm:pt>
    <dgm:pt modelId="{5C44CAF3-668A-44D2-B643-1CB950C44CDF}" type="sibTrans" cxnId="{F5D3C1E4-C6A2-413A-8084-FF6DDA7AF6FE}">
      <dgm:prSet/>
      <dgm:spPr/>
      <dgm:t>
        <a:bodyPr/>
        <a:lstStyle/>
        <a:p>
          <a:endParaRPr lang="sv-SE"/>
        </a:p>
      </dgm:t>
    </dgm:pt>
    <dgm:pt modelId="{AA1396CD-2452-48EB-AA38-97EF71B1A5CF}">
      <dgm:prSet/>
      <dgm:spPr>
        <a:solidFill>
          <a:srgbClr val="1A564F"/>
        </a:solidFill>
        <a:ln w="57150">
          <a:solidFill>
            <a:srgbClr val="EDE8E4"/>
          </a:solidFill>
        </a:ln>
      </dgm:spPr>
      <dgm:t>
        <a:bodyPr/>
        <a:lstStyle/>
        <a:p>
          <a:pPr>
            <a:buFont typeface="+mj-lt"/>
            <a:buAutoNum type="arabicPeriod"/>
          </a:pPr>
          <a:r>
            <a:rPr lang="sv-SE" b="1" i="0" dirty="0"/>
            <a:t>Vilka delar av den nationella strategin tycker ni är mest relevanta för ert arbete?</a:t>
          </a:r>
          <a:endParaRPr lang="sv-SE" dirty="0"/>
        </a:p>
      </dgm:t>
    </dgm:pt>
    <dgm:pt modelId="{B62ADBE2-C34F-4F98-8945-15950C2ECDF3}" type="parTrans" cxnId="{6A05705B-3BF0-4B67-808B-559FD087D3EA}">
      <dgm:prSet/>
      <dgm:spPr/>
      <dgm:t>
        <a:bodyPr/>
        <a:lstStyle/>
        <a:p>
          <a:endParaRPr lang="sv-SE"/>
        </a:p>
      </dgm:t>
    </dgm:pt>
    <dgm:pt modelId="{309AA107-F4AD-4A10-B3E5-0DDA305DFD23}" type="sibTrans" cxnId="{6A05705B-3BF0-4B67-808B-559FD087D3EA}">
      <dgm:prSet/>
      <dgm:spPr/>
      <dgm:t>
        <a:bodyPr/>
        <a:lstStyle/>
        <a:p>
          <a:endParaRPr lang="sv-SE"/>
        </a:p>
      </dgm:t>
    </dgm:pt>
    <dgm:pt modelId="{75F62CED-D6D2-44B0-829D-90882C699EE8}">
      <dgm:prSet/>
      <dgm:spPr>
        <a:solidFill>
          <a:srgbClr val="1A564F"/>
        </a:solidFill>
        <a:ln w="57150">
          <a:solidFill>
            <a:srgbClr val="EDE8E4"/>
          </a:solidFill>
        </a:ln>
      </dgm:spPr>
      <dgm:t>
        <a:bodyPr/>
        <a:lstStyle/>
        <a:p>
          <a:r>
            <a:rPr lang="sv-SE" b="1" i="0" dirty="0"/>
            <a:t>Hur ser ni på strategins helhetsgrepp för att främja psykisk hälsa och förebygga suicid</a:t>
          </a:r>
          <a:endParaRPr lang="sv-SE" b="0" i="0" dirty="0"/>
        </a:p>
      </dgm:t>
    </dgm:pt>
    <dgm:pt modelId="{7561A2FC-9442-4523-8B7C-F904BFCA0D53}" type="parTrans" cxnId="{1D676B32-7781-405D-85C3-8FD453F06BA6}">
      <dgm:prSet/>
      <dgm:spPr/>
      <dgm:t>
        <a:bodyPr/>
        <a:lstStyle/>
        <a:p>
          <a:endParaRPr lang="sv-SE"/>
        </a:p>
      </dgm:t>
    </dgm:pt>
    <dgm:pt modelId="{C840A82C-0298-402C-BCE8-0EED1877C95E}" type="sibTrans" cxnId="{1D676B32-7781-405D-85C3-8FD453F06BA6}">
      <dgm:prSet/>
      <dgm:spPr/>
      <dgm:t>
        <a:bodyPr/>
        <a:lstStyle/>
        <a:p>
          <a:endParaRPr lang="sv-SE"/>
        </a:p>
      </dgm:t>
    </dgm:pt>
    <dgm:pt modelId="{587D0137-ADEC-490B-8CD3-E88368941392}" type="pres">
      <dgm:prSet presAssocID="{2C63EDCD-5C4E-4865-B530-DC3F5A71380D}" presName="diagram" presStyleCnt="0">
        <dgm:presLayoutVars>
          <dgm:dir/>
          <dgm:resizeHandles val="exact"/>
        </dgm:presLayoutVars>
      </dgm:prSet>
      <dgm:spPr/>
    </dgm:pt>
    <dgm:pt modelId="{18573EED-553B-4BFF-A5E0-A81568AE611D}" type="pres">
      <dgm:prSet presAssocID="{A90A8B69-4B34-401F-A2CE-1E742DC543E3}" presName="node" presStyleLbl="node1" presStyleIdx="0" presStyleCnt="4">
        <dgm:presLayoutVars>
          <dgm:bulletEnabled val="1"/>
        </dgm:presLayoutVars>
      </dgm:prSet>
      <dgm:spPr>
        <a:prstGeom prst="round2DiagRect">
          <a:avLst/>
        </a:prstGeom>
      </dgm:spPr>
    </dgm:pt>
    <dgm:pt modelId="{6616F13D-CD6F-4861-BBDE-B2A8E57E5371}" type="pres">
      <dgm:prSet presAssocID="{B40FF3E9-C074-44D4-A98C-94CD182D42CB}" presName="sibTrans" presStyleCnt="0"/>
      <dgm:spPr/>
    </dgm:pt>
    <dgm:pt modelId="{13A0B4BF-4ABB-42EC-A455-9DE0F2B5BF80}" type="pres">
      <dgm:prSet presAssocID="{A6AC5AE1-22B2-4050-A672-260803043A5F}" presName="node" presStyleLbl="node1" presStyleIdx="1" presStyleCnt="4">
        <dgm:presLayoutVars>
          <dgm:bulletEnabled val="1"/>
        </dgm:presLayoutVars>
      </dgm:prSet>
      <dgm:spPr>
        <a:prstGeom prst="round2DiagRect">
          <a:avLst/>
        </a:prstGeom>
      </dgm:spPr>
    </dgm:pt>
    <dgm:pt modelId="{300AEE5F-6284-4056-ACB6-6D2C22BCCDFD}" type="pres">
      <dgm:prSet presAssocID="{5C44CAF3-668A-44D2-B643-1CB950C44CDF}" presName="sibTrans" presStyleCnt="0"/>
      <dgm:spPr/>
    </dgm:pt>
    <dgm:pt modelId="{EA5DA401-BF62-4BAA-9582-20F1720E8F01}" type="pres">
      <dgm:prSet presAssocID="{AA1396CD-2452-48EB-AA38-97EF71B1A5CF}" presName="node" presStyleLbl="node1" presStyleIdx="2" presStyleCnt="4">
        <dgm:presLayoutVars>
          <dgm:bulletEnabled val="1"/>
        </dgm:presLayoutVars>
      </dgm:prSet>
      <dgm:spPr>
        <a:prstGeom prst="round2DiagRect">
          <a:avLst/>
        </a:prstGeom>
      </dgm:spPr>
    </dgm:pt>
    <dgm:pt modelId="{B44DBB1C-F77B-4001-BC02-D69E4FE84C04}" type="pres">
      <dgm:prSet presAssocID="{309AA107-F4AD-4A10-B3E5-0DDA305DFD23}" presName="sibTrans" presStyleCnt="0"/>
      <dgm:spPr/>
    </dgm:pt>
    <dgm:pt modelId="{BCD6CCC4-D181-4805-BD80-5275DC82F9F3}" type="pres">
      <dgm:prSet presAssocID="{75F62CED-D6D2-44B0-829D-90882C699EE8}" presName="node" presStyleLbl="node1" presStyleIdx="3" presStyleCnt="4">
        <dgm:presLayoutVars>
          <dgm:bulletEnabled val="1"/>
        </dgm:presLayoutVars>
      </dgm:prSet>
      <dgm:spPr>
        <a:prstGeom prst="round2DiagRect">
          <a:avLst/>
        </a:prstGeom>
      </dgm:spPr>
    </dgm:pt>
  </dgm:ptLst>
  <dgm:cxnLst>
    <dgm:cxn modelId="{1D676B32-7781-405D-85C3-8FD453F06BA6}" srcId="{2C63EDCD-5C4E-4865-B530-DC3F5A71380D}" destId="{75F62CED-D6D2-44B0-829D-90882C699EE8}" srcOrd="3" destOrd="0" parTransId="{7561A2FC-9442-4523-8B7C-F904BFCA0D53}" sibTransId="{C840A82C-0298-402C-BCE8-0EED1877C95E}"/>
    <dgm:cxn modelId="{6A05705B-3BF0-4B67-808B-559FD087D3EA}" srcId="{2C63EDCD-5C4E-4865-B530-DC3F5A71380D}" destId="{AA1396CD-2452-48EB-AA38-97EF71B1A5CF}" srcOrd="2" destOrd="0" parTransId="{B62ADBE2-C34F-4F98-8945-15950C2ECDF3}" sibTransId="{309AA107-F4AD-4A10-B3E5-0DDA305DFD23}"/>
    <dgm:cxn modelId="{855AD360-AC86-41D7-822E-DA3C27A58FD9}" type="presOf" srcId="{A90A8B69-4B34-401F-A2CE-1E742DC543E3}" destId="{18573EED-553B-4BFF-A5E0-A81568AE611D}" srcOrd="0" destOrd="0" presId="urn:microsoft.com/office/officeart/2005/8/layout/default"/>
    <dgm:cxn modelId="{50EA2B41-F98F-48C2-86C5-D3DEDC84DD62}" type="presOf" srcId="{AA1396CD-2452-48EB-AA38-97EF71B1A5CF}" destId="{EA5DA401-BF62-4BAA-9582-20F1720E8F01}" srcOrd="0" destOrd="0" presId="urn:microsoft.com/office/officeart/2005/8/layout/default"/>
    <dgm:cxn modelId="{7B87BA6A-9F5B-4D0D-8820-452FFC298DE6}" type="presOf" srcId="{A6AC5AE1-22B2-4050-A672-260803043A5F}" destId="{13A0B4BF-4ABB-42EC-A455-9DE0F2B5BF80}" srcOrd="0" destOrd="0" presId="urn:microsoft.com/office/officeart/2005/8/layout/default"/>
    <dgm:cxn modelId="{CFC8A959-5F4C-4A0E-8E8F-30171235283E}" srcId="{2C63EDCD-5C4E-4865-B530-DC3F5A71380D}" destId="{A90A8B69-4B34-401F-A2CE-1E742DC543E3}" srcOrd="0" destOrd="0" parTransId="{60EDFDCF-7869-4485-AA3E-2C384D97C22F}" sibTransId="{B40FF3E9-C074-44D4-A98C-94CD182D42CB}"/>
    <dgm:cxn modelId="{4E7D08D4-EB47-46A9-9170-3B85AB5B326E}" type="presOf" srcId="{75F62CED-D6D2-44B0-829D-90882C699EE8}" destId="{BCD6CCC4-D181-4805-BD80-5275DC82F9F3}" srcOrd="0" destOrd="0" presId="urn:microsoft.com/office/officeart/2005/8/layout/default"/>
    <dgm:cxn modelId="{F5D3C1E4-C6A2-413A-8084-FF6DDA7AF6FE}" srcId="{2C63EDCD-5C4E-4865-B530-DC3F5A71380D}" destId="{A6AC5AE1-22B2-4050-A672-260803043A5F}" srcOrd="1" destOrd="0" parTransId="{23DB3365-19D9-41AE-BB55-1B0E5E7D76D6}" sibTransId="{5C44CAF3-668A-44D2-B643-1CB950C44CDF}"/>
    <dgm:cxn modelId="{EB8549EC-FA52-4F2C-AEF7-95E1D99A6400}" type="presOf" srcId="{2C63EDCD-5C4E-4865-B530-DC3F5A71380D}" destId="{587D0137-ADEC-490B-8CD3-E88368941392}" srcOrd="0" destOrd="0" presId="urn:microsoft.com/office/officeart/2005/8/layout/default"/>
    <dgm:cxn modelId="{EB1F4CF2-696C-4476-A14B-B2C6EAAD9B45}" type="presParOf" srcId="{587D0137-ADEC-490B-8CD3-E88368941392}" destId="{18573EED-553B-4BFF-A5E0-A81568AE611D}" srcOrd="0" destOrd="0" presId="urn:microsoft.com/office/officeart/2005/8/layout/default"/>
    <dgm:cxn modelId="{F052B934-F6C0-4D88-8B58-A2F83C0AFAA8}" type="presParOf" srcId="{587D0137-ADEC-490B-8CD3-E88368941392}" destId="{6616F13D-CD6F-4861-BBDE-B2A8E57E5371}" srcOrd="1" destOrd="0" presId="urn:microsoft.com/office/officeart/2005/8/layout/default"/>
    <dgm:cxn modelId="{23DD718D-928F-488D-B69F-392A02A714A0}" type="presParOf" srcId="{587D0137-ADEC-490B-8CD3-E88368941392}" destId="{13A0B4BF-4ABB-42EC-A455-9DE0F2B5BF80}" srcOrd="2" destOrd="0" presId="urn:microsoft.com/office/officeart/2005/8/layout/default"/>
    <dgm:cxn modelId="{F3237795-904C-4120-8755-D8F94E7A9384}" type="presParOf" srcId="{587D0137-ADEC-490B-8CD3-E88368941392}" destId="{300AEE5F-6284-4056-ACB6-6D2C22BCCDFD}" srcOrd="3" destOrd="0" presId="urn:microsoft.com/office/officeart/2005/8/layout/default"/>
    <dgm:cxn modelId="{AFDBA54E-6A8E-4C22-971F-69A3AE4965EA}" type="presParOf" srcId="{587D0137-ADEC-490B-8CD3-E88368941392}" destId="{EA5DA401-BF62-4BAA-9582-20F1720E8F01}" srcOrd="4" destOrd="0" presId="urn:microsoft.com/office/officeart/2005/8/layout/default"/>
    <dgm:cxn modelId="{A584296C-404B-4D7D-B8EA-24C814095DCB}" type="presParOf" srcId="{587D0137-ADEC-490B-8CD3-E88368941392}" destId="{B44DBB1C-F77B-4001-BC02-D69E4FE84C04}" srcOrd="5" destOrd="0" presId="urn:microsoft.com/office/officeart/2005/8/layout/default"/>
    <dgm:cxn modelId="{EF26CDAD-EF0B-44E9-A219-B40A735797C2}" type="presParOf" srcId="{587D0137-ADEC-490B-8CD3-E88368941392}" destId="{BCD6CCC4-D181-4805-BD80-5275DC82F9F3}"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FDD233A-50F0-47D3-AA67-6AD704B3A6B7}" type="doc">
      <dgm:prSet loTypeId="urn:microsoft.com/office/officeart/2008/layout/LinedList" loCatId="list" qsTypeId="urn:microsoft.com/office/officeart/2005/8/quickstyle/simple1" qsCatId="simple" csTypeId="urn:microsoft.com/office/officeart/2005/8/colors/accent6_3" csCatId="accent6" phldr="1"/>
      <dgm:spPr/>
      <dgm:t>
        <a:bodyPr/>
        <a:lstStyle/>
        <a:p>
          <a:endParaRPr lang="en-US"/>
        </a:p>
      </dgm:t>
    </dgm:pt>
    <dgm:pt modelId="{F8B7BF59-7FF1-4B22-B256-01E5F9FC2DB1}">
      <dgm:prSet custT="1"/>
      <dgm:spPr/>
      <dgm:t>
        <a:bodyPr anchor="ctr"/>
        <a:lstStyle/>
        <a:p>
          <a:pPr algn="ctr"/>
          <a:r>
            <a:rPr lang="sv-SE" sz="1600" b="1" dirty="0"/>
            <a:t>Fånga upp personer i svåra livssituationer tidigt för att minska sociala och ekonomiska riskfaktorer kopplade till suicid och suicidförsök</a:t>
          </a:r>
          <a:endParaRPr lang="sv-SE" sz="1600" b="1" noProof="0" dirty="0"/>
        </a:p>
      </dgm:t>
    </dgm:pt>
    <dgm:pt modelId="{FC677900-EDF7-4106-95BD-D8C21BCA46E0}" type="parTrans" cxnId="{13FD11BB-B1CD-4BF4-B10F-CEFF4F4D20AC}">
      <dgm:prSet/>
      <dgm:spPr/>
      <dgm:t>
        <a:bodyPr/>
        <a:lstStyle/>
        <a:p>
          <a:pPr algn="ctr"/>
          <a:endParaRPr lang="sv-SE" sz="1800" b="1" noProof="0" dirty="0"/>
        </a:p>
      </dgm:t>
    </dgm:pt>
    <dgm:pt modelId="{2E1903EE-A38F-4F81-9381-3514200287F1}" type="sibTrans" cxnId="{13FD11BB-B1CD-4BF4-B10F-CEFF4F4D20AC}">
      <dgm:prSet/>
      <dgm:spPr/>
      <dgm:t>
        <a:bodyPr/>
        <a:lstStyle/>
        <a:p>
          <a:pPr algn="ctr"/>
          <a:endParaRPr lang="sv-SE" sz="1800" b="1" noProof="0" dirty="0"/>
        </a:p>
      </dgm:t>
    </dgm:pt>
    <dgm:pt modelId="{0C422BA9-0EE4-4F87-9AA8-157E5E45AE3E}">
      <dgm:prSet custT="1"/>
      <dgm:spPr/>
      <dgm:t>
        <a:bodyPr anchor="ctr"/>
        <a:lstStyle/>
        <a:p>
          <a:pPr algn="ctr"/>
          <a:r>
            <a:rPr lang="sv-SE" sz="1600" b="1" dirty="0"/>
            <a:t>Minska åtkomst till metoder och medel för suicid</a:t>
          </a:r>
          <a:endParaRPr lang="sv-SE" sz="1600" b="1" noProof="0" dirty="0"/>
        </a:p>
      </dgm:t>
    </dgm:pt>
    <dgm:pt modelId="{91D65119-2196-4AC5-8B68-148E45383787}" type="parTrans" cxnId="{98C1DF66-E4DC-4D9D-A359-6AC2757638AE}">
      <dgm:prSet/>
      <dgm:spPr/>
      <dgm:t>
        <a:bodyPr/>
        <a:lstStyle/>
        <a:p>
          <a:pPr algn="ctr"/>
          <a:endParaRPr lang="sv-SE" sz="1800" b="1" noProof="0" dirty="0"/>
        </a:p>
      </dgm:t>
    </dgm:pt>
    <dgm:pt modelId="{D9730046-AA37-4973-A80A-281B4C8EB2C6}" type="sibTrans" cxnId="{98C1DF66-E4DC-4D9D-A359-6AC2757638AE}">
      <dgm:prSet/>
      <dgm:spPr/>
      <dgm:t>
        <a:bodyPr/>
        <a:lstStyle/>
        <a:p>
          <a:pPr algn="ctr"/>
          <a:endParaRPr lang="sv-SE" sz="1800" b="1" noProof="0" dirty="0"/>
        </a:p>
      </dgm:t>
    </dgm:pt>
    <dgm:pt modelId="{35264D6E-12D4-46B0-9490-BB765F2CF28A}">
      <dgm:prSet custT="1"/>
      <dgm:spPr/>
      <dgm:t>
        <a:bodyPr anchor="ctr"/>
        <a:lstStyle/>
        <a:p>
          <a:pPr algn="ctr"/>
          <a:r>
            <a:rPr lang="sv-SE" sz="1600" b="1" dirty="0"/>
            <a:t>Samordna insatser vid akuta suicidala händelser</a:t>
          </a:r>
          <a:endParaRPr lang="sv-SE" sz="1600" b="1" noProof="0" dirty="0"/>
        </a:p>
      </dgm:t>
    </dgm:pt>
    <dgm:pt modelId="{4851AD0C-2D39-401F-A643-AC3E53514C98}" type="parTrans" cxnId="{CD361E60-3D89-4161-9668-749E96ECB3DC}">
      <dgm:prSet/>
      <dgm:spPr/>
      <dgm:t>
        <a:bodyPr/>
        <a:lstStyle/>
        <a:p>
          <a:pPr algn="ctr"/>
          <a:endParaRPr lang="sv-SE" sz="1800" b="1" noProof="0" dirty="0"/>
        </a:p>
      </dgm:t>
    </dgm:pt>
    <dgm:pt modelId="{98B4D0ED-2F68-4F3D-9E49-5D9572BC28F0}" type="sibTrans" cxnId="{CD361E60-3D89-4161-9668-749E96ECB3DC}">
      <dgm:prSet/>
      <dgm:spPr/>
      <dgm:t>
        <a:bodyPr/>
        <a:lstStyle/>
        <a:p>
          <a:pPr algn="ctr"/>
          <a:endParaRPr lang="sv-SE" sz="1800" b="1" noProof="0" dirty="0"/>
        </a:p>
      </dgm:t>
    </dgm:pt>
    <dgm:pt modelId="{03548487-D104-43B0-AD15-0EB6359A662B}">
      <dgm:prSet custT="1"/>
      <dgm:spPr/>
      <dgm:t>
        <a:bodyPr anchor="ctr"/>
        <a:lstStyle/>
        <a:p>
          <a:pPr algn="ctr"/>
          <a:r>
            <a:rPr lang="sv-SE" sz="1600" b="1" dirty="0"/>
            <a:t>Minska stigmatiseringen och öka kunskapen om suicid och suicidalitet</a:t>
          </a:r>
          <a:endParaRPr lang="sv-SE" sz="1600" b="1" i="0" dirty="0"/>
        </a:p>
      </dgm:t>
    </dgm:pt>
    <dgm:pt modelId="{EE83AE4C-6A41-427C-97DA-F35354793955}" type="parTrans" cxnId="{3A8014CB-20DB-419E-AB28-CF149553A553}">
      <dgm:prSet/>
      <dgm:spPr/>
      <dgm:t>
        <a:bodyPr/>
        <a:lstStyle/>
        <a:p>
          <a:pPr algn="ctr"/>
          <a:endParaRPr lang="sv-SE" sz="1800" b="1"/>
        </a:p>
      </dgm:t>
    </dgm:pt>
    <dgm:pt modelId="{D4D63CE4-C02B-4010-BDC2-5ED7EAE64A0E}" type="sibTrans" cxnId="{3A8014CB-20DB-419E-AB28-CF149553A553}">
      <dgm:prSet/>
      <dgm:spPr/>
      <dgm:t>
        <a:bodyPr/>
        <a:lstStyle/>
        <a:p>
          <a:pPr algn="ctr"/>
          <a:endParaRPr lang="sv-SE" sz="1800" b="1"/>
        </a:p>
      </dgm:t>
    </dgm:pt>
    <dgm:pt modelId="{17488C78-3764-46A4-B254-F61B35648682}">
      <dgm:prSet custT="1"/>
      <dgm:spPr/>
      <dgm:t>
        <a:bodyPr/>
        <a:lstStyle/>
        <a:p>
          <a:pPr algn="ctr">
            <a:buFont typeface="+mj-lt"/>
            <a:buAutoNum type="arabicPeriod"/>
          </a:pPr>
          <a:r>
            <a:rPr lang="sv-SE" sz="1600" b="1" dirty="0"/>
            <a:t>Utveckla stödet till personer som har begått suicidförsök, anhöriga vid suicidförsök och till efterlevande efter suicid</a:t>
          </a:r>
          <a:endParaRPr lang="sv-SE" sz="1600" b="1" i="0" dirty="0"/>
        </a:p>
      </dgm:t>
    </dgm:pt>
    <dgm:pt modelId="{5C51486D-6EFF-4EB6-940A-09144ABB24FC}" type="parTrans" cxnId="{D3B4239D-2E4D-4757-995F-67F610CAF1FA}">
      <dgm:prSet/>
      <dgm:spPr/>
      <dgm:t>
        <a:bodyPr/>
        <a:lstStyle/>
        <a:p>
          <a:pPr algn="ctr"/>
          <a:endParaRPr lang="sv-SE" sz="1800" b="1"/>
        </a:p>
      </dgm:t>
    </dgm:pt>
    <dgm:pt modelId="{78A4CB60-C6B0-4A58-8F76-533794DCB15E}" type="sibTrans" cxnId="{D3B4239D-2E4D-4757-995F-67F610CAF1FA}">
      <dgm:prSet/>
      <dgm:spPr/>
      <dgm:t>
        <a:bodyPr/>
        <a:lstStyle/>
        <a:p>
          <a:pPr algn="ctr"/>
          <a:endParaRPr lang="sv-SE" sz="1800" b="1"/>
        </a:p>
      </dgm:t>
    </dgm:pt>
    <dgm:pt modelId="{B10A258B-9AEA-4EA4-9331-76EB3F4036C9}">
      <dgm:prSet custT="1"/>
      <dgm:spPr/>
      <dgm:t>
        <a:bodyPr anchor="ctr"/>
        <a:lstStyle/>
        <a:p>
          <a:pPr algn="ctr"/>
          <a:r>
            <a:rPr lang="sv-SE" sz="1600" b="1" dirty="0"/>
            <a:t>Tillhandahålla en säker vård och omsorg vid risk för suicid</a:t>
          </a:r>
          <a:endParaRPr lang="sv-SE" sz="1600" b="1" i="0" dirty="0"/>
        </a:p>
      </dgm:t>
    </dgm:pt>
    <dgm:pt modelId="{7652F780-3C09-4863-8324-B8EAB175FB8E}" type="parTrans" cxnId="{61037575-C6E7-49D2-AEAE-F79CBD9E78E6}">
      <dgm:prSet/>
      <dgm:spPr/>
      <dgm:t>
        <a:bodyPr/>
        <a:lstStyle/>
        <a:p>
          <a:pPr algn="ctr"/>
          <a:endParaRPr lang="sv-SE" sz="1800" b="1"/>
        </a:p>
      </dgm:t>
    </dgm:pt>
    <dgm:pt modelId="{36A42456-7376-46BF-9882-5B992815A20F}" type="sibTrans" cxnId="{61037575-C6E7-49D2-AEAE-F79CBD9E78E6}">
      <dgm:prSet/>
      <dgm:spPr/>
      <dgm:t>
        <a:bodyPr/>
        <a:lstStyle/>
        <a:p>
          <a:pPr algn="ctr"/>
          <a:endParaRPr lang="sv-SE" sz="1800" b="1"/>
        </a:p>
      </dgm:t>
    </dgm:pt>
    <dgm:pt modelId="{3F3C49B4-3170-467D-8A65-3667C954E5CA}" type="pres">
      <dgm:prSet presAssocID="{EFDD233A-50F0-47D3-AA67-6AD704B3A6B7}" presName="vert0" presStyleCnt="0">
        <dgm:presLayoutVars>
          <dgm:dir/>
          <dgm:animOne val="branch"/>
          <dgm:animLvl val="lvl"/>
        </dgm:presLayoutVars>
      </dgm:prSet>
      <dgm:spPr/>
    </dgm:pt>
    <dgm:pt modelId="{33E516E1-A698-4B08-BD7D-97850F644FC8}" type="pres">
      <dgm:prSet presAssocID="{F8B7BF59-7FF1-4B22-B256-01E5F9FC2DB1}" presName="thickLine" presStyleLbl="alignNode1" presStyleIdx="0" presStyleCnt="6"/>
      <dgm:spPr/>
    </dgm:pt>
    <dgm:pt modelId="{B0EF381C-393A-4A16-8CE1-7F6A047F0A11}" type="pres">
      <dgm:prSet presAssocID="{F8B7BF59-7FF1-4B22-B256-01E5F9FC2DB1}" presName="horz1" presStyleCnt="0"/>
      <dgm:spPr/>
    </dgm:pt>
    <dgm:pt modelId="{2BAD8B75-CDCB-4FA7-A5DD-A40B5C96AA80}" type="pres">
      <dgm:prSet presAssocID="{F8B7BF59-7FF1-4B22-B256-01E5F9FC2DB1}" presName="tx1" presStyleLbl="revTx" presStyleIdx="0" presStyleCnt="6"/>
      <dgm:spPr/>
    </dgm:pt>
    <dgm:pt modelId="{197C1B19-57F5-4056-B714-D63B61EF5841}" type="pres">
      <dgm:prSet presAssocID="{F8B7BF59-7FF1-4B22-B256-01E5F9FC2DB1}" presName="vert1" presStyleCnt="0"/>
      <dgm:spPr/>
    </dgm:pt>
    <dgm:pt modelId="{11935BF4-0B57-4545-AF3D-18668626AC9E}" type="pres">
      <dgm:prSet presAssocID="{0C422BA9-0EE4-4F87-9AA8-157E5E45AE3E}" presName="thickLine" presStyleLbl="alignNode1" presStyleIdx="1" presStyleCnt="6"/>
      <dgm:spPr/>
    </dgm:pt>
    <dgm:pt modelId="{502D0744-5BEF-4378-9AB1-6624B7ED3B5F}" type="pres">
      <dgm:prSet presAssocID="{0C422BA9-0EE4-4F87-9AA8-157E5E45AE3E}" presName="horz1" presStyleCnt="0"/>
      <dgm:spPr/>
    </dgm:pt>
    <dgm:pt modelId="{AD04EC07-B127-4D1A-8FE1-CEE40A6C362A}" type="pres">
      <dgm:prSet presAssocID="{0C422BA9-0EE4-4F87-9AA8-157E5E45AE3E}" presName="tx1" presStyleLbl="revTx" presStyleIdx="1" presStyleCnt="6"/>
      <dgm:spPr/>
    </dgm:pt>
    <dgm:pt modelId="{CCC88785-83E2-447C-83CC-AC9B5082F619}" type="pres">
      <dgm:prSet presAssocID="{0C422BA9-0EE4-4F87-9AA8-157E5E45AE3E}" presName="vert1" presStyleCnt="0"/>
      <dgm:spPr/>
    </dgm:pt>
    <dgm:pt modelId="{A6911FD9-D020-4360-85D6-CE61A4AE0E9F}" type="pres">
      <dgm:prSet presAssocID="{B10A258B-9AEA-4EA4-9331-76EB3F4036C9}" presName="thickLine" presStyleLbl="alignNode1" presStyleIdx="2" presStyleCnt="6"/>
      <dgm:spPr/>
    </dgm:pt>
    <dgm:pt modelId="{09F69520-CA19-45CA-843B-770654DE9877}" type="pres">
      <dgm:prSet presAssocID="{B10A258B-9AEA-4EA4-9331-76EB3F4036C9}" presName="horz1" presStyleCnt="0"/>
      <dgm:spPr/>
    </dgm:pt>
    <dgm:pt modelId="{4D2C3933-6372-489C-866E-C7E2EBAEBA0D}" type="pres">
      <dgm:prSet presAssocID="{B10A258B-9AEA-4EA4-9331-76EB3F4036C9}" presName="tx1" presStyleLbl="revTx" presStyleIdx="2" presStyleCnt="6"/>
      <dgm:spPr/>
    </dgm:pt>
    <dgm:pt modelId="{23924671-082F-4B3B-AB70-212858265DF9}" type="pres">
      <dgm:prSet presAssocID="{B10A258B-9AEA-4EA4-9331-76EB3F4036C9}" presName="vert1" presStyleCnt="0"/>
      <dgm:spPr/>
    </dgm:pt>
    <dgm:pt modelId="{C2A24F50-A040-4C7D-A53C-831916654931}" type="pres">
      <dgm:prSet presAssocID="{35264D6E-12D4-46B0-9490-BB765F2CF28A}" presName="thickLine" presStyleLbl="alignNode1" presStyleIdx="3" presStyleCnt="6"/>
      <dgm:spPr/>
    </dgm:pt>
    <dgm:pt modelId="{474026C7-E0A6-4809-B058-33EB53BAA4AE}" type="pres">
      <dgm:prSet presAssocID="{35264D6E-12D4-46B0-9490-BB765F2CF28A}" presName="horz1" presStyleCnt="0"/>
      <dgm:spPr/>
    </dgm:pt>
    <dgm:pt modelId="{1E96D6EE-BFCB-4CF0-AD97-67426A0D7654}" type="pres">
      <dgm:prSet presAssocID="{35264D6E-12D4-46B0-9490-BB765F2CF28A}" presName="tx1" presStyleLbl="revTx" presStyleIdx="3" presStyleCnt="6"/>
      <dgm:spPr/>
    </dgm:pt>
    <dgm:pt modelId="{2900BD75-EFEE-4528-897F-F76D55D2CE69}" type="pres">
      <dgm:prSet presAssocID="{35264D6E-12D4-46B0-9490-BB765F2CF28A}" presName="vert1" presStyleCnt="0"/>
      <dgm:spPr/>
    </dgm:pt>
    <dgm:pt modelId="{219BD069-5678-4CBC-85C4-B957C4A868DA}" type="pres">
      <dgm:prSet presAssocID="{03548487-D104-43B0-AD15-0EB6359A662B}" presName="thickLine" presStyleLbl="alignNode1" presStyleIdx="4" presStyleCnt="6"/>
      <dgm:spPr/>
    </dgm:pt>
    <dgm:pt modelId="{E1C08B2D-DD74-42AD-858C-F0F25A9F820C}" type="pres">
      <dgm:prSet presAssocID="{03548487-D104-43B0-AD15-0EB6359A662B}" presName="horz1" presStyleCnt="0"/>
      <dgm:spPr/>
    </dgm:pt>
    <dgm:pt modelId="{551B53CF-ABFD-4993-B3A9-59872454E0F4}" type="pres">
      <dgm:prSet presAssocID="{03548487-D104-43B0-AD15-0EB6359A662B}" presName="tx1" presStyleLbl="revTx" presStyleIdx="4" presStyleCnt="6"/>
      <dgm:spPr/>
    </dgm:pt>
    <dgm:pt modelId="{47CCC61D-FCAC-46CC-B908-55357352F737}" type="pres">
      <dgm:prSet presAssocID="{03548487-D104-43B0-AD15-0EB6359A662B}" presName="vert1" presStyleCnt="0"/>
      <dgm:spPr/>
    </dgm:pt>
    <dgm:pt modelId="{BD1E4DC3-BF88-4D2C-9E3A-C83477576F3E}" type="pres">
      <dgm:prSet presAssocID="{17488C78-3764-46A4-B254-F61B35648682}" presName="thickLine" presStyleLbl="alignNode1" presStyleIdx="5" presStyleCnt="6"/>
      <dgm:spPr/>
    </dgm:pt>
    <dgm:pt modelId="{66646C9E-CCF8-45BB-AF17-639A76615EDE}" type="pres">
      <dgm:prSet presAssocID="{17488C78-3764-46A4-B254-F61B35648682}" presName="horz1" presStyleCnt="0"/>
      <dgm:spPr/>
    </dgm:pt>
    <dgm:pt modelId="{46D19A42-D64C-4ECD-95CF-33DF3220F5C9}" type="pres">
      <dgm:prSet presAssocID="{17488C78-3764-46A4-B254-F61B35648682}" presName="tx1" presStyleLbl="revTx" presStyleIdx="5" presStyleCnt="6"/>
      <dgm:spPr/>
    </dgm:pt>
    <dgm:pt modelId="{B7C44384-4788-4163-A6DE-42209F42DADF}" type="pres">
      <dgm:prSet presAssocID="{17488C78-3764-46A4-B254-F61B35648682}" presName="vert1" presStyleCnt="0"/>
      <dgm:spPr/>
    </dgm:pt>
  </dgm:ptLst>
  <dgm:cxnLst>
    <dgm:cxn modelId="{74D14817-E0B6-42ED-8F96-3797A6D2A30E}" type="presOf" srcId="{EFDD233A-50F0-47D3-AA67-6AD704B3A6B7}" destId="{3F3C49B4-3170-467D-8A65-3667C954E5CA}" srcOrd="0" destOrd="0" presId="urn:microsoft.com/office/officeart/2008/layout/LinedList"/>
    <dgm:cxn modelId="{0002B83A-0454-49C0-A8A0-AE657401B781}" type="presOf" srcId="{03548487-D104-43B0-AD15-0EB6359A662B}" destId="{551B53CF-ABFD-4993-B3A9-59872454E0F4}" srcOrd="0" destOrd="0" presId="urn:microsoft.com/office/officeart/2008/layout/LinedList"/>
    <dgm:cxn modelId="{CD361E60-3D89-4161-9668-749E96ECB3DC}" srcId="{EFDD233A-50F0-47D3-AA67-6AD704B3A6B7}" destId="{35264D6E-12D4-46B0-9490-BB765F2CF28A}" srcOrd="3" destOrd="0" parTransId="{4851AD0C-2D39-401F-A643-AC3E53514C98}" sibTransId="{98B4D0ED-2F68-4F3D-9E49-5D9572BC28F0}"/>
    <dgm:cxn modelId="{C4959864-9EE6-49E5-A8D7-FA7AFF67FB69}" type="presOf" srcId="{0C422BA9-0EE4-4F87-9AA8-157E5E45AE3E}" destId="{AD04EC07-B127-4D1A-8FE1-CEE40A6C362A}" srcOrd="0" destOrd="0" presId="urn:microsoft.com/office/officeart/2008/layout/LinedList"/>
    <dgm:cxn modelId="{B2C19866-5800-4974-AF29-797631F4EE70}" type="presOf" srcId="{F8B7BF59-7FF1-4B22-B256-01E5F9FC2DB1}" destId="{2BAD8B75-CDCB-4FA7-A5DD-A40B5C96AA80}" srcOrd="0" destOrd="0" presId="urn:microsoft.com/office/officeart/2008/layout/LinedList"/>
    <dgm:cxn modelId="{98C1DF66-E4DC-4D9D-A359-6AC2757638AE}" srcId="{EFDD233A-50F0-47D3-AA67-6AD704B3A6B7}" destId="{0C422BA9-0EE4-4F87-9AA8-157E5E45AE3E}" srcOrd="1" destOrd="0" parTransId="{91D65119-2196-4AC5-8B68-148E45383787}" sibTransId="{D9730046-AA37-4973-A80A-281B4C8EB2C6}"/>
    <dgm:cxn modelId="{61037575-C6E7-49D2-AEAE-F79CBD9E78E6}" srcId="{EFDD233A-50F0-47D3-AA67-6AD704B3A6B7}" destId="{B10A258B-9AEA-4EA4-9331-76EB3F4036C9}" srcOrd="2" destOrd="0" parTransId="{7652F780-3C09-4863-8324-B8EAB175FB8E}" sibTransId="{36A42456-7376-46BF-9882-5B992815A20F}"/>
    <dgm:cxn modelId="{B564B385-93DA-4B84-96DE-631308233984}" type="presOf" srcId="{17488C78-3764-46A4-B254-F61B35648682}" destId="{46D19A42-D64C-4ECD-95CF-33DF3220F5C9}" srcOrd="0" destOrd="0" presId="urn:microsoft.com/office/officeart/2008/layout/LinedList"/>
    <dgm:cxn modelId="{D3B4239D-2E4D-4757-995F-67F610CAF1FA}" srcId="{EFDD233A-50F0-47D3-AA67-6AD704B3A6B7}" destId="{17488C78-3764-46A4-B254-F61B35648682}" srcOrd="5" destOrd="0" parTransId="{5C51486D-6EFF-4EB6-940A-09144ABB24FC}" sibTransId="{78A4CB60-C6B0-4A58-8F76-533794DCB15E}"/>
    <dgm:cxn modelId="{D36C62A1-5E2D-48D5-B115-C074906C6DF8}" type="presOf" srcId="{35264D6E-12D4-46B0-9490-BB765F2CF28A}" destId="{1E96D6EE-BFCB-4CF0-AD97-67426A0D7654}" srcOrd="0" destOrd="0" presId="urn:microsoft.com/office/officeart/2008/layout/LinedList"/>
    <dgm:cxn modelId="{CD7137B2-0D14-415C-8E2B-AE4BE4DA5B34}" type="presOf" srcId="{B10A258B-9AEA-4EA4-9331-76EB3F4036C9}" destId="{4D2C3933-6372-489C-866E-C7E2EBAEBA0D}" srcOrd="0" destOrd="0" presId="urn:microsoft.com/office/officeart/2008/layout/LinedList"/>
    <dgm:cxn modelId="{13FD11BB-B1CD-4BF4-B10F-CEFF4F4D20AC}" srcId="{EFDD233A-50F0-47D3-AA67-6AD704B3A6B7}" destId="{F8B7BF59-7FF1-4B22-B256-01E5F9FC2DB1}" srcOrd="0" destOrd="0" parTransId="{FC677900-EDF7-4106-95BD-D8C21BCA46E0}" sibTransId="{2E1903EE-A38F-4F81-9381-3514200287F1}"/>
    <dgm:cxn modelId="{3A8014CB-20DB-419E-AB28-CF149553A553}" srcId="{EFDD233A-50F0-47D3-AA67-6AD704B3A6B7}" destId="{03548487-D104-43B0-AD15-0EB6359A662B}" srcOrd="4" destOrd="0" parTransId="{EE83AE4C-6A41-427C-97DA-F35354793955}" sibTransId="{D4D63CE4-C02B-4010-BDC2-5ED7EAE64A0E}"/>
    <dgm:cxn modelId="{22EC5F66-3357-4FE4-AFA2-53E3F9F79DBE}" type="presParOf" srcId="{3F3C49B4-3170-467D-8A65-3667C954E5CA}" destId="{33E516E1-A698-4B08-BD7D-97850F644FC8}" srcOrd="0" destOrd="0" presId="urn:microsoft.com/office/officeart/2008/layout/LinedList"/>
    <dgm:cxn modelId="{A5D2ADF9-26C2-468B-A1E3-CB771E0B33EC}" type="presParOf" srcId="{3F3C49B4-3170-467D-8A65-3667C954E5CA}" destId="{B0EF381C-393A-4A16-8CE1-7F6A047F0A11}" srcOrd="1" destOrd="0" presId="urn:microsoft.com/office/officeart/2008/layout/LinedList"/>
    <dgm:cxn modelId="{F7FDDA99-0E01-4354-A882-0AC6947C8868}" type="presParOf" srcId="{B0EF381C-393A-4A16-8CE1-7F6A047F0A11}" destId="{2BAD8B75-CDCB-4FA7-A5DD-A40B5C96AA80}" srcOrd="0" destOrd="0" presId="urn:microsoft.com/office/officeart/2008/layout/LinedList"/>
    <dgm:cxn modelId="{BCC98D6F-5668-4FAE-A89D-DFB56AE04332}" type="presParOf" srcId="{B0EF381C-393A-4A16-8CE1-7F6A047F0A11}" destId="{197C1B19-57F5-4056-B714-D63B61EF5841}" srcOrd="1" destOrd="0" presId="urn:microsoft.com/office/officeart/2008/layout/LinedList"/>
    <dgm:cxn modelId="{4A70821A-4B76-4297-AFBD-2B9D97084869}" type="presParOf" srcId="{3F3C49B4-3170-467D-8A65-3667C954E5CA}" destId="{11935BF4-0B57-4545-AF3D-18668626AC9E}" srcOrd="2" destOrd="0" presId="urn:microsoft.com/office/officeart/2008/layout/LinedList"/>
    <dgm:cxn modelId="{B6B6BED0-A3FE-4910-8DD7-98C8643BDCCF}" type="presParOf" srcId="{3F3C49B4-3170-467D-8A65-3667C954E5CA}" destId="{502D0744-5BEF-4378-9AB1-6624B7ED3B5F}" srcOrd="3" destOrd="0" presId="urn:microsoft.com/office/officeart/2008/layout/LinedList"/>
    <dgm:cxn modelId="{3A39CAFC-4CAB-4325-962A-956039F12E86}" type="presParOf" srcId="{502D0744-5BEF-4378-9AB1-6624B7ED3B5F}" destId="{AD04EC07-B127-4D1A-8FE1-CEE40A6C362A}" srcOrd="0" destOrd="0" presId="urn:microsoft.com/office/officeart/2008/layout/LinedList"/>
    <dgm:cxn modelId="{57776F49-5151-4F69-849F-64866C353DBF}" type="presParOf" srcId="{502D0744-5BEF-4378-9AB1-6624B7ED3B5F}" destId="{CCC88785-83E2-447C-83CC-AC9B5082F619}" srcOrd="1" destOrd="0" presId="urn:microsoft.com/office/officeart/2008/layout/LinedList"/>
    <dgm:cxn modelId="{108B912A-55B5-4F50-AD68-C5FDD413F115}" type="presParOf" srcId="{3F3C49B4-3170-467D-8A65-3667C954E5CA}" destId="{A6911FD9-D020-4360-85D6-CE61A4AE0E9F}" srcOrd="4" destOrd="0" presId="urn:microsoft.com/office/officeart/2008/layout/LinedList"/>
    <dgm:cxn modelId="{3C1C3A56-3CFE-4693-A070-5FD14B91FA0A}" type="presParOf" srcId="{3F3C49B4-3170-467D-8A65-3667C954E5CA}" destId="{09F69520-CA19-45CA-843B-770654DE9877}" srcOrd="5" destOrd="0" presId="urn:microsoft.com/office/officeart/2008/layout/LinedList"/>
    <dgm:cxn modelId="{E393E4A0-E50E-4FD9-BB5F-311A5D1870C1}" type="presParOf" srcId="{09F69520-CA19-45CA-843B-770654DE9877}" destId="{4D2C3933-6372-489C-866E-C7E2EBAEBA0D}" srcOrd="0" destOrd="0" presId="urn:microsoft.com/office/officeart/2008/layout/LinedList"/>
    <dgm:cxn modelId="{B319DFAE-24C8-480B-B413-80243F08898A}" type="presParOf" srcId="{09F69520-CA19-45CA-843B-770654DE9877}" destId="{23924671-082F-4B3B-AB70-212858265DF9}" srcOrd="1" destOrd="0" presId="urn:microsoft.com/office/officeart/2008/layout/LinedList"/>
    <dgm:cxn modelId="{FE3FB385-A808-4112-942F-647E44E00398}" type="presParOf" srcId="{3F3C49B4-3170-467D-8A65-3667C954E5CA}" destId="{C2A24F50-A040-4C7D-A53C-831916654931}" srcOrd="6" destOrd="0" presId="urn:microsoft.com/office/officeart/2008/layout/LinedList"/>
    <dgm:cxn modelId="{03CFD6E1-C963-4D1B-9BD7-B7685D6789FB}" type="presParOf" srcId="{3F3C49B4-3170-467D-8A65-3667C954E5CA}" destId="{474026C7-E0A6-4809-B058-33EB53BAA4AE}" srcOrd="7" destOrd="0" presId="urn:microsoft.com/office/officeart/2008/layout/LinedList"/>
    <dgm:cxn modelId="{48CCC8AC-FC3B-43CF-A771-807FB0F56DA2}" type="presParOf" srcId="{474026C7-E0A6-4809-B058-33EB53BAA4AE}" destId="{1E96D6EE-BFCB-4CF0-AD97-67426A0D7654}" srcOrd="0" destOrd="0" presId="urn:microsoft.com/office/officeart/2008/layout/LinedList"/>
    <dgm:cxn modelId="{AA8C50B4-FFD2-4390-ADC3-DF99BD695702}" type="presParOf" srcId="{474026C7-E0A6-4809-B058-33EB53BAA4AE}" destId="{2900BD75-EFEE-4528-897F-F76D55D2CE69}" srcOrd="1" destOrd="0" presId="urn:microsoft.com/office/officeart/2008/layout/LinedList"/>
    <dgm:cxn modelId="{33DE0ED9-2499-47AE-849B-AA1EF8A1114F}" type="presParOf" srcId="{3F3C49B4-3170-467D-8A65-3667C954E5CA}" destId="{219BD069-5678-4CBC-85C4-B957C4A868DA}" srcOrd="8" destOrd="0" presId="urn:microsoft.com/office/officeart/2008/layout/LinedList"/>
    <dgm:cxn modelId="{CB88EB84-7685-43C3-90E5-F3F2ADD289AA}" type="presParOf" srcId="{3F3C49B4-3170-467D-8A65-3667C954E5CA}" destId="{E1C08B2D-DD74-42AD-858C-F0F25A9F820C}" srcOrd="9" destOrd="0" presId="urn:microsoft.com/office/officeart/2008/layout/LinedList"/>
    <dgm:cxn modelId="{F1E342AF-1102-47E9-BC14-6BC716F6EF1C}" type="presParOf" srcId="{E1C08B2D-DD74-42AD-858C-F0F25A9F820C}" destId="{551B53CF-ABFD-4993-B3A9-59872454E0F4}" srcOrd="0" destOrd="0" presId="urn:microsoft.com/office/officeart/2008/layout/LinedList"/>
    <dgm:cxn modelId="{DF7BB061-509E-4D07-8376-FDD775147BAC}" type="presParOf" srcId="{E1C08B2D-DD74-42AD-858C-F0F25A9F820C}" destId="{47CCC61D-FCAC-46CC-B908-55357352F737}" srcOrd="1" destOrd="0" presId="urn:microsoft.com/office/officeart/2008/layout/LinedList"/>
    <dgm:cxn modelId="{FABAA5EC-4790-4BA8-B3BE-DAF594D85455}" type="presParOf" srcId="{3F3C49B4-3170-467D-8A65-3667C954E5CA}" destId="{BD1E4DC3-BF88-4D2C-9E3A-C83477576F3E}" srcOrd="10" destOrd="0" presId="urn:microsoft.com/office/officeart/2008/layout/LinedList"/>
    <dgm:cxn modelId="{847BFD7B-65E7-4BEA-BFE4-87094EB1D231}" type="presParOf" srcId="{3F3C49B4-3170-467D-8A65-3667C954E5CA}" destId="{66646C9E-CCF8-45BB-AF17-639A76615EDE}" srcOrd="11" destOrd="0" presId="urn:microsoft.com/office/officeart/2008/layout/LinedList"/>
    <dgm:cxn modelId="{E694D49C-A2C4-48E2-B7B9-37FCEF9AA5AB}" type="presParOf" srcId="{66646C9E-CCF8-45BB-AF17-639A76615EDE}" destId="{46D19A42-D64C-4ECD-95CF-33DF3220F5C9}" srcOrd="0" destOrd="0" presId="urn:microsoft.com/office/officeart/2008/layout/LinedList"/>
    <dgm:cxn modelId="{B6F98FDA-DBA1-4846-BD0B-1F364378C20B}" type="presParOf" srcId="{66646C9E-CCF8-45BB-AF17-639A76615EDE}" destId="{B7C44384-4788-4163-A6DE-42209F42DADF}"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8.xml><?xml version="1.0" encoding="utf-8"?>
<dgm:dataModel xmlns:dgm="http://schemas.openxmlformats.org/drawingml/2006/diagram" xmlns:a="http://schemas.openxmlformats.org/drawingml/2006/main">
  <dgm:ptLst>
    <dgm:pt modelId="{C40ADD38-E43F-4BFE-960B-60123D0D0820}" type="doc">
      <dgm:prSet loTypeId="urn:microsoft.com/office/officeart/2018/2/layout/IconCircleList" loCatId="icon" qsTypeId="urn:microsoft.com/office/officeart/2005/8/quickstyle/simple1" qsCatId="simple" csTypeId="urn:microsoft.com/office/officeart/2005/8/colors/accent6_3" csCatId="accent6" phldr="1"/>
      <dgm:spPr/>
      <dgm:t>
        <a:bodyPr/>
        <a:lstStyle/>
        <a:p>
          <a:endParaRPr lang="en-US"/>
        </a:p>
      </dgm:t>
    </dgm:pt>
    <dgm:pt modelId="{C8CA92B6-BC1F-4E54-88EC-EDF510150F2C}">
      <dgm:prSet/>
      <dgm:spPr/>
      <dgm:t>
        <a:bodyPr/>
        <a:lstStyle/>
        <a:p>
          <a:pPr>
            <a:lnSpc>
              <a:spcPct val="100000"/>
            </a:lnSpc>
          </a:pPr>
          <a:r>
            <a:rPr lang="en-US"/>
            <a:t>Verka för att förebygga och minimera negativa konsekvenser i form av psykisk ohälsa av t.ex. överskuldsättning, våld, brottslighet, ofrivillig ensamhet och skadligt bruk eller beroende </a:t>
          </a:r>
        </a:p>
      </dgm:t>
    </dgm:pt>
    <dgm:pt modelId="{953A375D-28CB-42EF-B5C9-82663ACB7428}" type="parTrans" cxnId="{BB84D3C5-4C80-4715-8413-BA505F1025DC}">
      <dgm:prSet/>
      <dgm:spPr/>
      <dgm:t>
        <a:bodyPr/>
        <a:lstStyle/>
        <a:p>
          <a:endParaRPr lang="en-US"/>
        </a:p>
      </dgm:t>
    </dgm:pt>
    <dgm:pt modelId="{B47B32B3-45B7-452E-8FBD-33C62577705C}" type="sibTrans" cxnId="{BB84D3C5-4C80-4715-8413-BA505F1025DC}">
      <dgm:prSet/>
      <dgm:spPr/>
      <dgm:t>
        <a:bodyPr/>
        <a:lstStyle/>
        <a:p>
          <a:pPr>
            <a:lnSpc>
              <a:spcPct val="100000"/>
            </a:lnSpc>
          </a:pPr>
          <a:endParaRPr lang="en-US"/>
        </a:p>
      </dgm:t>
    </dgm:pt>
    <dgm:pt modelId="{0F1563D7-A023-4718-96A6-EA97BF87D986}">
      <dgm:prSet/>
      <dgm:spPr/>
      <dgm:t>
        <a:bodyPr/>
        <a:lstStyle/>
        <a:p>
          <a:pPr>
            <a:lnSpc>
              <a:spcPct val="100000"/>
            </a:lnSpc>
          </a:pPr>
          <a:r>
            <a:rPr lang="en-US"/>
            <a:t>Snabbt fånga upp personer med en svår livssituation och se till att de får ett bra bemötande och lämpligt stöd </a:t>
          </a:r>
        </a:p>
      </dgm:t>
    </dgm:pt>
    <dgm:pt modelId="{BE90D5EE-D326-4CA0-BC95-E3CBA4CC9319}" type="parTrans" cxnId="{8FC8964C-3564-4D01-AEF0-6690EF935266}">
      <dgm:prSet/>
      <dgm:spPr/>
      <dgm:t>
        <a:bodyPr/>
        <a:lstStyle/>
        <a:p>
          <a:endParaRPr lang="en-US"/>
        </a:p>
      </dgm:t>
    </dgm:pt>
    <dgm:pt modelId="{274DB2C3-7BB8-443A-B3C3-0EE05CC5DCD4}" type="sibTrans" cxnId="{8FC8964C-3564-4D01-AEF0-6690EF935266}">
      <dgm:prSet/>
      <dgm:spPr/>
      <dgm:t>
        <a:bodyPr/>
        <a:lstStyle/>
        <a:p>
          <a:pPr>
            <a:lnSpc>
              <a:spcPct val="100000"/>
            </a:lnSpc>
          </a:pPr>
          <a:endParaRPr lang="en-US"/>
        </a:p>
      </dgm:t>
    </dgm:pt>
    <dgm:pt modelId="{B9ADEA6D-AA0C-4AE5-929A-98C6B990D72C}">
      <dgm:prSet/>
      <dgm:spPr/>
      <dgm:t>
        <a:bodyPr/>
        <a:lstStyle/>
        <a:p>
          <a:pPr>
            <a:lnSpc>
              <a:spcPct val="100000"/>
            </a:lnSpc>
          </a:pPr>
          <a:r>
            <a:rPr lang="en-US"/>
            <a:t>Öka människors förmåga att hantera livets motgångar och utmaningar, exempelvis genom att skapa förutsättningar för att stärka människors möjlighet att kunna stå emot och klara av förändringar redan i barndomen </a:t>
          </a:r>
        </a:p>
      </dgm:t>
    </dgm:pt>
    <dgm:pt modelId="{0AA16633-3839-41C0-9532-A932953C8CCA}" type="parTrans" cxnId="{B1A583F2-1E6E-461C-B295-3D2EC4DAA4EC}">
      <dgm:prSet/>
      <dgm:spPr/>
      <dgm:t>
        <a:bodyPr/>
        <a:lstStyle/>
        <a:p>
          <a:endParaRPr lang="en-US"/>
        </a:p>
      </dgm:t>
    </dgm:pt>
    <dgm:pt modelId="{CE433AF2-0817-4101-B277-271F4691173D}" type="sibTrans" cxnId="{B1A583F2-1E6E-461C-B295-3D2EC4DAA4EC}">
      <dgm:prSet/>
      <dgm:spPr/>
      <dgm:t>
        <a:bodyPr/>
        <a:lstStyle/>
        <a:p>
          <a:pPr>
            <a:lnSpc>
              <a:spcPct val="100000"/>
            </a:lnSpc>
          </a:pPr>
          <a:endParaRPr lang="en-US"/>
        </a:p>
      </dgm:t>
    </dgm:pt>
    <dgm:pt modelId="{3F961A7F-8B41-4B78-A338-81B39FFA0BBC}">
      <dgm:prSet/>
      <dgm:spPr/>
      <dgm:t>
        <a:bodyPr/>
        <a:lstStyle/>
        <a:p>
          <a:pPr>
            <a:lnSpc>
              <a:spcPct val="100000"/>
            </a:lnSpc>
          </a:pPr>
          <a:r>
            <a:rPr lang="en-US"/>
            <a:t>Integrera suicidpreventivt arbete med andra närliggande områden såsom arbetet med alkohol, narkotika, dopning, tobak och spel om pengar, samsjuklighet samt arbetet med patientsäkerhet.</a:t>
          </a:r>
        </a:p>
      </dgm:t>
    </dgm:pt>
    <dgm:pt modelId="{C4970933-28FE-4680-BB8A-9805AACA2728}" type="parTrans" cxnId="{A0B97CC0-0FC3-43C5-89E2-2D4BB158DE3C}">
      <dgm:prSet/>
      <dgm:spPr/>
      <dgm:t>
        <a:bodyPr/>
        <a:lstStyle/>
        <a:p>
          <a:endParaRPr lang="en-US"/>
        </a:p>
      </dgm:t>
    </dgm:pt>
    <dgm:pt modelId="{33A07062-06CF-493E-A235-2447DBB4C6FA}" type="sibTrans" cxnId="{A0B97CC0-0FC3-43C5-89E2-2D4BB158DE3C}">
      <dgm:prSet/>
      <dgm:spPr/>
      <dgm:t>
        <a:bodyPr/>
        <a:lstStyle/>
        <a:p>
          <a:endParaRPr lang="en-US"/>
        </a:p>
      </dgm:t>
    </dgm:pt>
    <dgm:pt modelId="{7D0040A6-A72E-49AD-A147-242234D13ACB}" type="pres">
      <dgm:prSet presAssocID="{C40ADD38-E43F-4BFE-960B-60123D0D0820}" presName="root" presStyleCnt="0">
        <dgm:presLayoutVars>
          <dgm:dir/>
          <dgm:resizeHandles val="exact"/>
        </dgm:presLayoutVars>
      </dgm:prSet>
      <dgm:spPr/>
    </dgm:pt>
    <dgm:pt modelId="{8ADB31DD-F3E2-4716-B9CD-C0FEE4B9A8F9}" type="pres">
      <dgm:prSet presAssocID="{C40ADD38-E43F-4BFE-960B-60123D0D0820}" presName="container" presStyleCnt="0">
        <dgm:presLayoutVars>
          <dgm:dir/>
          <dgm:resizeHandles val="exact"/>
        </dgm:presLayoutVars>
      </dgm:prSet>
      <dgm:spPr/>
    </dgm:pt>
    <dgm:pt modelId="{E84C926D-7B52-4155-ADBD-7B63F22D0B76}" type="pres">
      <dgm:prSet presAssocID="{C8CA92B6-BC1F-4E54-88EC-EDF510150F2C}" presName="compNode" presStyleCnt="0"/>
      <dgm:spPr/>
    </dgm:pt>
    <dgm:pt modelId="{FC5C24C4-52A8-44D0-BB12-9E6DA856F01E}" type="pres">
      <dgm:prSet presAssocID="{C8CA92B6-BC1F-4E54-88EC-EDF510150F2C}" presName="iconBgRect" presStyleLbl="bgShp" presStyleIdx="0" presStyleCnt="4"/>
      <dgm:spPr/>
    </dgm:pt>
    <dgm:pt modelId="{F5D8053E-6193-4FDF-8E7E-D85D9A2B89DC}" type="pres">
      <dgm:prSet presAssocID="{C8CA92B6-BC1F-4E54-88EC-EDF510150F2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arning"/>
        </a:ext>
      </dgm:extLst>
    </dgm:pt>
    <dgm:pt modelId="{D8A046C8-6ED2-4513-B90A-D2879ECECE36}" type="pres">
      <dgm:prSet presAssocID="{C8CA92B6-BC1F-4E54-88EC-EDF510150F2C}" presName="spaceRect" presStyleCnt="0"/>
      <dgm:spPr/>
    </dgm:pt>
    <dgm:pt modelId="{D5B4BBE2-3487-4E6A-863C-64AA5D69821C}" type="pres">
      <dgm:prSet presAssocID="{C8CA92B6-BC1F-4E54-88EC-EDF510150F2C}" presName="textRect" presStyleLbl="revTx" presStyleIdx="0" presStyleCnt="4">
        <dgm:presLayoutVars>
          <dgm:chMax val="1"/>
          <dgm:chPref val="1"/>
        </dgm:presLayoutVars>
      </dgm:prSet>
      <dgm:spPr/>
    </dgm:pt>
    <dgm:pt modelId="{BF4DC18B-D1DA-409C-B034-ECD5EC90A584}" type="pres">
      <dgm:prSet presAssocID="{B47B32B3-45B7-452E-8FBD-33C62577705C}" presName="sibTrans" presStyleLbl="sibTrans2D1" presStyleIdx="0" presStyleCnt="0"/>
      <dgm:spPr/>
    </dgm:pt>
    <dgm:pt modelId="{B74B1CB0-4C37-4D03-B619-4F00D723B4B3}" type="pres">
      <dgm:prSet presAssocID="{0F1563D7-A023-4718-96A6-EA97BF87D986}" presName="compNode" presStyleCnt="0"/>
      <dgm:spPr/>
    </dgm:pt>
    <dgm:pt modelId="{BC63F018-D8A8-469D-830C-F19E85331B7E}" type="pres">
      <dgm:prSet presAssocID="{0F1563D7-A023-4718-96A6-EA97BF87D986}" presName="iconBgRect" presStyleLbl="bgShp" presStyleIdx="1" presStyleCnt="4"/>
      <dgm:spPr>
        <a:ln>
          <a:noFill/>
        </a:ln>
      </dgm:spPr>
    </dgm:pt>
    <dgm:pt modelId="{2FE7A23F-B754-4BA4-9E66-B74E385160A5}" type="pres">
      <dgm:prSet presAssocID="{0F1563D7-A023-4718-96A6-EA97BF87D986}"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mtanke med hel fyllning"/>
        </a:ext>
      </dgm:extLst>
    </dgm:pt>
    <dgm:pt modelId="{E4C8E6E1-9F0D-49B7-95A8-583745E3767E}" type="pres">
      <dgm:prSet presAssocID="{0F1563D7-A023-4718-96A6-EA97BF87D986}" presName="spaceRect" presStyleCnt="0"/>
      <dgm:spPr/>
    </dgm:pt>
    <dgm:pt modelId="{11ED5DEB-F445-4ABE-8D45-6D4EA993100D}" type="pres">
      <dgm:prSet presAssocID="{0F1563D7-A023-4718-96A6-EA97BF87D986}" presName="textRect" presStyleLbl="revTx" presStyleIdx="1" presStyleCnt="4">
        <dgm:presLayoutVars>
          <dgm:chMax val="1"/>
          <dgm:chPref val="1"/>
        </dgm:presLayoutVars>
      </dgm:prSet>
      <dgm:spPr/>
    </dgm:pt>
    <dgm:pt modelId="{D2E3868A-B1BD-4679-B367-3C16DF220393}" type="pres">
      <dgm:prSet presAssocID="{274DB2C3-7BB8-443A-B3C3-0EE05CC5DCD4}" presName="sibTrans" presStyleLbl="sibTrans2D1" presStyleIdx="0" presStyleCnt="0"/>
      <dgm:spPr/>
    </dgm:pt>
    <dgm:pt modelId="{2F8B4A98-2EBB-49E7-A329-485B390D5D16}" type="pres">
      <dgm:prSet presAssocID="{B9ADEA6D-AA0C-4AE5-929A-98C6B990D72C}" presName="compNode" presStyleCnt="0"/>
      <dgm:spPr/>
    </dgm:pt>
    <dgm:pt modelId="{169010D9-13CC-49BD-8DBD-3DBDFDE3C4EA}" type="pres">
      <dgm:prSet presAssocID="{B9ADEA6D-AA0C-4AE5-929A-98C6B990D72C}" presName="iconBgRect" presStyleLbl="bgShp" presStyleIdx="2" presStyleCnt="4"/>
      <dgm:spPr/>
    </dgm:pt>
    <dgm:pt modelId="{EDF93FEB-C86C-4C6E-AABC-00E059B3763E}" type="pres">
      <dgm:prSet presAssocID="{B9ADEA6D-AA0C-4AE5-929A-98C6B990D72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3C75083-BA95-4726-9B15-B46F6ADB9F35}" type="pres">
      <dgm:prSet presAssocID="{B9ADEA6D-AA0C-4AE5-929A-98C6B990D72C}" presName="spaceRect" presStyleCnt="0"/>
      <dgm:spPr/>
    </dgm:pt>
    <dgm:pt modelId="{FB6DE4DC-5348-45AD-8FE4-BE3198A6D24A}" type="pres">
      <dgm:prSet presAssocID="{B9ADEA6D-AA0C-4AE5-929A-98C6B990D72C}" presName="textRect" presStyleLbl="revTx" presStyleIdx="2" presStyleCnt="4">
        <dgm:presLayoutVars>
          <dgm:chMax val="1"/>
          <dgm:chPref val="1"/>
        </dgm:presLayoutVars>
      </dgm:prSet>
      <dgm:spPr/>
    </dgm:pt>
    <dgm:pt modelId="{7C350873-8690-4196-991E-A978CD5C2D96}" type="pres">
      <dgm:prSet presAssocID="{CE433AF2-0817-4101-B277-271F4691173D}" presName="sibTrans" presStyleLbl="sibTrans2D1" presStyleIdx="0" presStyleCnt="0"/>
      <dgm:spPr/>
    </dgm:pt>
    <dgm:pt modelId="{744B09E0-FEA4-4BFB-AAD9-B136316A7842}" type="pres">
      <dgm:prSet presAssocID="{3F961A7F-8B41-4B78-A338-81B39FFA0BBC}" presName="compNode" presStyleCnt="0"/>
      <dgm:spPr/>
    </dgm:pt>
    <dgm:pt modelId="{1C5A6D51-38DA-48EC-9BA7-A0F12B0D23E6}" type="pres">
      <dgm:prSet presAssocID="{3F961A7F-8B41-4B78-A338-81B39FFA0BBC}" presName="iconBgRect" presStyleLbl="bgShp" presStyleIdx="3" presStyleCnt="4"/>
      <dgm:spPr>
        <a:ln>
          <a:noFill/>
        </a:ln>
      </dgm:spPr>
    </dgm:pt>
    <dgm:pt modelId="{E87FF040-D8B3-4690-AF6B-AD22E20BC605}" type="pres">
      <dgm:prSet presAssocID="{3F961A7F-8B41-4B78-A338-81B39FFA0BB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aska"/>
        </a:ext>
      </dgm:extLst>
    </dgm:pt>
    <dgm:pt modelId="{2F390F6F-25D6-4A2E-8CAC-79E4A006E45A}" type="pres">
      <dgm:prSet presAssocID="{3F961A7F-8B41-4B78-A338-81B39FFA0BBC}" presName="spaceRect" presStyleCnt="0"/>
      <dgm:spPr/>
    </dgm:pt>
    <dgm:pt modelId="{8FC6B5BD-CE31-486F-BB10-67A69526A371}" type="pres">
      <dgm:prSet presAssocID="{3F961A7F-8B41-4B78-A338-81B39FFA0BBC}" presName="textRect" presStyleLbl="revTx" presStyleIdx="3" presStyleCnt="4">
        <dgm:presLayoutVars>
          <dgm:chMax val="1"/>
          <dgm:chPref val="1"/>
        </dgm:presLayoutVars>
      </dgm:prSet>
      <dgm:spPr/>
    </dgm:pt>
  </dgm:ptLst>
  <dgm:cxnLst>
    <dgm:cxn modelId="{7AD2221B-D870-4F02-9A15-7BDBB54573B5}" type="presOf" srcId="{0F1563D7-A023-4718-96A6-EA97BF87D986}" destId="{11ED5DEB-F445-4ABE-8D45-6D4EA993100D}" srcOrd="0" destOrd="0" presId="urn:microsoft.com/office/officeart/2018/2/layout/IconCircleList"/>
    <dgm:cxn modelId="{B3E0BB1B-ADA3-44FD-8E6B-E7AAFD90CF2B}" type="presOf" srcId="{3F961A7F-8B41-4B78-A338-81B39FFA0BBC}" destId="{8FC6B5BD-CE31-486F-BB10-67A69526A371}" srcOrd="0" destOrd="0" presId="urn:microsoft.com/office/officeart/2018/2/layout/IconCircleList"/>
    <dgm:cxn modelId="{9B376547-0A09-461A-A741-55D953274B41}" type="presOf" srcId="{CE433AF2-0817-4101-B277-271F4691173D}" destId="{7C350873-8690-4196-991E-A978CD5C2D96}" srcOrd="0" destOrd="0" presId="urn:microsoft.com/office/officeart/2018/2/layout/IconCircleList"/>
    <dgm:cxn modelId="{8FC8964C-3564-4D01-AEF0-6690EF935266}" srcId="{C40ADD38-E43F-4BFE-960B-60123D0D0820}" destId="{0F1563D7-A023-4718-96A6-EA97BF87D986}" srcOrd="1" destOrd="0" parTransId="{BE90D5EE-D326-4CA0-BC95-E3CBA4CC9319}" sibTransId="{274DB2C3-7BB8-443A-B3C3-0EE05CC5DCD4}"/>
    <dgm:cxn modelId="{0274A98C-859C-437B-9958-B806F471315A}" type="presOf" srcId="{B9ADEA6D-AA0C-4AE5-929A-98C6B990D72C}" destId="{FB6DE4DC-5348-45AD-8FE4-BE3198A6D24A}" srcOrd="0" destOrd="0" presId="urn:microsoft.com/office/officeart/2018/2/layout/IconCircleList"/>
    <dgm:cxn modelId="{2D86A88E-CB1B-4A4B-8B23-047F331824AE}" type="presOf" srcId="{C8CA92B6-BC1F-4E54-88EC-EDF510150F2C}" destId="{D5B4BBE2-3487-4E6A-863C-64AA5D69821C}" srcOrd="0" destOrd="0" presId="urn:microsoft.com/office/officeart/2018/2/layout/IconCircleList"/>
    <dgm:cxn modelId="{DBDED2A9-7175-4251-8566-F8ADDDDE5089}" type="presOf" srcId="{B47B32B3-45B7-452E-8FBD-33C62577705C}" destId="{BF4DC18B-D1DA-409C-B034-ECD5EC90A584}" srcOrd="0" destOrd="0" presId="urn:microsoft.com/office/officeart/2018/2/layout/IconCircleList"/>
    <dgm:cxn modelId="{A0B97CC0-0FC3-43C5-89E2-2D4BB158DE3C}" srcId="{C40ADD38-E43F-4BFE-960B-60123D0D0820}" destId="{3F961A7F-8B41-4B78-A338-81B39FFA0BBC}" srcOrd="3" destOrd="0" parTransId="{C4970933-28FE-4680-BB8A-9805AACA2728}" sibTransId="{33A07062-06CF-493E-A235-2447DBB4C6FA}"/>
    <dgm:cxn modelId="{BB84D3C5-4C80-4715-8413-BA505F1025DC}" srcId="{C40ADD38-E43F-4BFE-960B-60123D0D0820}" destId="{C8CA92B6-BC1F-4E54-88EC-EDF510150F2C}" srcOrd="0" destOrd="0" parTransId="{953A375D-28CB-42EF-B5C9-82663ACB7428}" sibTransId="{B47B32B3-45B7-452E-8FBD-33C62577705C}"/>
    <dgm:cxn modelId="{DBADEBEA-42FE-4A3D-8FBA-92C034A77CCA}" type="presOf" srcId="{C40ADD38-E43F-4BFE-960B-60123D0D0820}" destId="{7D0040A6-A72E-49AD-A147-242234D13ACB}" srcOrd="0" destOrd="0" presId="urn:microsoft.com/office/officeart/2018/2/layout/IconCircleList"/>
    <dgm:cxn modelId="{C6B585ED-CF12-4BDF-9804-C4E2A02F607F}" type="presOf" srcId="{274DB2C3-7BB8-443A-B3C3-0EE05CC5DCD4}" destId="{D2E3868A-B1BD-4679-B367-3C16DF220393}" srcOrd="0" destOrd="0" presId="urn:microsoft.com/office/officeart/2018/2/layout/IconCircleList"/>
    <dgm:cxn modelId="{B1A583F2-1E6E-461C-B295-3D2EC4DAA4EC}" srcId="{C40ADD38-E43F-4BFE-960B-60123D0D0820}" destId="{B9ADEA6D-AA0C-4AE5-929A-98C6B990D72C}" srcOrd="2" destOrd="0" parTransId="{0AA16633-3839-41C0-9532-A932953C8CCA}" sibTransId="{CE433AF2-0817-4101-B277-271F4691173D}"/>
    <dgm:cxn modelId="{6038C785-2AB8-45D7-8293-FCC2C261C01F}" type="presParOf" srcId="{7D0040A6-A72E-49AD-A147-242234D13ACB}" destId="{8ADB31DD-F3E2-4716-B9CD-C0FEE4B9A8F9}" srcOrd="0" destOrd="0" presId="urn:microsoft.com/office/officeart/2018/2/layout/IconCircleList"/>
    <dgm:cxn modelId="{A9DCA5BA-CB78-442C-A2A7-BB5CAE99AD2F}" type="presParOf" srcId="{8ADB31DD-F3E2-4716-B9CD-C0FEE4B9A8F9}" destId="{E84C926D-7B52-4155-ADBD-7B63F22D0B76}" srcOrd="0" destOrd="0" presId="urn:microsoft.com/office/officeart/2018/2/layout/IconCircleList"/>
    <dgm:cxn modelId="{159D8257-B7B5-4511-940A-C67A146E6040}" type="presParOf" srcId="{E84C926D-7B52-4155-ADBD-7B63F22D0B76}" destId="{FC5C24C4-52A8-44D0-BB12-9E6DA856F01E}" srcOrd="0" destOrd="0" presId="urn:microsoft.com/office/officeart/2018/2/layout/IconCircleList"/>
    <dgm:cxn modelId="{28C7680E-ED25-4841-81D6-76C6F2BAE614}" type="presParOf" srcId="{E84C926D-7B52-4155-ADBD-7B63F22D0B76}" destId="{F5D8053E-6193-4FDF-8E7E-D85D9A2B89DC}" srcOrd="1" destOrd="0" presId="urn:microsoft.com/office/officeart/2018/2/layout/IconCircleList"/>
    <dgm:cxn modelId="{5867CD96-3E27-4372-92FE-1D8AFE948234}" type="presParOf" srcId="{E84C926D-7B52-4155-ADBD-7B63F22D0B76}" destId="{D8A046C8-6ED2-4513-B90A-D2879ECECE36}" srcOrd="2" destOrd="0" presId="urn:microsoft.com/office/officeart/2018/2/layout/IconCircleList"/>
    <dgm:cxn modelId="{A31D4E67-1BB1-4BA2-9D39-0F76A642F328}" type="presParOf" srcId="{E84C926D-7B52-4155-ADBD-7B63F22D0B76}" destId="{D5B4BBE2-3487-4E6A-863C-64AA5D69821C}" srcOrd="3" destOrd="0" presId="urn:microsoft.com/office/officeart/2018/2/layout/IconCircleList"/>
    <dgm:cxn modelId="{FEA087EF-3FAE-4261-BE7A-A545743A506A}" type="presParOf" srcId="{8ADB31DD-F3E2-4716-B9CD-C0FEE4B9A8F9}" destId="{BF4DC18B-D1DA-409C-B034-ECD5EC90A584}" srcOrd="1" destOrd="0" presId="urn:microsoft.com/office/officeart/2018/2/layout/IconCircleList"/>
    <dgm:cxn modelId="{40350292-F287-4495-A528-8F27E1897612}" type="presParOf" srcId="{8ADB31DD-F3E2-4716-B9CD-C0FEE4B9A8F9}" destId="{B74B1CB0-4C37-4D03-B619-4F00D723B4B3}" srcOrd="2" destOrd="0" presId="urn:microsoft.com/office/officeart/2018/2/layout/IconCircleList"/>
    <dgm:cxn modelId="{F5544693-A26B-4D02-A1C0-9F962FB27C33}" type="presParOf" srcId="{B74B1CB0-4C37-4D03-B619-4F00D723B4B3}" destId="{BC63F018-D8A8-469D-830C-F19E85331B7E}" srcOrd="0" destOrd="0" presId="urn:microsoft.com/office/officeart/2018/2/layout/IconCircleList"/>
    <dgm:cxn modelId="{27DE2D33-5D57-42F3-A297-A3B415208B22}" type="presParOf" srcId="{B74B1CB0-4C37-4D03-B619-4F00D723B4B3}" destId="{2FE7A23F-B754-4BA4-9E66-B74E385160A5}" srcOrd="1" destOrd="0" presId="urn:microsoft.com/office/officeart/2018/2/layout/IconCircleList"/>
    <dgm:cxn modelId="{EA21AD60-42F9-4E26-AC76-761980DC874B}" type="presParOf" srcId="{B74B1CB0-4C37-4D03-B619-4F00D723B4B3}" destId="{E4C8E6E1-9F0D-49B7-95A8-583745E3767E}" srcOrd="2" destOrd="0" presId="urn:microsoft.com/office/officeart/2018/2/layout/IconCircleList"/>
    <dgm:cxn modelId="{30C6F817-23BD-4ADC-896B-DC846ED20E31}" type="presParOf" srcId="{B74B1CB0-4C37-4D03-B619-4F00D723B4B3}" destId="{11ED5DEB-F445-4ABE-8D45-6D4EA993100D}" srcOrd="3" destOrd="0" presId="urn:microsoft.com/office/officeart/2018/2/layout/IconCircleList"/>
    <dgm:cxn modelId="{9A5E5B3C-B119-4CFB-9763-9DDD84D527F8}" type="presParOf" srcId="{8ADB31DD-F3E2-4716-B9CD-C0FEE4B9A8F9}" destId="{D2E3868A-B1BD-4679-B367-3C16DF220393}" srcOrd="3" destOrd="0" presId="urn:microsoft.com/office/officeart/2018/2/layout/IconCircleList"/>
    <dgm:cxn modelId="{393E68E9-9CE9-4D38-8B1B-E0DB9AEE04F1}" type="presParOf" srcId="{8ADB31DD-F3E2-4716-B9CD-C0FEE4B9A8F9}" destId="{2F8B4A98-2EBB-49E7-A329-485B390D5D16}" srcOrd="4" destOrd="0" presId="urn:microsoft.com/office/officeart/2018/2/layout/IconCircleList"/>
    <dgm:cxn modelId="{6BDFF897-667E-478E-8944-FF3895D63B9C}" type="presParOf" srcId="{2F8B4A98-2EBB-49E7-A329-485B390D5D16}" destId="{169010D9-13CC-49BD-8DBD-3DBDFDE3C4EA}" srcOrd="0" destOrd="0" presId="urn:microsoft.com/office/officeart/2018/2/layout/IconCircleList"/>
    <dgm:cxn modelId="{D0BD4F96-8A25-4915-BEE1-82953BF5B2BC}" type="presParOf" srcId="{2F8B4A98-2EBB-49E7-A329-485B390D5D16}" destId="{EDF93FEB-C86C-4C6E-AABC-00E059B3763E}" srcOrd="1" destOrd="0" presId="urn:microsoft.com/office/officeart/2018/2/layout/IconCircleList"/>
    <dgm:cxn modelId="{63633541-E273-41FD-B666-7F42B4C24B9B}" type="presParOf" srcId="{2F8B4A98-2EBB-49E7-A329-485B390D5D16}" destId="{A3C75083-BA95-4726-9B15-B46F6ADB9F35}" srcOrd="2" destOrd="0" presId="urn:microsoft.com/office/officeart/2018/2/layout/IconCircleList"/>
    <dgm:cxn modelId="{BE1D7C78-33FF-4CB0-B5FD-48206DC53AF1}" type="presParOf" srcId="{2F8B4A98-2EBB-49E7-A329-485B390D5D16}" destId="{FB6DE4DC-5348-45AD-8FE4-BE3198A6D24A}" srcOrd="3" destOrd="0" presId="urn:microsoft.com/office/officeart/2018/2/layout/IconCircleList"/>
    <dgm:cxn modelId="{CEFBC027-8BE2-4103-AAA2-F6384BA919C8}" type="presParOf" srcId="{8ADB31DD-F3E2-4716-B9CD-C0FEE4B9A8F9}" destId="{7C350873-8690-4196-991E-A978CD5C2D96}" srcOrd="5" destOrd="0" presId="urn:microsoft.com/office/officeart/2018/2/layout/IconCircleList"/>
    <dgm:cxn modelId="{7335AE99-C8AD-433F-981A-2412A7B20DA7}" type="presParOf" srcId="{8ADB31DD-F3E2-4716-B9CD-C0FEE4B9A8F9}" destId="{744B09E0-FEA4-4BFB-AAD9-B136316A7842}" srcOrd="6" destOrd="0" presId="urn:microsoft.com/office/officeart/2018/2/layout/IconCircleList"/>
    <dgm:cxn modelId="{3849340D-FCC4-47C3-8280-4ACBFAF6DFE7}" type="presParOf" srcId="{744B09E0-FEA4-4BFB-AAD9-B136316A7842}" destId="{1C5A6D51-38DA-48EC-9BA7-A0F12B0D23E6}" srcOrd="0" destOrd="0" presId="urn:microsoft.com/office/officeart/2018/2/layout/IconCircleList"/>
    <dgm:cxn modelId="{C5B3545F-DAF9-4015-BBA2-C817A4664753}" type="presParOf" srcId="{744B09E0-FEA4-4BFB-AAD9-B136316A7842}" destId="{E87FF040-D8B3-4690-AF6B-AD22E20BC605}" srcOrd="1" destOrd="0" presId="urn:microsoft.com/office/officeart/2018/2/layout/IconCircleList"/>
    <dgm:cxn modelId="{57FC241C-99C1-4CF0-901B-29F908464272}" type="presParOf" srcId="{744B09E0-FEA4-4BFB-AAD9-B136316A7842}" destId="{2F390F6F-25D6-4A2E-8CAC-79E4A006E45A}" srcOrd="2" destOrd="0" presId="urn:microsoft.com/office/officeart/2018/2/layout/IconCircleList"/>
    <dgm:cxn modelId="{691667F6-1234-4B55-AD96-421AC7DF756B}" type="presParOf" srcId="{744B09E0-FEA4-4BFB-AAD9-B136316A7842}" destId="{8FC6B5BD-CE31-486F-BB10-67A69526A371}"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A5BDD744-0351-4DFE-A94D-A5966FFC54A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0780F5F-FFBE-45F1-A0EE-F8EFAF360B00}">
      <dgm:prSet custT="1"/>
      <dgm:spPr>
        <a:solidFill>
          <a:srgbClr val="8C4306"/>
        </a:solidFill>
      </dgm:spPr>
      <dgm:t>
        <a:bodyPr/>
        <a:lstStyle/>
        <a:p>
          <a:r>
            <a:rPr lang="sv-SE" sz="1400" noProof="0" dirty="0"/>
            <a:t>Öka lärandet inom ramen för det systematiska kvalitets- och patientsäkerhetsarbetet som är ett viktigt sätt att skapa förutsättningar för att minska suicidhandlingar och en grundläggande del i verksamhetsutvecklingen i hälso- och sjukvård och socialtjänst</a:t>
          </a:r>
        </a:p>
      </dgm:t>
    </dgm:pt>
    <dgm:pt modelId="{E00FB50A-D003-43F5-B543-6AE93F33A38C}" type="parTrans" cxnId="{84E63B14-D5BA-4804-A036-D50F4DF04800}">
      <dgm:prSet/>
      <dgm:spPr/>
      <dgm:t>
        <a:bodyPr/>
        <a:lstStyle/>
        <a:p>
          <a:endParaRPr lang="sv-SE" sz="2400" noProof="0" dirty="0"/>
        </a:p>
      </dgm:t>
    </dgm:pt>
    <dgm:pt modelId="{C2F5EB53-E462-421F-8726-6930E87FEC72}" type="sibTrans" cxnId="{84E63B14-D5BA-4804-A036-D50F4DF04800}">
      <dgm:prSet/>
      <dgm:spPr/>
      <dgm:t>
        <a:bodyPr/>
        <a:lstStyle/>
        <a:p>
          <a:endParaRPr lang="sv-SE" sz="2400" noProof="0" dirty="0"/>
        </a:p>
      </dgm:t>
    </dgm:pt>
    <dgm:pt modelId="{69340BB1-2151-41A0-B597-5AD50C5D9200}">
      <dgm:prSet custT="1"/>
      <dgm:spPr>
        <a:solidFill>
          <a:srgbClr val="8C4306"/>
        </a:solidFill>
      </dgm:spPr>
      <dgm:t>
        <a:bodyPr/>
        <a:lstStyle/>
        <a:p>
          <a:r>
            <a:rPr lang="sv-SE" sz="1600" noProof="0" dirty="0"/>
            <a:t>Kartlägga och minska risker och brister i vård- och omsorgskedjan för att underlätta för säkra övergångar och främja samarbete mellan aktörer </a:t>
          </a:r>
        </a:p>
      </dgm:t>
    </dgm:pt>
    <dgm:pt modelId="{70BD2F3C-E13F-443F-9036-8DF2BBB0D301}" type="parTrans" cxnId="{E092AAE7-B0D6-4AF5-9063-B23BA21F61AD}">
      <dgm:prSet/>
      <dgm:spPr/>
      <dgm:t>
        <a:bodyPr/>
        <a:lstStyle/>
        <a:p>
          <a:endParaRPr lang="sv-SE" sz="2400" noProof="0" dirty="0"/>
        </a:p>
      </dgm:t>
    </dgm:pt>
    <dgm:pt modelId="{369D0984-F73B-4329-B756-16B67455418C}" type="sibTrans" cxnId="{E092AAE7-B0D6-4AF5-9063-B23BA21F61AD}">
      <dgm:prSet/>
      <dgm:spPr/>
      <dgm:t>
        <a:bodyPr/>
        <a:lstStyle/>
        <a:p>
          <a:endParaRPr lang="sv-SE" sz="2400" noProof="0" dirty="0"/>
        </a:p>
      </dgm:t>
    </dgm:pt>
    <dgm:pt modelId="{5468A1D0-F625-42CC-B503-91DBF8E64442}">
      <dgm:prSet custT="1"/>
      <dgm:spPr>
        <a:solidFill>
          <a:srgbClr val="8C4306"/>
        </a:solidFill>
      </dgm:spPr>
      <dgm:t>
        <a:bodyPr/>
        <a:lstStyle/>
        <a:p>
          <a:r>
            <a:rPr lang="sv-SE" sz="1600" noProof="0" dirty="0"/>
            <a:t>Systematiskt följa upp suicidförsök eftersom tidigare suicidförsök är den enskilt starkaste riskfaktorn för suicid</a:t>
          </a:r>
        </a:p>
      </dgm:t>
    </dgm:pt>
    <dgm:pt modelId="{396F1CC1-137E-4ED4-BFCB-6EEF7E5D25B2}" type="parTrans" cxnId="{C498A777-9DB8-4EC6-8A50-6504510C0F55}">
      <dgm:prSet/>
      <dgm:spPr/>
      <dgm:t>
        <a:bodyPr/>
        <a:lstStyle/>
        <a:p>
          <a:endParaRPr lang="sv-SE" sz="2400" noProof="0" dirty="0"/>
        </a:p>
      </dgm:t>
    </dgm:pt>
    <dgm:pt modelId="{9286B12D-0AC8-4971-8044-B68CAD95200F}" type="sibTrans" cxnId="{C498A777-9DB8-4EC6-8A50-6504510C0F55}">
      <dgm:prSet/>
      <dgm:spPr/>
      <dgm:t>
        <a:bodyPr/>
        <a:lstStyle/>
        <a:p>
          <a:endParaRPr lang="sv-SE" sz="2400" noProof="0" dirty="0"/>
        </a:p>
      </dgm:t>
    </dgm:pt>
    <dgm:pt modelId="{7B2297E1-69FB-48F5-A285-556BE67C7CF0}">
      <dgm:prSet custT="1"/>
      <dgm:spPr>
        <a:solidFill>
          <a:srgbClr val="8C4306"/>
        </a:solidFill>
      </dgm:spPr>
      <dgm:t>
        <a:bodyPr/>
        <a:lstStyle/>
        <a:p>
          <a:r>
            <a:rPr lang="sv-SE" sz="1600" noProof="0" dirty="0"/>
            <a:t>Utveckla, utvärdera och i hela landet införa vård- och behandlingsinsatser som är specifikt inriktade på att minska suicidalt beteende, exempelvis säkerhets- eller krisplaner</a:t>
          </a:r>
        </a:p>
      </dgm:t>
    </dgm:pt>
    <dgm:pt modelId="{258E99F3-1388-402C-BC54-15177112CB11}" type="parTrans" cxnId="{7EF5C77A-60D9-45A4-BF35-7B995AE89349}">
      <dgm:prSet/>
      <dgm:spPr/>
      <dgm:t>
        <a:bodyPr/>
        <a:lstStyle/>
        <a:p>
          <a:endParaRPr lang="sv-SE" sz="2400" noProof="0" dirty="0"/>
        </a:p>
      </dgm:t>
    </dgm:pt>
    <dgm:pt modelId="{48766C3E-2A61-481D-B928-69C975340E0A}" type="sibTrans" cxnId="{7EF5C77A-60D9-45A4-BF35-7B995AE89349}">
      <dgm:prSet/>
      <dgm:spPr/>
      <dgm:t>
        <a:bodyPr/>
        <a:lstStyle/>
        <a:p>
          <a:endParaRPr lang="sv-SE" sz="2400" noProof="0" dirty="0"/>
        </a:p>
      </dgm:t>
    </dgm:pt>
    <dgm:pt modelId="{716C15C9-F5DD-4403-8F2B-903C7A7E279F}" type="pres">
      <dgm:prSet presAssocID="{A5BDD744-0351-4DFE-A94D-A5966FFC54A3}" presName="diagram" presStyleCnt="0">
        <dgm:presLayoutVars>
          <dgm:dir/>
          <dgm:resizeHandles val="exact"/>
        </dgm:presLayoutVars>
      </dgm:prSet>
      <dgm:spPr/>
    </dgm:pt>
    <dgm:pt modelId="{D00043D5-433C-44A3-B481-3CEE5345C2EA}" type="pres">
      <dgm:prSet presAssocID="{D0780F5F-FFBE-45F1-A0EE-F8EFAF360B00}" presName="node" presStyleLbl="node1" presStyleIdx="0" presStyleCnt="4">
        <dgm:presLayoutVars>
          <dgm:bulletEnabled val="1"/>
        </dgm:presLayoutVars>
      </dgm:prSet>
      <dgm:spPr>
        <a:prstGeom prst="round2DiagRect">
          <a:avLst/>
        </a:prstGeom>
      </dgm:spPr>
    </dgm:pt>
    <dgm:pt modelId="{EA423EFD-ACA4-45D2-9956-14F7252FF703}" type="pres">
      <dgm:prSet presAssocID="{C2F5EB53-E462-421F-8726-6930E87FEC72}" presName="sibTrans" presStyleCnt="0"/>
      <dgm:spPr/>
    </dgm:pt>
    <dgm:pt modelId="{1F20EA60-92E8-49A7-8461-F9267DCD6A0C}" type="pres">
      <dgm:prSet presAssocID="{69340BB1-2151-41A0-B597-5AD50C5D9200}" presName="node" presStyleLbl="node1" presStyleIdx="1" presStyleCnt="4">
        <dgm:presLayoutVars>
          <dgm:bulletEnabled val="1"/>
        </dgm:presLayoutVars>
      </dgm:prSet>
      <dgm:spPr>
        <a:prstGeom prst="round2DiagRect">
          <a:avLst/>
        </a:prstGeom>
      </dgm:spPr>
    </dgm:pt>
    <dgm:pt modelId="{CEE1FC45-754D-4374-BC69-308CE9DB0415}" type="pres">
      <dgm:prSet presAssocID="{369D0984-F73B-4329-B756-16B67455418C}" presName="sibTrans" presStyleCnt="0"/>
      <dgm:spPr/>
    </dgm:pt>
    <dgm:pt modelId="{14B1AC96-8E2E-4516-9CF8-D6E780AD18DF}" type="pres">
      <dgm:prSet presAssocID="{5468A1D0-F625-42CC-B503-91DBF8E64442}" presName="node" presStyleLbl="node1" presStyleIdx="2" presStyleCnt="4">
        <dgm:presLayoutVars>
          <dgm:bulletEnabled val="1"/>
        </dgm:presLayoutVars>
      </dgm:prSet>
      <dgm:spPr>
        <a:prstGeom prst="round2DiagRect">
          <a:avLst/>
        </a:prstGeom>
      </dgm:spPr>
    </dgm:pt>
    <dgm:pt modelId="{C545AF48-CA2F-4E39-A378-F9A25080B7CA}" type="pres">
      <dgm:prSet presAssocID="{9286B12D-0AC8-4971-8044-B68CAD95200F}" presName="sibTrans" presStyleCnt="0"/>
      <dgm:spPr/>
    </dgm:pt>
    <dgm:pt modelId="{5001ADC3-6D86-4B7F-92D5-16964F6A4886}" type="pres">
      <dgm:prSet presAssocID="{7B2297E1-69FB-48F5-A285-556BE67C7CF0}" presName="node" presStyleLbl="node1" presStyleIdx="3" presStyleCnt="4">
        <dgm:presLayoutVars>
          <dgm:bulletEnabled val="1"/>
        </dgm:presLayoutVars>
      </dgm:prSet>
      <dgm:spPr>
        <a:prstGeom prst="round2DiagRect">
          <a:avLst/>
        </a:prstGeom>
      </dgm:spPr>
    </dgm:pt>
  </dgm:ptLst>
  <dgm:cxnLst>
    <dgm:cxn modelId="{84E63B14-D5BA-4804-A036-D50F4DF04800}" srcId="{A5BDD744-0351-4DFE-A94D-A5966FFC54A3}" destId="{D0780F5F-FFBE-45F1-A0EE-F8EFAF360B00}" srcOrd="0" destOrd="0" parTransId="{E00FB50A-D003-43F5-B543-6AE93F33A38C}" sibTransId="{C2F5EB53-E462-421F-8726-6930E87FEC72}"/>
    <dgm:cxn modelId="{D45F2036-B2A8-463E-A9E6-EA0F53285961}" type="presOf" srcId="{69340BB1-2151-41A0-B597-5AD50C5D9200}" destId="{1F20EA60-92E8-49A7-8461-F9267DCD6A0C}" srcOrd="0" destOrd="0" presId="urn:microsoft.com/office/officeart/2005/8/layout/default"/>
    <dgm:cxn modelId="{CAF5196C-542E-4476-97BC-7522DCC60F1C}" type="presOf" srcId="{5468A1D0-F625-42CC-B503-91DBF8E64442}" destId="{14B1AC96-8E2E-4516-9CF8-D6E780AD18DF}" srcOrd="0" destOrd="0" presId="urn:microsoft.com/office/officeart/2005/8/layout/default"/>
    <dgm:cxn modelId="{C498A777-9DB8-4EC6-8A50-6504510C0F55}" srcId="{A5BDD744-0351-4DFE-A94D-A5966FFC54A3}" destId="{5468A1D0-F625-42CC-B503-91DBF8E64442}" srcOrd="2" destOrd="0" parTransId="{396F1CC1-137E-4ED4-BFCB-6EEF7E5D25B2}" sibTransId="{9286B12D-0AC8-4971-8044-B68CAD95200F}"/>
    <dgm:cxn modelId="{7EF5C77A-60D9-45A4-BF35-7B995AE89349}" srcId="{A5BDD744-0351-4DFE-A94D-A5966FFC54A3}" destId="{7B2297E1-69FB-48F5-A285-556BE67C7CF0}" srcOrd="3" destOrd="0" parTransId="{258E99F3-1388-402C-BC54-15177112CB11}" sibTransId="{48766C3E-2A61-481D-B928-69C975340E0A}"/>
    <dgm:cxn modelId="{7FCC058D-0F59-4B87-8933-6B0FA0C5E49D}" type="presOf" srcId="{7B2297E1-69FB-48F5-A285-556BE67C7CF0}" destId="{5001ADC3-6D86-4B7F-92D5-16964F6A4886}" srcOrd="0" destOrd="0" presId="urn:microsoft.com/office/officeart/2005/8/layout/default"/>
    <dgm:cxn modelId="{F023E3D2-25CD-4456-8AF1-7828DFD8168C}" type="presOf" srcId="{A5BDD744-0351-4DFE-A94D-A5966FFC54A3}" destId="{716C15C9-F5DD-4403-8F2B-903C7A7E279F}" srcOrd="0" destOrd="0" presId="urn:microsoft.com/office/officeart/2005/8/layout/default"/>
    <dgm:cxn modelId="{AE42EAD2-F2BF-4AD1-9ACA-10C0EFCC00AE}" type="presOf" srcId="{D0780F5F-FFBE-45F1-A0EE-F8EFAF360B00}" destId="{D00043D5-433C-44A3-B481-3CEE5345C2EA}" srcOrd="0" destOrd="0" presId="urn:microsoft.com/office/officeart/2005/8/layout/default"/>
    <dgm:cxn modelId="{E092AAE7-B0D6-4AF5-9063-B23BA21F61AD}" srcId="{A5BDD744-0351-4DFE-A94D-A5966FFC54A3}" destId="{69340BB1-2151-41A0-B597-5AD50C5D9200}" srcOrd="1" destOrd="0" parTransId="{70BD2F3C-E13F-443F-9036-8DF2BBB0D301}" sibTransId="{369D0984-F73B-4329-B756-16B67455418C}"/>
    <dgm:cxn modelId="{A32DAE8B-40E0-4D3D-88BD-87F497BB7795}" type="presParOf" srcId="{716C15C9-F5DD-4403-8F2B-903C7A7E279F}" destId="{D00043D5-433C-44A3-B481-3CEE5345C2EA}" srcOrd="0" destOrd="0" presId="urn:microsoft.com/office/officeart/2005/8/layout/default"/>
    <dgm:cxn modelId="{29F35249-F321-48A4-BE91-170FD91A9DAF}" type="presParOf" srcId="{716C15C9-F5DD-4403-8F2B-903C7A7E279F}" destId="{EA423EFD-ACA4-45D2-9956-14F7252FF703}" srcOrd="1" destOrd="0" presId="urn:microsoft.com/office/officeart/2005/8/layout/default"/>
    <dgm:cxn modelId="{F925325C-34EB-484C-BDF8-3B6E9B664890}" type="presParOf" srcId="{716C15C9-F5DD-4403-8F2B-903C7A7E279F}" destId="{1F20EA60-92E8-49A7-8461-F9267DCD6A0C}" srcOrd="2" destOrd="0" presId="urn:microsoft.com/office/officeart/2005/8/layout/default"/>
    <dgm:cxn modelId="{F7F59B13-90EF-4404-A958-453B1E39D219}" type="presParOf" srcId="{716C15C9-F5DD-4403-8F2B-903C7A7E279F}" destId="{CEE1FC45-754D-4374-BC69-308CE9DB0415}" srcOrd="3" destOrd="0" presId="urn:microsoft.com/office/officeart/2005/8/layout/default"/>
    <dgm:cxn modelId="{8AC519D3-C486-449F-92CB-181DACA7A76A}" type="presParOf" srcId="{716C15C9-F5DD-4403-8F2B-903C7A7E279F}" destId="{14B1AC96-8E2E-4516-9CF8-D6E780AD18DF}" srcOrd="4" destOrd="0" presId="urn:microsoft.com/office/officeart/2005/8/layout/default"/>
    <dgm:cxn modelId="{A75A7336-0FAA-40AC-9993-DF1D00DC024B}" type="presParOf" srcId="{716C15C9-F5DD-4403-8F2B-903C7A7E279F}" destId="{C545AF48-CA2F-4E39-A378-F9A25080B7CA}" srcOrd="5" destOrd="0" presId="urn:microsoft.com/office/officeart/2005/8/layout/default"/>
    <dgm:cxn modelId="{5AF7B727-4031-4F04-974E-07C8494CA62A}" type="presParOf" srcId="{716C15C9-F5DD-4403-8F2B-903C7A7E279F}" destId="{5001ADC3-6D86-4B7F-92D5-16964F6A4886}" srcOrd="6" destOrd="0" presId="urn:microsoft.com/office/officeart/2005/8/layout/defaul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dgm:t>
        <a:bodyPr/>
        <a:lstStyle/>
        <a:p>
          <a:r>
            <a:rPr lang="sv-SE" sz="2400" dirty="0"/>
            <a:t>Öka kunskapen om påverkan på människors psykiska hälsa av globala händelser i form av krig och pandemier och genomför insatser för att skapa motståndskraft och upprätthålla en god psykisk hälsa i ett föränderligt samhälle.</a:t>
          </a:r>
          <a:endParaRPr lang="sv-SE" sz="2400" noProof="0" dirty="0"/>
        </a:p>
      </dgm:t>
    </dgm:pt>
    <dgm:pt modelId="{FC677900-EDF7-4106-95BD-D8C21BCA46E0}" type="parTrans" cxnId="{13FD11BB-B1CD-4BF4-B10F-CEFF4F4D20AC}">
      <dgm:prSet/>
      <dgm:spPr/>
      <dgm:t>
        <a:bodyPr/>
        <a:lstStyle/>
        <a:p>
          <a:endParaRPr lang="sv-SE" sz="2800" noProof="0" dirty="0"/>
        </a:p>
      </dgm:t>
    </dgm:pt>
    <dgm:pt modelId="{2E1903EE-A38F-4F81-9381-3514200287F1}" type="sibTrans" cxnId="{13FD11BB-B1CD-4BF4-B10F-CEFF4F4D20AC}">
      <dgm:prSet/>
      <dgm:spPr/>
      <dgm:t>
        <a:bodyPr/>
        <a:lstStyle/>
        <a:p>
          <a:endParaRPr lang="sv-SE" sz="2800" noProof="0" dirty="0"/>
        </a:p>
      </dgm:t>
    </dgm:pt>
    <dgm:pt modelId="{59C263FF-0700-4E82-A7E8-6480FE4E0A85}" type="pres">
      <dgm:prSet presAssocID="{EFDD233A-50F0-47D3-AA67-6AD704B3A6B7}" presName="diagram" presStyleCnt="0">
        <dgm:presLayoutVars>
          <dgm:dir/>
          <dgm:resizeHandles val="exact"/>
        </dgm:presLayoutVars>
      </dgm:prSet>
      <dgm:spPr/>
    </dgm:pt>
    <dgm:pt modelId="{2FC4758A-C8BF-436A-9CA9-BB5C7D6B184A}" type="pres">
      <dgm:prSet presAssocID="{F8B7BF59-7FF1-4B22-B256-01E5F9FC2DB1}" presName="node" presStyleLbl="node1" presStyleIdx="0" presStyleCnt="1">
        <dgm:presLayoutVars>
          <dgm:bulletEnabled val="1"/>
        </dgm:presLayoutVars>
      </dgm:prSet>
      <dgm:spPr>
        <a:prstGeom prst="round2DiagRect">
          <a:avLst/>
        </a:prstGeom>
      </dgm:spPr>
    </dgm:pt>
  </dgm:ptLst>
  <dgm:cxnLst>
    <dgm:cxn modelId="{13FD11BB-B1CD-4BF4-B10F-CEFF4F4D20AC}" srcId="{EFDD233A-50F0-47D3-AA67-6AD704B3A6B7}" destId="{F8B7BF59-7FF1-4B22-B256-01E5F9FC2DB1}" srcOrd="0" destOrd="0" parTransId="{FC677900-EDF7-4106-95BD-D8C21BCA46E0}" sibTransId="{2E1903EE-A38F-4F81-9381-3514200287F1}"/>
    <dgm:cxn modelId="{1E59A8D3-A566-4D83-8028-9E931DC4FF80}" type="presOf" srcId="{EFDD233A-50F0-47D3-AA67-6AD704B3A6B7}" destId="{59C263FF-0700-4E82-A7E8-6480FE4E0A85}" srcOrd="0" destOrd="0" presId="urn:microsoft.com/office/officeart/2005/8/layout/default"/>
    <dgm:cxn modelId="{61C2E9DC-C366-49BE-9AB7-27F1DD2B2097}" type="presOf" srcId="{F8B7BF59-7FF1-4B22-B256-01E5F9FC2DB1}" destId="{2FC4758A-C8BF-436A-9CA9-BB5C7D6B184A}" srcOrd="0" destOrd="0" presId="urn:microsoft.com/office/officeart/2005/8/layout/default"/>
    <dgm:cxn modelId="{7CEE7E9E-1247-495B-BF6D-A5EB2FA3478E}" type="presParOf" srcId="{59C263FF-0700-4E82-A7E8-6480FE4E0A85}" destId="{2FC4758A-C8BF-436A-9CA9-BB5C7D6B184A}"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38AC299E-A5DA-4B36-A09B-7DEC5CDA8C60}" type="doc">
      <dgm:prSet loTypeId="urn:microsoft.com/office/officeart/2018/2/layout/IconVerticalSolidList" loCatId="icon" qsTypeId="urn:microsoft.com/office/officeart/2005/8/quickstyle/simple1" qsCatId="simple" csTypeId="urn:microsoft.com/office/officeart/2005/8/colors/accent6_3" csCatId="accent6" phldr="1"/>
      <dgm:spPr/>
      <dgm:t>
        <a:bodyPr/>
        <a:lstStyle/>
        <a:p>
          <a:endParaRPr lang="en-US"/>
        </a:p>
      </dgm:t>
    </dgm:pt>
    <dgm:pt modelId="{EF059ED1-3E89-4F82-9580-234D335F9FB7}">
      <dgm:prSet/>
      <dgm:spPr/>
      <dgm:t>
        <a:bodyPr/>
        <a:lstStyle/>
        <a:p>
          <a:pPr>
            <a:lnSpc>
              <a:spcPct val="100000"/>
            </a:lnSpc>
          </a:pPr>
          <a:r>
            <a:rPr lang="sv-SE" noProof="0" dirty="0"/>
            <a:t>Minska åtkomst till medel och metoder för suicid i riskmiljöer inomhus, t.ex. låsta institutionsmiljöer som häkten och förvar), på sjukhus och utomhus, exempelvis genom intrångsskydd och fysiska barriärer vid vägar och järnvägar</a:t>
          </a:r>
        </a:p>
      </dgm:t>
    </dgm:pt>
    <dgm:pt modelId="{17E78939-91D8-4AD4-9AEB-A49644672CC4}" type="parTrans" cxnId="{41D26EE2-00DF-44A0-AFF2-36249B955C4C}">
      <dgm:prSet/>
      <dgm:spPr/>
      <dgm:t>
        <a:bodyPr/>
        <a:lstStyle/>
        <a:p>
          <a:endParaRPr lang="sv-SE" noProof="0" dirty="0"/>
        </a:p>
      </dgm:t>
    </dgm:pt>
    <dgm:pt modelId="{0D4F390B-61F2-4A9B-ADA1-657B44B68426}" type="sibTrans" cxnId="{41D26EE2-00DF-44A0-AFF2-36249B955C4C}">
      <dgm:prSet/>
      <dgm:spPr/>
      <dgm:t>
        <a:bodyPr/>
        <a:lstStyle/>
        <a:p>
          <a:endParaRPr lang="sv-SE" noProof="0" dirty="0"/>
        </a:p>
      </dgm:t>
    </dgm:pt>
    <dgm:pt modelId="{F851F047-A8A0-479F-8AB8-86BBB9DCC57F}">
      <dgm:prSet/>
      <dgm:spPr/>
      <dgm:t>
        <a:bodyPr/>
        <a:lstStyle/>
        <a:p>
          <a:pPr>
            <a:lnSpc>
              <a:spcPct val="100000"/>
            </a:lnSpc>
          </a:pPr>
          <a:r>
            <a:rPr lang="sv-SE" noProof="0" dirty="0"/>
            <a:t>Minska åtkomsten till andra medel och metoder som används i suicidsyfte, såväl produkter som kan köpas, konsumeras och användas under reglerade former såsom förskrivna läkemedel och vapen, samt produkter som är olagliga, såsom narkotika</a:t>
          </a:r>
        </a:p>
      </dgm:t>
    </dgm:pt>
    <dgm:pt modelId="{869AB171-0F43-4193-823E-5B9C923ED40B}" type="parTrans" cxnId="{A297BAD7-6B23-4220-B8DF-4949C4CB9E39}">
      <dgm:prSet/>
      <dgm:spPr/>
      <dgm:t>
        <a:bodyPr/>
        <a:lstStyle/>
        <a:p>
          <a:endParaRPr lang="sv-SE" noProof="0" dirty="0"/>
        </a:p>
      </dgm:t>
    </dgm:pt>
    <dgm:pt modelId="{3828C096-72BF-4F70-A213-7D61A5028723}" type="sibTrans" cxnId="{A297BAD7-6B23-4220-B8DF-4949C4CB9E39}">
      <dgm:prSet/>
      <dgm:spPr/>
      <dgm:t>
        <a:bodyPr/>
        <a:lstStyle/>
        <a:p>
          <a:endParaRPr lang="sv-SE" noProof="0" dirty="0"/>
        </a:p>
      </dgm:t>
    </dgm:pt>
    <dgm:pt modelId="{88D77B89-7E10-476F-AA60-5DFC00D679D6}">
      <dgm:prSet/>
      <dgm:spPr/>
      <dgm:t>
        <a:bodyPr/>
        <a:lstStyle/>
        <a:p>
          <a:pPr>
            <a:lnSpc>
              <a:spcPct val="100000"/>
            </a:lnSpc>
          </a:pPr>
          <a:r>
            <a:rPr lang="sv-SE" noProof="0" dirty="0"/>
            <a:t>Utveckla och lyfta fram stödjande och förebyggande innehåll i digitala miljöer, för att minska påverkan av suiciduppmuntrande kommunikation. </a:t>
          </a:r>
        </a:p>
      </dgm:t>
    </dgm:pt>
    <dgm:pt modelId="{8A7A8CA3-2DC4-4268-996C-C108DE409CAB}" type="parTrans" cxnId="{B12805ED-5AA6-43E5-91F5-D8FCC55B9710}">
      <dgm:prSet/>
      <dgm:spPr/>
      <dgm:t>
        <a:bodyPr/>
        <a:lstStyle/>
        <a:p>
          <a:endParaRPr lang="sv-SE" noProof="0" dirty="0"/>
        </a:p>
      </dgm:t>
    </dgm:pt>
    <dgm:pt modelId="{3D252082-86AC-4452-A9AA-F01F27D6D075}" type="sibTrans" cxnId="{B12805ED-5AA6-43E5-91F5-D8FCC55B9710}">
      <dgm:prSet/>
      <dgm:spPr/>
      <dgm:t>
        <a:bodyPr/>
        <a:lstStyle/>
        <a:p>
          <a:endParaRPr lang="sv-SE" noProof="0" dirty="0"/>
        </a:p>
      </dgm:t>
    </dgm:pt>
    <dgm:pt modelId="{A6D23DE0-778E-4FDC-811E-B84645F79544}" type="pres">
      <dgm:prSet presAssocID="{38AC299E-A5DA-4B36-A09B-7DEC5CDA8C60}" presName="root" presStyleCnt="0">
        <dgm:presLayoutVars>
          <dgm:dir/>
          <dgm:resizeHandles val="exact"/>
        </dgm:presLayoutVars>
      </dgm:prSet>
      <dgm:spPr/>
    </dgm:pt>
    <dgm:pt modelId="{DB3C4098-2361-4D29-B812-DC1BC51EE920}" type="pres">
      <dgm:prSet presAssocID="{EF059ED1-3E89-4F82-9580-234D335F9FB7}" presName="compNode" presStyleCnt="0"/>
      <dgm:spPr/>
    </dgm:pt>
    <dgm:pt modelId="{30BA68F7-9762-4B71-B3CF-EA47F5E49D11}" type="pres">
      <dgm:prSet presAssocID="{EF059ED1-3E89-4F82-9580-234D335F9FB7}" presName="bgRect" presStyleLbl="bgShp" presStyleIdx="0" presStyleCnt="3"/>
      <dgm:spPr/>
    </dgm:pt>
    <dgm:pt modelId="{69973A31-CD53-42B3-8002-64A2934AA462}" type="pres">
      <dgm:prSet presAssocID="{EF059ED1-3E89-4F82-9580-234D335F9F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67D31E71-6FCD-4A11-92A0-35176014D0C0}" type="pres">
      <dgm:prSet presAssocID="{EF059ED1-3E89-4F82-9580-234D335F9FB7}" presName="spaceRect" presStyleCnt="0"/>
      <dgm:spPr/>
    </dgm:pt>
    <dgm:pt modelId="{577D35C5-0748-41F6-A1A7-FC646D92215B}" type="pres">
      <dgm:prSet presAssocID="{EF059ED1-3E89-4F82-9580-234D335F9FB7}" presName="parTx" presStyleLbl="revTx" presStyleIdx="0" presStyleCnt="3">
        <dgm:presLayoutVars>
          <dgm:chMax val="0"/>
          <dgm:chPref val="0"/>
        </dgm:presLayoutVars>
      </dgm:prSet>
      <dgm:spPr/>
    </dgm:pt>
    <dgm:pt modelId="{DEF9B415-18D4-487E-8B49-5658F90D9C1F}" type="pres">
      <dgm:prSet presAssocID="{0D4F390B-61F2-4A9B-ADA1-657B44B68426}" presName="sibTrans" presStyleCnt="0"/>
      <dgm:spPr/>
    </dgm:pt>
    <dgm:pt modelId="{5D7279DD-E631-439C-913C-0EAEA97EB99C}" type="pres">
      <dgm:prSet presAssocID="{F851F047-A8A0-479F-8AB8-86BBB9DCC57F}" presName="compNode" presStyleCnt="0"/>
      <dgm:spPr/>
    </dgm:pt>
    <dgm:pt modelId="{93F83FFB-E2EB-4394-90D2-C0CC64D81004}" type="pres">
      <dgm:prSet presAssocID="{F851F047-A8A0-479F-8AB8-86BBB9DCC57F}" presName="bgRect" presStyleLbl="bgShp" presStyleIdx="1" presStyleCnt="3"/>
      <dgm:spPr/>
    </dgm:pt>
    <dgm:pt modelId="{D9EC1670-4E8D-4F44-A0B0-0734439D6E63}" type="pres">
      <dgm:prSet presAssocID="{F851F047-A8A0-479F-8AB8-86BBB9DCC57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dicin med hel fyllning"/>
        </a:ext>
      </dgm:extLst>
    </dgm:pt>
    <dgm:pt modelId="{3976A163-473C-4C27-A70E-055F86C93EA4}" type="pres">
      <dgm:prSet presAssocID="{F851F047-A8A0-479F-8AB8-86BBB9DCC57F}" presName="spaceRect" presStyleCnt="0"/>
      <dgm:spPr/>
    </dgm:pt>
    <dgm:pt modelId="{F88CFFBC-2F47-4295-AD70-4F845735B6C7}" type="pres">
      <dgm:prSet presAssocID="{F851F047-A8A0-479F-8AB8-86BBB9DCC57F}" presName="parTx" presStyleLbl="revTx" presStyleIdx="1" presStyleCnt="3">
        <dgm:presLayoutVars>
          <dgm:chMax val="0"/>
          <dgm:chPref val="0"/>
        </dgm:presLayoutVars>
      </dgm:prSet>
      <dgm:spPr/>
    </dgm:pt>
    <dgm:pt modelId="{65F2577D-8DDA-4E94-B4C7-7912EE758C96}" type="pres">
      <dgm:prSet presAssocID="{3828C096-72BF-4F70-A213-7D61A5028723}" presName="sibTrans" presStyleCnt="0"/>
      <dgm:spPr/>
    </dgm:pt>
    <dgm:pt modelId="{9DE21B23-ADCE-457E-9011-AF17F3F627E1}" type="pres">
      <dgm:prSet presAssocID="{88D77B89-7E10-476F-AA60-5DFC00D679D6}" presName="compNode" presStyleCnt="0"/>
      <dgm:spPr/>
    </dgm:pt>
    <dgm:pt modelId="{442C2B89-C2C0-4756-9C0F-41A31914DE49}" type="pres">
      <dgm:prSet presAssocID="{88D77B89-7E10-476F-AA60-5DFC00D679D6}" presName="bgRect" presStyleLbl="bgShp" presStyleIdx="2" presStyleCnt="3"/>
      <dgm:spPr/>
    </dgm:pt>
    <dgm:pt modelId="{5BC1B7D4-C435-4533-8C6C-7A070CDBC0B7}" type="pres">
      <dgm:prSet presAssocID="{88D77B89-7E10-476F-AA60-5DFC00D679D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ogrammerare, hane med hel fyllning"/>
        </a:ext>
      </dgm:extLst>
    </dgm:pt>
    <dgm:pt modelId="{7334BF14-5EBE-45B1-AF43-53E9B0358BD7}" type="pres">
      <dgm:prSet presAssocID="{88D77B89-7E10-476F-AA60-5DFC00D679D6}" presName="spaceRect" presStyleCnt="0"/>
      <dgm:spPr/>
    </dgm:pt>
    <dgm:pt modelId="{3BC80396-82F6-41FC-BC08-C2575B509C7A}" type="pres">
      <dgm:prSet presAssocID="{88D77B89-7E10-476F-AA60-5DFC00D679D6}" presName="parTx" presStyleLbl="revTx" presStyleIdx="2" presStyleCnt="3">
        <dgm:presLayoutVars>
          <dgm:chMax val="0"/>
          <dgm:chPref val="0"/>
        </dgm:presLayoutVars>
      </dgm:prSet>
      <dgm:spPr/>
    </dgm:pt>
  </dgm:ptLst>
  <dgm:cxnLst>
    <dgm:cxn modelId="{FBEFB403-893D-4BFF-863B-05D02DA83BFE}" type="presOf" srcId="{88D77B89-7E10-476F-AA60-5DFC00D679D6}" destId="{3BC80396-82F6-41FC-BC08-C2575B509C7A}" srcOrd="0" destOrd="0" presId="urn:microsoft.com/office/officeart/2018/2/layout/IconVerticalSolidList"/>
    <dgm:cxn modelId="{D921DC14-6E8C-4632-9055-54B16A32D259}" type="presOf" srcId="{38AC299E-A5DA-4B36-A09B-7DEC5CDA8C60}" destId="{A6D23DE0-778E-4FDC-811E-B84645F79544}" srcOrd="0" destOrd="0" presId="urn:microsoft.com/office/officeart/2018/2/layout/IconVerticalSolidList"/>
    <dgm:cxn modelId="{77EBA266-16B6-4960-95B0-6AC88A3F417B}" type="presOf" srcId="{EF059ED1-3E89-4F82-9580-234D335F9FB7}" destId="{577D35C5-0748-41F6-A1A7-FC646D92215B}" srcOrd="0" destOrd="0" presId="urn:microsoft.com/office/officeart/2018/2/layout/IconVerticalSolidList"/>
    <dgm:cxn modelId="{F09BF59B-1181-48BE-AFD8-E6C1F18CF426}" type="presOf" srcId="{F851F047-A8A0-479F-8AB8-86BBB9DCC57F}" destId="{F88CFFBC-2F47-4295-AD70-4F845735B6C7}" srcOrd="0" destOrd="0" presId="urn:microsoft.com/office/officeart/2018/2/layout/IconVerticalSolidList"/>
    <dgm:cxn modelId="{A297BAD7-6B23-4220-B8DF-4949C4CB9E39}" srcId="{38AC299E-A5DA-4B36-A09B-7DEC5CDA8C60}" destId="{F851F047-A8A0-479F-8AB8-86BBB9DCC57F}" srcOrd="1" destOrd="0" parTransId="{869AB171-0F43-4193-823E-5B9C923ED40B}" sibTransId="{3828C096-72BF-4F70-A213-7D61A5028723}"/>
    <dgm:cxn modelId="{41D26EE2-00DF-44A0-AFF2-36249B955C4C}" srcId="{38AC299E-A5DA-4B36-A09B-7DEC5CDA8C60}" destId="{EF059ED1-3E89-4F82-9580-234D335F9FB7}" srcOrd="0" destOrd="0" parTransId="{17E78939-91D8-4AD4-9AEB-A49644672CC4}" sibTransId="{0D4F390B-61F2-4A9B-ADA1-657B44B68426}"/>
    <dgm:cxn modelId="{B12805ED-5AA6-43E5-91F5-D8FCC55B9710}" srcId="{38AC299E-A5DA-4B36-A09B-7DEC5CDA8C60}" destId="{88D77B89-7E10-476F-AA60-5DFC00D679D6}" srcOrd="2" destOrd="0" parTransId="{8A7A8CA3-2DC4-4268-996C-C108DE409CAB}" sibTransId="{3D252082-86AC-4452-A9AA-F01F27D6D075}"/>
    <dgm:cxn modelId="{8851A7B6-CA87-46CA-A8F5-2E026FF6D693}" type="presParOf" srcId="{A6D23DE0-778E-4FDC-811E-B84645F79544}" destId="{DB3C4098-2361-4D29-B812-DC1BC51EE920}" srcOrd="0" destOrd="0" presId="urn:microsoft.com/office/officeart/2018/2/layout/IconVerticalSolidList"/>
    <dgm:cxn modelId="{D4F1E20B-0B51-41E0-B135-13FDD5465B3B}" type="presParOf" srcId="{DB3C4098-2361-4D29-B812-DC1BC51EE920}" destId="{30BA68F7-9762-4B71-B3CF-EA47F5E49D11}" srcOrd="0" destOrd="0" presId="urn:microsoft.com/office/officeart/2018/2/layout/IconVerticalSolidList"/>
    <dgm:cxn modelId="{9A40DE6B-AF03-413E-8166-FBD7EA5B318E}" type="presParOf" srcId="{DB3C4098-2361-4D29-B812-DC1BC51EE920}" destId="{69973A31-CD53-42B3-8002-64A2934AA462}" srcOrd="1" destOrd="0" presId="urn:microsoft.com/office/officeart/2018/2/layout/IconVerticalSolidList"/>
    <dgm:cxn modelId="{6C42BCA0-A7CD-4029-8C42-2F0CB67591C4}" type="presParOf" srcId="{DB3C4098-2361-4D29-B812-DC1BC51EE920}" destId="{67D31E71-6FCD-4A11-92A0-35176014D0C0}" srcOrd="2" destOrd="0" presId="urn:microsoft.com/office/officeart/2018/2/layout/IconVerticalSolidList"/>
    <dgm:cxn modelId="{45FDB48C-1D68-42D1-8744-6A2CA2B4BEAD}" type="presParOf" srcId="{DB3C4098-2361-4D29-B812-DC1BC51EE920}" destId="{577D35C5-0748-41F6-A1A7-FC646D92215B}" srcOrd="3" destOrd="0" presId="urn:microsoft.com/office/officeart/2018/2/layout/IconVerticalSolidList"/>
    <dgm:cxn modelId="{24C7BDC3-C318-4E49-88E6-4CFE14680586}" type="presParOf" srcId="{A6D23DE0-778E-4FDC-811E-B84645F79544}" destId="{DEF9B415-18D4-487E-8B49-5658F90D9C1F}" srcOrd="1" destOrd="0" presId="urn:microsoft.com/office/officeart/2018/2/layout/IconVerticalSolidList"/>
    <dgm:cxn modelId="{AF2782BD-E17A-4B5A-A7F0-282E7ED422D9}" type="presParOf" srcId="{A6D23DE0-778E-4FDC-811E-B84645F79544}" destId="{5D7279DD-E631-439C-913C-0EAEA97EB99C}" srcOrd="2" destOrd="0" presId="urn:microsoft.com/office/officeart/2018/2/layout/IconVerticalSolidList"/>
    <dgm:cxn modelId="{391EDEF8-F091-4725-AC5E-51A9605EC46E}" type="presParOf" srcId="{5D7279DD-E631-439C-913C-0EAEA97EB99C}" destId="{93F83FFB-E2EB-4394-90D2-C0CC64D81004}" srcOrd="0" destOrd="0" presId="urn:microsoft.com/office/officeart/2018/2/layout/IconVerticalSolidList"/>
    <dgm:cxn modelId="{A285C233-2544-4371-BCD2-55BF898F478D}" type="presParOf" srcId="{5D7279DD-E631-439C-913C-0EAEA97EB99C}" destId="{D9EC1670-4E8D-4F44-A0B0-0734439D6E63}" srcOrd="1" destOrd="0" presId="urn:microsoft.com/office/officeart/2018/2/layout/IconVerticalSolidList"/>
    <dgm:cxn modelId="{89371D55-31CF-4C83-92D2-A52CE8F35114}" type="presParOf" srcId="{5D7279DD-E631-439C-913C-0EAEA97EB99C}" destId="{3976A163-473C-4C27-A70E-055F86C93EA4}" srcOrd="2" destOrd="0" presId="urn:microsoft.com/office/officeart/2018/2/layout/IconVerticalSolidList"/>
    <dgm:cxn modelId="{21C688BB-0009-46A4-861E-0D635316BEB5}" type="presParOf" srcId="{5D7279DD-E631-439C-913C-0EAEA97EB99C}" destId="{F88CFFBC-2F47-4295-AD70-4F845735B6C7}" srcOrd="3" destOrd="0" presId="urn:microsoft.com/office/officeart/2018/2/layout/IconVerticalSolidList"/>
    <dgm:cxn modelId="{5C60295D-328D-4BE8-B307-9B022BFA6BFB}" type="presParOf" srcId="{A6D23DE0-778E-4FDC-811E-B84645F79544}" destId="{65F2577D-8DDA-4E94-B4C7-7912EE758C96}" srcOrd="3" destOrd="0" presId="urn:microsoft.com/office/officeart/2018/2/layout/IconVerticalSolidList"/>
    <dgm:cxn modelId="{2D3E8747-03F9-4DA3-9707-A046B6297D51}" type="presParOf" srcId="{A6D23DE0-778E-4FDC-811E-B84645F79544}" destId="{9DE21B23-ADCE-457E-9011-AF17F3F627E1}" srcOrd="4" destOrd="0" presId="urn:microsoft.com/office/officeart/2018/2/layout/IconVerticalSolidList"/>
    <dgm:cxn modelId="{83A70C0F-311D-4BF9-BFB5-63FADFA0081E}" type="presParOf" srcId="{9DE21B23-ADCE-457E-9011-AF17F3F627E1}" destId="{442C2B89-C2C0-4756-9C0F-41A31914DE49}" srcOrd="0" destOrd="0" presId="urn:microsoft.com/office/officeart/2018/2/layout/IconVerticalSolidList"/>
    <dgm:cxn modelId="{15580E9D-3715-4A1B-9BA8-634E7CC994FC}" type="presParOf" srcId="{9DE21B23-ADCE-457E-9011-AF17F3F627E1}" destId="{5BC1B7D4-C435-4533-8C6C-7A070CDBC0B7}" srcOrd="1" destOrd="0" presId="urn:microsoft.com/office/officeart/2018/2/layout/IconVerticalSolidList"/>
    <dgm:cxn modelId="{190FCEAA-CABA-4867-81FA-D8C5627E2791}" type="presParOf" srcId="{9DE21B23-ADCE-457E-9011-AF17F3F627E1}" destId="{7334BF14-5EBE-45B1-AF43-53E9B0358BD7}" srcOrd="2" destOrd="0" presId="urn:microsoft.com/office/officeart/2018/2/layout/IconVerticalSolidList"/>
    <dgm:cxn modelId="{0D227A78-68F7-486D-B890-205769A4564F}" type="presParOf" srcId="{9DE21B23-ADCE-457E-9011-AF17F3F627E1}" destId="{3BC80396-82F6-41FC-BC08-C2575B509C7A}"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E00572E-341B-4D24-805F-12F60A9AFF42}" type="doc">
      <dgm:prSet loTypeId="urn:microsoft.com/office/officeart/2005/8/layout/hierarchy1" loCatId="hierarchy" qsTypeId="urn:microsoft.com/office/officeart/2005/8/quickstyle/simple1" qsCatId="simple" csTypeId="urn:microsoft.com/office/officeart/2005/8/colors/accent6_2" csCatId="accent6"/>
      <dgm:spPr/>
      <dgm:t>
        <a:bodyPr/>
        <a:lstStyle/>
        <a:p>
          <a:endParaRPr lang="en-US"/>
        </a:p>
      </dgm:t>
    </dgm:pt>
    <dgm:pt modelId="{BB3E7B57-A485-4CD4-9A7F-6886CF0489D5}">
      <dgm:prSet/>
      <dgm:spPr/>
      <dgm:t>
        <a:bodyPr/>
        <a:lstStyle/>
        <a:p>
          <a:r>
            <a:rPr lang="sv-SE" noProof="0" dirty="0"/>
            <a:t>Arbeta för att aktörer som involveras vid larm om akuta suicidala händelser har god kompetens, ett gott bemötande och gemensamma arbetssätt, exempelvis larmcentral, polis, ambulanssjukvård, psykiatriska vårdresurser och kommunal räddningstjänst </a:t>
          </a:r>
        </a:p>
      </dgm:t>
    </dgm:pt>
    <dgm:pt modelId="{46B40CD2-A67E-4BDE-89DE-268E29A79AEA}" type="parTrans" cxnId="{86C20C3C-3AF8-4CFD-937A-A7C79C0EF31F}">
      <dgm:prSet/>
      <dgm:spPr/>
      <dgm:t>
        <a:bodyPr/>
        <a:lstStyle/>
        <a:p>
          <a:endParaRPr lang="sv-SE" noProof="0" dirty="0"/>
        </a:p>
      </dgm:t>
    </dgm:pt>
    <dgm:pt modelId="{27712F05-0BBF-492E-A870-693CA4DE403E}" type="sibTrans" cxnId="{86C20C3C-3AF8-4CFD-937A-A7C79C0EF31F}">
      <dgm:prSet/>
      <dgm:spPr/>
      <dgm:t>
        <a:bodyPr/>
        <a:lstStyle/>
        <a:p>
          <a:endParaRPr lang="sv-SE" noProof="0" dirty="0"/>
        </a:p>
      </dgm:t>
    </dgm:pt>
    <dgm:pt modelId="{F5AB2EA7-37B9-44C9-9CFD-F4E0211F5307}">
      <dgm:prSet/>
      <dgm:spPr/>
      <dgm:t>
        <a:bodyPr/>
        <a:lstStyle/>
        <a:p>
          <a:r>
            <a:rPr lang="sv-SE" noProof="0" dirty="0"/>
            <a:t>Verka för att aktörer med särskild kompetens kring suicidalitet, såsom hälso- och sjukvården, i större utsträckning än i dag involveras i omhändertagandet av personer i suicidrisk utanför sjukhus</a:t>
          </a:r>
        </a:p>
      </dgm:t>
    </dgm:pt>
    <dgm:pt modelId="{F6511DDC-2E9C-4532-8F10-C08F61015063}" type="parTrans" cxnId="{034519A8-4F45-4AC8-8412-794A8E023F22}">
      <dgm:prSet/>
      <dgm:spPr/>
      <dgm:t>
        <a:bodyPr/>
        <a:lstStyle/>
        <a:p>
          <a:endParaRPr lang="sv-SE" noProof="0" dirty="0"/>
        </a:p>
      </dgm:t>
    </dgm:pt>
    <dgm:pt modelId="{911261FD-F26C-4535-93B8-C71BBEDCED6E}" type="sibTrans" cxnId="{034519A8-4F45-4AC8-8412-794A8E023F22}">
      <dgm:prSet/>
      <dgm:spPr/>
      <dgm:t>
        <a:bodyPr/>
        <a:lstStyle/>
        <a:p>
          <a:endParaRPr lang="sv-SE" noProof="0" dirty="0"/>
        </a:p>
      </dgm:t>
    </dgm:pt>
    <dgm:pt modelId="{5DC49227-D181-4E09-A4A2-99EB9FE32AF4}" type="pres">
      <dgm:prSet presAssocID="{9E00572E-341B-4D24-805F-12F60A9AFF42}" presName="hierChild1" presStyleCnt="0">
        <dgm:presLayoutVars>
          <dgm:chPref val="1"/>
          <dgm:dir/>
          <dgm:animOne val="branch"/>
          <dgm:animLvl val="lvl"/>
          <dgm:resizeHandles/>
        </dgm:presLayoutVars>
      </dgm:prSet>
      <dgm:spPr/>
    </dgm:pt>
    <dgm:pt modelId="{1BBE6FE0-085C-472C-B1D9-C3C86EADE897}" type="pres">
      <dgm:prSet presAssocID="{BB3E7B57-A485-4CD4-9A7F-6886CF0489D5}" presName="hierRoot1" presStyleCnt="0"/>
      <dgm:spPr/>
    </dgm:pt>
    <dgm:pt modelId="{F875D2BE-D3CF-4F34-8F3B-DC2E4BEE10C2}" type="pres">
      <dgm:prSet presAssocID="{BB3E7B57-A485-4CD4-9A7F-6886CF0489D5}" presName="composite" presStyleCnt="0"/>
      <dgm:spPr/>
    </dgm:pt>
    <dgm:pt modelId="{557723C6-6655-49F3-80F1-A193EFDD9FEE}" type="pres">
      <dgm:prSet presAssocID="{BB3E7B57-A485-4CD4-9A7F-6886CF0489D5}" presName="background" presStyleLbl="node0" presStyleIdx="0" presStyleCnt="2"/>
      <dgm:spPr/>
    </dgm:pt>
    <dgm:pt modelId="{EEDCE715-23ED-468A-AF7A-E050C30B10ED}" type="pres">
      <dgm:prSet presAssocID="{BB3E7B57-A485-4CD4-9A7F-6886CF0489D5}" presName="text" presStyleLbl="fgAcc0" presStyleIdx="0" presStyleCnt="2">
        <dgm:presLayoutVars>
          <dgm:chPref val="3"/>
        </dgm:presLayoutVars>
      </dgm:prSet>
      <dgm:spPr/>
    </dgm:pt>
    <dgm:pt modelId="{CC8AE648-3917-4C63-BDE7-461D1E934974}" type="pres">
      <dgm:prSet presAssocID="{BB3E7B57-A485-4CD4-9A7F-6886CF0489D5}" presName="hierChild2" presStyleCnt="0"/>
      <dgm:spPr/>
    </dgm:pt>
    <dgm:pt modelId="{445BCF69-FD4C-41E6-946C-1D105D2582B1}" type="pres">
      <dgm:prSet presAssocID="{F5AB2EA7-37B9-44C9-9CFD-F4E0211F5307}" presName="hierRoot1" presStyleCnt="0"/>
      <dgm:spPr/>
    </dgm:pt>
    <dgm:pt modelId="{78C24DA3-A7BF-473D-AE46-9092D5BB1CE0}" type="pres">
      <dgm:prSet presAssocID="{F5AB2EA7-37B9-44C9-9CFD-F4E0211F5307}" presName="composite" presStyleCnt="0"/>
      <dgm:spPr/>
    </dgm:pt>
    <dgm:pt modelId="{22A51893-6362-43FE-A526-A64B147EBF85}" type="pres">
      <dgm:prSet presAssocID="{F5AB2EA7-37B9-44C9-9CFD-F4E0211F5307}" presName="background" presStyleLbl="node0" presStyleIdx="1" presStyleCnt="2"/>
      <dgm:spPr/>
    </dgm:pt>
    <dgm:pt modelId="{DB6248CC-AF65-4299-A630-DB29CA8D9FBC}" type="pres">
      <dgm:prSet presAssocID="{F5AB2EA7-37B9-44C9-9CFD-F4E0211F5307}" presName="text" presStyleLbl="fgAcc0" presStyleIdx="1" presStyleCnt="2">
        <dgm:presLayoutVars>
          <dgm:chPref val="3"/>
        </dgm:presLayoutVars>
      </dgm:prSet>
      <dgm:spPr/>
    </dgm:pt>
    <dgm:pt modelId="{201FF94C-05B1-4BA4-AA3C-DDAE620C39AD}" type="pres">
      <dgm:prSet presAssocID="{F5AB2EA7-37B9-44C9-9CFD-F4E0211F5307}" presName="hierChild2" presStyleCnt="0"/>
      <dgm:spPr/>
    </dgm:pt>
  </dgm:ptLst>
  <dgm:cxnLst>
    <dgm:cxn modelId="{B868E433-3BFD-4B31-B7EC-E96435052195}" type="presOf" srcId="{BB3E7B57-A485-4CD4-9A7F-6886CF0489D5}" destId="{EEDCE715-23ED-468A-AF7A-E050C30B10ED}" srcOrd="0" destOrd="0" presId="urn:microsoft.com/office/officeart/2005/8/layout/hierarchy1"/>
    <dgm:cxn modelId="{86C20C3C-3AF8-4CFD-937A-A7C79C0EF31F}" srcId="{9E00572E-341B-4D24-805F-12F60A9AFF42}" destId="{BB3E7B57-A485-4CD4-9A7F-6886CF0489D5}" srcOrd="0" destOrd="0" parTransId="{46B40CD2-A67E-4BDE-89DE-268E29A79AEA}" sibTransId="{27712F05-0BBF-492E-A870-693CA4DE403E}"/>
    <dgm:cxn modelId="{3ACD4A9F-60B0-44FA-B8B0-394D546F88CC}" type="presOf" srcId="{9E00572E-341B-4D24-805F-12F60A9AFF42}" destId="{5DC49227-D181-4E09-A4A2-99EB9FE32AF4}" srcOrd="0" destOrd="0" presId="urn:microsoft.com/office/officeart/2005/8/layout/hierarchy1"/>
    <dgm:cxn modelId="{034519A8-4F45-4AC8-8412-794A8E023F22}" srcId="{9E00572E-341B-4D24-805F-12F60A9AFF42}" destId="{F5AB2EA7-37B9-44C9-9CFD-F4E0211F5307}" srcOrd="1" destOrd="0" parTransId="{F6511DDC-2E9C-4532-8F10-C08F61015063}" sibTransId="{911261FD-F26C-4535-93B8-C71BBEDCED6E}"/>
    <dgm:cxn modelId="{1EEFFEC2-BE87-4CE4-BF88-34C7BF3E7AF7}" type="presOf" srcId="{F5AB2EA7-37B9-44C9-9CFD-F4E0211F5307}" destId="{DB6248CC-AF65-4299-A630-DB29CA8D9FBC}" srcOrd="0" destOrd="0" presId="urn:microsoft.com/office/officeart/2005/8/layout/hierarchy1"/>
    <dgm:cxn modelId="{3D6FDD93-1554-4F53-9482-05545DB5979D}" type="presParOf" srcId="{5DC49227-D181-4E09-A4A2-99EB9FE32AF4}" destId="{1BBE6FE0-085C-472C-B1D9-C3C86EADE897}" srcOrd="0" destOrd="0" presId="urn:microsoft.com/office/officeart/2005/8/layout/hierarchy1"/>
    <dgm:cxn modelId="{EB1C3279-8577-48D6-A68B-391FCBF0ED6F}" type="presParOf" srcId="{1BBE6FE0-085C-472C-B1D9-C3C86EADE897}" destId="{F875D2BE-D3CF-4F34-8F3B-DC2E4BEE10C2}" srcOrd="0" destOrd="0" presId="urn:microsoft.com/office/officeart/2005/8/layout/hierarchy1"/>
    <dgm:cxn modelId="{AB2B4D2A-EF3C-4FEA-8D0D-6A5B45EC0D90}" type="presParOf" srcId="{F875D2BE-D3CF-4F34-8F3B-DC2E4BEE10C2}" destId="{557723C6-6655-49F3-80F1-A193EFDD9FEE}" srcOrd="0" destOrd="0" presId="urn:microsoft.com/office/officeart/2005/8/layout/hierarchy1"/>
    <dgm:cxn modelId="{751B265C-8EAA-4824-BE0D-2273450C7246}" type="presParOf" srcId="{F875D2BE-D3CF-4F34-8F3B-DC2E4BEE10C2}" destId="{EEDCE715-23ED-468A-AF7A-E050C30B10ED}" srcOrd="1" destOrd="0" presId="urn:microsoft.com/office/officeart/2005/8/layout/hierarchy1"/>
    <dgm:cxn modelId="{5978B72B-5C90-4E0E-A25F-9C85B01DF157}" type="presParOf" srcId="{1BBE6FE0-085C-472C-B1D9-C3C86EADE897}" destId="{CC8AE648-3917-4C63-BDE7-461D1E934974}" srcOrd="1" destOrd="0" presId="urn:microsoft.com/office/officeart/2005/8/layout/hierarchy1"/>
    <dgm:cxn modelId="{BB0A5271-425E-48CC-80DB-3A5FE22BA7B0}" type="presParOf" srcId="{5DC49227-D181-4E09-A4A2-99EB9FE32AF4}" destId="{445BCF69-FD4C-41E6-946C-1D105D2582B1}" srcOrd="1" destOrd="0" presId="urn:microsoft.com/office/officeart/2005/8/layout/hierarchy1"/>
    <dgm:cxn modelId="{7C5D6DD8-777F-4D12-B9A1-413602C7B353}" type="presParOf" srcId="{445BCF69-FD4C-41E6-946C-1D105D2582B1}" destId="{78C24DA3-A7BF-473D-AE46-9092D5BB1CE0}" srcOrd="0" destOrd="0" presId="urn:microsoft.com/office/officeart/2005/8/layout/hierarchy1"/>
    <dgm:cxn modelId="{B6AFC33F-85F6-41FF-93FD-8B1B8562BA98}" type="presParOf" srcId="{78C24DA3-A7BF-473D-AE46-9092D5BB1CE0}" destId="{22A51893-6362-43FE-A526-A64B147EBF85}" srcOrd="0" destOrd="0" presId="urn:microsoft.com/office/officeart/2005/8/layout/hierarchy1"/>
    <dgm:cxn modelId="{B4379908-06DA-44D5-AC02-AF04D7BE2701}" type="presParOf" srcId="{78C24DA3-A7BF-473D-AE46-9092D5BB1CE0}" destId="{DB6248CC-AF65-4299-A630-DB29CA8D9FBC}" srcOrd="1" destOrd="0" presId="urn:microsoft.com/office/officeart/2005/8/layout/hierarchy1"/>
    <dgm:cxn modelId="{71C43DD3-E9E5-482D-BEB8-373B9156A604}" type="presParOf" srcId="{445BCF69-FD4C-41E6-946C-1D105D2582B1}" destId="{201FF94C-05B1-4BA4-AA3C-DDAE620C39AD}"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9EA16ECD-1DFE-4697-8BCC-7DE5397ACE46}" type="doc">
      <dgm:prSet loTypeId="urn:microsoft.com/office/officeart/2008/layout/LinedList" loCatId="list" qsTypeId="urn:microsoft.com/office/officeart/2005/8/quickstyle/simple1" qsCatId="simple" csTypeId="urn:microsoft.com/office/officeart/2005/8/colors/accent6_3" csCatId="accent6"/>
      <dgm:spPr/>
      <dgm:t>
        <a:bodyPr/>
        <a:lstStyle/>
        <a:p>
          <a:endParaRPr lang="en-US"/>
        </a:p>
      </dgm:t>
    </dgm:pt>
    <dgm:pt modelId="{DCB3D49C-C1B9-4B9D-91F3-BA2EE8CFF484}">
      <dgm:prSet/>
      <dgm:spPr/>
      <dgm:t>
        <a:bodyPr/>
        <a:lstStyle/>
        <a:p>
          <a:r>
            <a:rPr lang="sv-SE" noProof="0" dirty="0"/>
            <a:t>Information om suicid och suicidalitet kommuniceras brett till allmänheten, för att medmänniskor ska ha bättre förutsättningar för att kunna stödja eller vägleda personer i kris</a:t>
          </a:r>
        </a:p>
      </dgm:t>
    </dgm:pt>
    <dgm:pt modelId="{B28B743B-9BE6-4FD1-92E9-D320E1A681BD}" type="parTrans" cxnId="{22650E46-202D-4E76-B27A-790A1959CACD}">
      <dgm:prSet/>
      <dgm:spPr/>
      <dgm:t>
        <a:bodyPr/>
        <a:lstStyle/>
        <a:p>
          <a:endParaRPr lang="sv-SE" noProof="0" dirty="0"/>
        </a:p>
      </dgm:t>
    </dgm:pt>
    <dgm:pt modelId="{60A2D4DD-6AF4-41A7-BAC3-27D923B33F1D}" type="sibTrans" cxnId="{22650E46-202D-4E76-B27A-790A1959CACD}">
      <dgm:prSet/>
      <dgm:spPr/>
      <dgm:t>
        <a:bodyPr/>
        <a:lstStyle/>
        <a:p>
          <a:endParaRPr lang="sv-SE" noProof="0" dirty="0"/>
        </a:p>
      </dgm:t>
    </dgm:pt>
    <dgm:pt modelId="{11AEDF99-E846-41A1-A6D6-D01B97376B30}">
      <dgm:prSet/>
      <dgm:spPr/>
      <dgm:t>
        <a:bodyPr/>
        <a:lstStyle/>
        <a:p>
          <a:r>
            <a:rPr lang="sv-SE" noProof="0" dirty="0"/>
            <a:t>Öka kunskapen och kompetensen om riskgrupper, tecken på suicidrisk och bemötande hos de som i sin yrkesutövning kan möta personer med suicidrisk, exempelvis personal inom hälso- och sjukvård, socialtjänst och skola samt larmoperatörer, poliser, ambulanspersonal och personal inom kommunal räddningstjänst</a:t>
          </a:r>
        </a:p>
      </dgm:t>
    </dgm:pt>
    <dgm:pt modelId="{5035A055-78DF-4DC1-91EA-CC2673E67AC9}" type="parTrans" cxnId="{76F676AD-EAAA-45F0-BB19-E0CA2826FE99}">
      <dgm:prSet/>
      <dgm:spPr/>
      <dgm:t>
        <a:bodyPr/>
        <a:lstStyle/>
        <a:p>
          <a:endParaRPr lang="sv-SE" noProof="0" dirty="0"/>
        </a:p>
      </dgm:t>
    </dgm:pt>
    <dgm:pt modelId="{4D26C185-8189-4A95-A2C5-5788251FCC0B}" type="sibTrans" cxnId="{76F676AD-EAAA-45F0-BB19-E0CA2826FE99}">
      <dgm:prSet/>
      <dgm:spPr/>
      <dgm:t>
        <a:bodyPr/>
        <a:lstStyle/>
        <a:p>
          <a:endParaRPr lang="sv-SE" noProof="0" dirty="0"/>
        </a:p>
      </dgm:t>
    </dgm:pt>
    <dgm:pt modelId="{FBB5CF90-5243-4E57-9433-7FB4E9E7D3E0}">
      <dgm:prSet/>
      <dgm:spPr/>
      <dgm:t>
        <a:bodyPr/>
        <a:lstStyle/>
        <a:p>
          <a:r>
            <a:rPr lang="sv-SE" noProof="0" dirty="0"/>
            <a:t>Öka kunskapen om vikten av att framställning och rapportering av suicid sker på ett ansvarsfullt sätt, för att öka allmänhetens kunskaper och minska stigmatiseringen</a:t>
          </a:r>
        </a:p>
      </dgm:t>
    </dgm:pt>
    <dgm:pt modelId="{7D5885B7-ABCC-4B31-8584-0CBF51EDB443}" type="parTrans" cxnId="{8D8FD97C-07C5-4742-B54E-038CF806F9E8}">
      <dgm:prSet/>
      <dgm:spPr/>
      <dgm:t>
        <a:bodyPr/>
        <a:lstStyle/>
        <a:p>
          <a:endParaRPr lang="sv-SE" noProof="0" dirty="0"/>
        </a:p>
      </dgm:t>
    </dgm:pt>
    <dgm:pt modelId="{F36C07B5-C1B2-4C64-8A36-28994ADC7CC3}" type="sibTrans" cxnId="{8D8FD97C-07C5-4742-B54E-038CF806F9E8}">
      <dgm:prSet/>
      <dgm:spPr/>
      <dgm:t>
        <a:bodyPr/>
        <a:lstStyle/>
        <a:p>
          <a:endParaRPr lang="sv-SE" noProof="0" dirty="0"/>
        </a:p>
      </dgm:t>
    </dgm:pt>
    <dgm:pt modelId="{B1F67687-065B-4BDB-94BD-86E2888FFF5E}">
      <dgm:prSet/>
      <dgm:spPr/>
      <dgm:t>
        <a:bodyPr/>
        <a:lstStyle/>
        <a:p>
          <a:r>
            <a:rPr lang="sv-SE" noProof="0" dirty="0"/>
            <a:t>Ta vara på erfarenhet och kunskap hos patienter, brukare och anhöriga eller andra närstående, exempelvis genom ökat stöd till och samverkan med och mellan civilsamhällets organisationer</a:t>
          </a:r>
        </a:p>
      </dgm:t>
    </dgm:pt>
    <dgm:pt modelId="{FCE0E580-92F5-45C6-9E96-69A487E0E774}" type="parTrans" cxnId="{ACCBF292-4CE0-4079-86AE-FBCB8C885403}">
      <dgm:prSet/>
      <dgm:spPr/>
      <dgm:t>
        <a:bodyPr/>
        <a:lstStyle/>
        <a:p>
          <a:endParaRPr lang="sv-SE" noProof="0" dirty="0"/>
        </a:p>
      </dgm:t>
    </dgm:pt>
    <dgm:pt modelId="{C9F200AD-479A-43CC-A8A3-244905A65934}" type="sibTrans" cxnId="{ACCBF292-4CE0-4079-86AE-FBCB8C885403}">
      <dgm:prSet/>
      <dgm:spPr/>
      <dgm:t>
        <a:bodyPr/>
        <a:lstStyle/>
        <a:p>
          <a:endParaRPr lang="sv-SE" noProof="0" dirty="0"/>
        </a:p>
      </dgm:t>
    </dgm:pt>
    <dgm:pt modelId="{8A19803E-0E93-4F24-A345-D6816C9CEACC}" type="pres">
      <dgm:prSet presAssocID="{9EA16ECD-1DFE-4697-8BCC-7DE5397ACE46}" presName="vert0" presStyleCnt="0">
        <dgm:presLayoutVars>
          <dgm:dir/>
          <dgm:animOne val="branch"/>
          <dgm:animLvl val="lvl"/>
        </dgm:presLayoutVars>
      </dgm:prSet>
      <dgm:spPr/>
    </dgm:pt>
    <dgm:pt modelId="{63CCAC6F-9703-4D90-95E5-4C50A329FA6C}" type="pres">
      <dgm:prSet presAssocID="{DCB3D49C-C1B9-4B9D-91F3-BA2EE8CFF484}" presName="thickLine" presStyleLbl="alignNode1" presStyleIdx="0" presStyleCnt="4"/>
      <dgm:spPr/>
    </dgm:pt>
    <dgm:pt modelId="{66BE7A6F-000A-4506-86C0-6260ADDBD09D}" type="pres">
      <dgm:prSet presAssocID="{DCB3D49C-C1B9-4B9D-91F3-BA2EE8CFF484}" presName="horz1" presStyleCnt="0"/>
      <dgm:spPr/>
    </dgm:pt>
    <dgm:pt modelId="{EB46B701-AC9E-4056-BD32-6957B2BC4253}" type="pres">
      <dgm:prSet presAssocID="{DCB3D49C-C1B9-4B9D-91F3-BA2EE8CFF484}" presName="tx1" presStyleLbl="revTx" presStyleIdx="0" presStyleCnt="4"/>
      <dgm:spPr/>
    </dgm:pt>
    <dgm:pt modelId="{96F11CA8-2DAD-49A0-8EA4-863D95C4D717}" type="pres">
      <dgm:prSet presAssocID="{DCB3D49C-C1B9-4B9D-91F3-BA2EE8CFF484}" presName="vert1" presStyleCnt="0"/>
      <dgm:spPr/>
    </dgm:pt>
    <dgm:pt modelId="{616B3C85-A170-445E-987E-00BE89F80876}" type="pres">
      <dgm:prSet presAssocID="{11AEDF99-E846-41A1-A6D6-D01B97376B30}" presName="thickLine" presStyleLbl="alignNode1" presStyleIdx="1" presStyleCnt="4"/>
      <dgm:spPr/>
    </dgm:pt>
    <dgm:pt modelId="{77405CD4-E3CA-4F00-B1CA-B527B85DC826}" type="pres">
      <dgm:prSet presAssocID="{11AEDF99-E846-41A1-A6D6-D01B97376B30}" presName="horz1" presStyleCnt="0"/>
      <dgm:spPr/>
    </dgm:pt>
    <dgm:pt modelId="{7D324C09-38DA-4F75-91FE-78D88B75892D}" type="pres">
      <dgm:prSet presAssocID="{11AEDF99-E846-41A1-A6D6-D01B97376B30}" presName="tx1" presStyleLbl="revTx" presStyleIdx="1" presStyleCnt="4"/>
      <dgm:spPr/>
    </dgm:pt>
    <dgm:pt modelId="{982204DC-C861-4EAF-B582-BF3C462F869A}" type="pres">
      <dgm:prSet presAssocID="{11AEDF99-E846-41A1-A6D6-D01B97376B30}" presName="vert1" presStyleCnt="0"/>
      <dgm:spPr/>
    </dgm:pt>
    <dgm:pt modelId="{B11297E1-79E4-4C3D-8CCC-1F8C95D8E226}" type="pres">
      <dgm:prSet presAssocID="{FBB5CF90-5243-4E57-9433-7FB4E9E7D3E0}" presName="thickLine" presStyleLbl="alignNode1" presStyleIdx="2" presStyleCnt="4"/>
      <dgm:spPr/>
    </dgm:pt>
    <dgm:pt modelId="{1F8BBB2A-4AF2-467B-8DA7-9124F0A32833}" type="pres">
      <dgm:prSet presAssocID="{FBB5CF90-5243-4E57-9433-7FB4E9E7D3E0}" presName="horz1" presStyleCnt="0"/>
      <dgm:spPr/>
    </dgm:pt>
    <dgm:pt modelId="{44A46508-9925-4F87-880F-549B00A45C66}" type="pres">
      <dgm:prSet presAssocID="{FBB5CF90-5243-4E57-9433-7FB4E9E7D3E0}" presName="tx1" presStyleLbl="revTx" presStyleIdx="2" presStyleCnt="4"/>
      <dgm:spPr/>
    </dgm:pt>
    <dgm:pt modelId="{DE009978-FBC8-4CD8-B4FB-06B2404E88A7}" type="pres">
      <dgm:prSet presAssocID="{FBB5CF90-5243-4E57-9433-7FB4E9E7D3E0}" presName="vert1" presStyleCnt="0"/>
      <dgm:spPr/>
    </dgm:pt>
    <dgm:pt modelId="{20F5CA81-87AD-430D-A7C8-2F3431F184DC}" type="pres">
      <dgm:prSet presAssocID="{B1F67687-065B-4BDB-94BD-86E2888FFF5E}" presName="thickLine" presStyleLbl="alignNode1" presStyleIdx="3" presStyleCnt="4"/>
      <dgm:spPr/>
    </dgm:pt>
    <dgm:pt modelId="{E58BADD1-1A34-43C3-8BD7-92A7EFB4C933}" type="pres">
      <dgm:prSet presAssocID="{B1F67687-065B-4BDB-94BD-86E2888FFF5E}" presName="horz1" presStyleCnt="0"/>
      <dgm:spPr/>
    </dgm:pt>
    <dgm:pt modelId="{4F836A7A-0154-41A5-8E77-3F5D835B887B}" type="pres">
      <dgm:prSet presAssocID="{B1F67687-065B-4BDB-94BD-86E2888FFF5E}" presName="tx1" presStyleLbl="revTx" presStyleIdx="3" presStyleCnt="4"/>
      <dgm:spPr/>
    </dgm:pt>
    <dgm:pt modelId="{999C5C17-2D16-4A3D-A988-29BEA8E29746}" type="pres">
      <dgm:prSet presAssocID="{B1F67687-065B-4BDB-94BD-86E2888FFF5E}" presName="vert1" presStyleCnt="0"/>
      <dgm:spPr/>
    </dgm:pt>
  </dgm:ptLst>
  <dgm:cxnLst>
    <dgm:cxn modelId="{F3E4E319-281E-42B9-9D82-340B68E3BA3F}" type="presOf" srcId="{DCB3D49C-C1B9-4B9D-91F3-BA2EE8CFF484}" destId="{EB46B701-AC9E-4056-BD32-6957B2BC4253}" srcOrd="0" destOrd="0" presId="urn:microsoft.com/office/officeart/2008/layout/LinedList"/>
    <dgm:cxn modelId="{34EDE83D-4D11-4C3E-8A23-0839328277E5}" type="presOf" srcId="{11AEDF99-E846-41A1-A6D6-D01B97376B30}" destId="{7D324C09-38DA-4F75-91FE-78D88B75892D}" srcOrd="0" destOrd="0" presId="urn:microsoft.com/office/officeart/2008/layout/LinedList"/>
    <dgm:cxn modelId="{6F98F15F-E55D-4F38-A8AD-73F191E3C612}" type="presOf" srcId="{9EA16ECD-1DFE-4697-8BCC-7DE5397ACE46}" destId="{8A19803E-0E93-4F24-A345-D6816C9CEACC}" srcOrd="0" destOrd="0" presId="urn:microsoft.com/office/officeart/2008/layout/LinedList"/>
    <dgm:cxn modelId="{F20F4461-B6FB-4E7F-B37C-FCB0F3FC75E0}" type="presOf" srcId="{FBB5CF90-5243-4E57-9433-7FB4E9E7D3E0}" destId="{44A46508-9925-4F87-880F-549B00A45C66}" srcOrd="0" destOrd="0" presId="urn:microsoft.com/office/officeart/2008/layout/LinedList"/>
    <dgm:cxn modelId="{22650E46-202D-4E76-B27A-790A1959CACD}" srcId="{9EA16ECD-1DFE-4697-8BCC-7DE5397ACE46}" destId="{DCB3D49C-C1B9-4B9D-91F3-BA2EE8CFF484}" srcOrd="0" destOrd="0" parTransId="{B28B743B-9BE6-4FD1-92E9-D320E1A681BD}" sibTransId="{60A2D4DD-6AF4-41A7-BAC3-27D923B33F1D}"/>
    <dgm:cxn modelId="{4F1B6567-EFC1-49F0-A508-5F6866256A18}" type="presOf" srcId="{B1F67687-065B-4BDB-94BD-86E2888FFF5E}" destId="{4F836A7A-0154-41A5-8E77-3F5D835B887B}" srcOrd="0" destOrd="0" presId="urn:microsoft.com/office/officeart/2008/layout/LinedList"/>
    <dgm:cxn modelId="{8D8FD97C-07C5-4742-B54E-038CF806F9E8}" srcId="{9EA16ECD-1DFE-4697-8BCC-7DE5397ACE46}" destId="{FBB5CF90-5243-4E57-9433-7FB4E9E7D3E0}" srcOrd="2" destOrd="0" parTransId="{7D5885B7-ABCC-4B31-8584-0CBF51EDB443}" sibTransId="{F36C07B5-C1B2-4C64-8A36-28994ADC7CC3}"/>
    <dgm:cxn modelId="{ACCBF292-4CE0-4079-86AE-FBCB8C885403}" srcId="{9EA16ECD-1DFE-4697-8BCC-7DE5397ACE46}" destId="{B1F67687-065B-4BDB-94BD-86E2888FFF5E}" srcOrd="3" destOrd="0" parTransId="{FCE0E580-92F5-45C6-9E96-69A487E0E774}" sibTransId="{C9F200AD-479A-43CC-A8A3-244905A65934}"/>
    <dgm:cxn modelId="{76F676AD-EAAA-45F0-BB19-E0CA2826FE99}" srcId="{9EA16ECD-1DFE-4697-8BCC-7DE5397ACE46}" destId="{11AEDF99-E846-41A1-A6D6-D01B97376B30}" srcOrd="1" destOrd="0" parTransId="{5035A055-78DF-4DC1-91EA-CC2673E67AC9}" sibTransId="{4D26C185-8189-4A95-A2C5-5788251FCC0B}"/>
    <dgm:cxn modelId="{8D07CFB0-A4F4-41CD-9E31-5810EBA7A9DD}" type="presParOf" srcId="{8A19803E-0E93-4F24-A345-D6816C9CEACC}" destId="{63CCAC6F-9703-4D90-95E5-4C50A329FA6C}" srcOrd="0" destOrd="0" presId="urn:microsoft.com/office/officeart/2008/layout/LinedList"/>
    <dgm:cxn modelId="{42F0A0AC-5D37-4CD5-90D8-1A17C3A02F04}" type="presParOf" srcId="{8A19803E-0E93-4F24-A345-D6816C9CEACC}" destId="{66BE7A6F-000A-4506-86C0-6260ADDBD09D}" srcOrd="1" destOrd="0" presId="urn:microsoft.com/office/officeart/2008/layout/LinedList"/>
    <dgm:cxn modelId="{8AC254BF-59F4-49A3-A75A-C20127A6C1DA}" type="presParOf" srcId="{66BE7A6F-000A-4506-86C0-6260ADDBD09D}" destId="{EB46B701-AC9E-4056-BD32-6957B2BC4253}" srcOrd="0" destOrd="0" presId="urn:microsoft.com/office/officeart/2008/layout/LinedList"/>
    <dgm:cxn modelId="{A6AD55A2-70F0-4AE2-B2D7-AEFD5218EBD9}" type="presParOf" srcId="{66BE7A6F-000A-4506-86C0-6260ADDBD09D}" destId="{96F11CA8-2DAD-49A0-8EA4-863D95C4D717}" srcOrd="1" destOrd="0" presId="urn:microsoft.com/office/officeart/2008/layout/LinedList"/>
    <dgm:cxn modelId="{78B3471D-B23B-41B0-969F-045AA98C7CD4}" type="presParOf" srcId="{8A19803E-0E93-4F24-A345-D6816C9CEACC}" destId="{616B3C85-A170-445E-987E-00BE89F80876}" srcOrd="2" destOrd="0" presId="urn:microsoft.com/office/officeart/2008/layout/LinedList"/>
    <dgm:cxn modelId="{5352C86F-780F-433A-93C7-377B89A2FCBC}" type="presParOf" srcId="{8A19803E-0E93-4F24-A345-D6816C9CEACC}" destId="{77405CD4-E3CA-4F00-B1CA-B527B85DC826}" srcOrd="3" destOrd="0" presId="urn:microsoft.com/office/officeart/2008/layout/LinedList"/>
    <dgm:cxn modelId="{866CD1AE-DB9A-4ED0-B8DB-E24E2C927A86}" type="presParOf" srcId="{77405CD4-E3CA-4F00-B1CA-B527B85DC826}" destId="{7D324C09-38DA-4F75-91FE-78D88B75892D}" srcOrd="0" destOrd="0" presId="urn:microsoft.com/office/officeart/2008/layout/LinedList"/>
    <dgm:cxn modelId="{245E202A-FCEE-4F41-B169-D5784B681A67}" type="presParOf" srcId="{77405CD4-E3CA-4F00-B1CA-B527B85DC826}" destId="{982204DC-C861-4EAF-B582-BF3C462F869A}" srcOrd="1" destOrd="0" presId="urn:microsoft.com/office/officeart/2008/layout/LinedList"/>
    <dgm:cxn modelId="{0148F1E4-432F-4ADD-96FB-C51016390CDE}" type="presParOf" srcId="{8A19803E-0E93-4F24-A345-D6816C9CEACC}" destId="{B11297E1-79E4-4C3D-8CCC-1F8C95D8E226}" srcOrd="4" destOrd="0" presId="urn:microsoft.com/office/officeart/2008/layout/LinedList"/>
    <dgm:cxn modelId="{46A000FD-AEAB-4509-AF6E-09053D135FD0}" type="presParOf" srcId="{8A19803E-0E93-4F24-A345-D6816C9CEACC}" destId="{1F8BBB2A-4AF2-467B-8DA7-9124F0A32833}" srcOrd="5" destOrd="0" presId="urn:microsoft.com/office/officeart/2008/layout/LinedList"/>
    <dgm:cxn modelId="{5FCEEFC4-D81F-4DF9-94CD-1C02FF06DE12}" type="presParOf" srcId="{1F8BBB2A-4AF2-467B-8DA7-9124F0A32833}" destId="{44A46508-9925-4F87-880F-549B00A45C66}" srcOrd="0" destOrd="0" presId="urn:microsoft.com/office/officeart/2008/layout/LinedList"/>
    <dgm:cxn modelId="{25FB83B6-A9DF-466C-BA9F-0D62F2CF118F}" type="presParOf" srcId="{1F8BBB2A-4AF2-467B-8DA7-9124F0A32833}" destId="{DE009978-FBC8-4CD8-B4FB-06B2404E88A7}" srcOrd="1" destOrd="0" presId="urn:microsoft.com/office/officeart/2008/layout/LinedList"/>
    <dgm:cxn modelId="{4AB867FC-4855-4239-9A86-8F50BA7E8BDD}" type="presParOf" srcId="{8A19803E-0E93-4F24-A345-D6816C9CEACC}" destId="{20F5CA81-87AD-430D-A7C8-2F3431F184DC}" srcOrd="6" destOrd="0" presId="urn:microsoft.com/office/officeart/2008/layout/LinedList"/>
    <dgm:cxn modelId="{BEDE3F7C-EA3C-436B-B8E9-9DF3A3DD6ED3}" type="presParOf" srcId="{8A19803E-0E93-4F24-A345-D6816C9CEACC}" destId="{E58BADD1-1A34-43C3-8BD7-92A7EFB4C933}" srcOrd="7" destOrd="0" presId="urn:microsoft.com/office/officeart/2008/layout/LinedList"/>
    <dgm:cxn modelId="{3EE99A94-B4A4-469F-9512-F355DB6BC53B}" type="presParOf" srcId="{E58BADD1-1A34-43C3-8BD7-92A7EFB4C933}" destId="{4F836A7A-0154-41A5-8E77-3F5D835B887B}" srcOrd="0" destOrd="0" presId="urn:microsoft.com/office/officeart/2008/layout/LinedList"/>
    <dgm:cxn modelId="{EBBD5AAC-C61D-4A34-BD6C-E217B7F1BDE3}" type="presParOf" srcId="{E58BADD1-1A34-43C3-8BD7-92A7EFB4C933}" destId="{999C5C17-2D16-4A3D-A988-29BEA8E2974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dgm:spPr/>
      <dgm:t>
        <a:bodyPr/>
        <a:lstStyle/>
        <a:p>
          <a:r>
            <a:rPr lang="sv-SE" b="1" dirty="0"/>
            <a:t>Utveckla forskning för kunskapsutveckling inom alla delmål i strategin</a:t>
          </a:r>
          <a:endParaRPr lang="sv-SE" noProof="0" dirty="0"/>
        </a:p>
      </dgm:t>
    </dgm:pt>
    <dgm:pt modelId="{FC677900-EDF7-4106-95BD-D8C21BCA46E0}" type="parTrans" cxnId="{13FD11BB-B1CD-4BF4-B10F-CEFF4F4D20AC}">
      <dgm:prSet/>
      <dgm:spPr/>
      <dgm:t>
        <a:bodyPr/>
        <a:lstStyle/>
        <a:p>
          <a:endParaRPr lang="sv-SE" noProof="0" dirty="0"/>
        </a:p>
      </dgm:t>
    </dgm:pt>
    <dgm:pt modelId="{2E1903EE-A38F-4F81-9381-3514200287F1}" type="sibTrans" cxnId="{13FD11BB-B1CD-4BF4-B10F-CEFF4F4D20AC}">
      <dgm:prSet/>
      <dgm:spPr/>
      <dgm:t>
        <a:bodyPr/>
        <a:lstStyle/>
        <a:p>
          <a:endParaRPr lang="sv-SE" noProof="0" dirty="0"/>
        </a:p>
      </dgm:t>
    </dgm:pt>
    <dgm:pt modelId="{0C422BA9-0EE4-4F87-9AA8-157E5E45AE3E}">
      <dgm:prSet/>
      <dgm:spPr/>
      <dgm:t>
        <a:bodyPr/>
        <a:lstStyle/>
        <a:p>
          <a:r>
            <a:rPr lang="sv-SE" b="1" dirty="0"/>
            <a:t>Verka för en närmare koppling mellan forskning, policy och praktik</a:t>
          </a:r>
          <a:endParaRPr lang="sv-SE" noProof="0" dirty="0"/>
        </a:p>
      </dgm:t>
    </dgm:pt>
    <dgm:pt modelId="{91D65119-2196-4AC5-8B68-148E45383787}" type="parTrans" cxnId="{98C1DF66-E4DC-4D9D-A359-6AC2757638AE}">
      <dgm:prSet/>
      <dgm:spPr/>
      <dgm:t>
        <a:bodyPr/>
        <a:lstStyle/>
        <a:p>
          <a:endParaRPr lang="sv-SE" noProof="0" dirty="0"/>
        </a:p>
      </dgm:t>
    </dgm:pt>
    <dgm:pt modelId="{D9730046-AA37-4973-A80A-281B4C8EB2C6}" type="sibTrans" cxnId="{98C1DF66-E4DC-4D9D-A359-6AC2757638AE}">
      <dgm:prSet/>
      <dgm:spPr/>
      <dgm:t>
        <a:bodyPr/>
        <a:lstStyle/>
        <a:p>
          <a:endParaRPr lang="sv-SE" noProof="0" dirty="0"/>
        </a:p>
      </dgm:t>
    </dgm:pt>
    <dgm:pt modelId="{35264D6E-12D4-46B0-9490-BB765F2CF28A}">
      <dgm:prSet/>
      <dgm:spPr/>
      <dgm:t>
        <a:bodyPr/>
        <a:lstStyle/>
        <a:p>
          <a:r>
            <a:rPr lang="sv-SE" b="1" dirty="0"/>
            <a:t>Förbättra möjligheterna till uppföljning</a:t>
          </a:r>
          <a:endParaRPr lang="sv-SE" noProof="0" dirty="0"/>
        </a:p>
      </dgm:t>
    </dgm:pt>
    <dgm:pt modelId="{4851AD0C-2D39-401F-A643-AC3E53514C98}" type="parTrans" cxnId="{CD361E60-3D89-4161-9668-749E96ECB3DC}">
      <dgm:prSet/>
      <dgm:spPr/>
      <dgm:t>
        <a:bodyPr/>
        <a:lstStyle/>
        <a:p>
          <a:endParaRPr lang="sv-SE" noProof="0" dirty="0"/>
        </a:p>
      </dgm:t>
    </dgm:pt>
    <dgm:pt modelId="{98B4D0ED-2F68-4F3D-9E49-5D9572BC28F0}" type="sibTrans" cxnId="{CD361E60-3D89-4161-9668-749E96ECB3DC}">
      <dgm:prSet/>
      <dgm:spPr/>
      <dgm:t>
        <a:bodyPr/>
        <a:lstStyle/>
        <a:p>
          <a:endParaRPr lang="sv-SE" noProof="0" dirty="0"/>
        </a:p>
      </dgm:t>
    </dgm:pt>
    <dgm:pt modelId="{7CB720E0-3F7A-4AEF-87AC-ADF99A89B878}">
      <dgm:prSet/>
      <dgm:spPr/>
      <dgm:t>
        <a:bodyPr/>
        <a:lstStyle/>
        <a:p>
          <a:r>
            <a:rPr lang="sv-SE" b="1" dirty="0"/>
            <a:t>Utveckla digitala verktyg för enskilda personer och samhällsaktörer</a:t>
          </a:r>
        </a:p>
      </dgm:t>
    </dgm:pt>
    <dgm:pt modelId="{0ED06E4F-B31A-493F-B70F-99E35E045B69}" type="parTrans" cxnId="{D0784D9D-1DCF-402B-9EF2-661267D29C10}">
      <dgm:prSet/>
      <dgm:spPr/>
      <dgm:t>
        <a:bodyPr/>
        <a:lstStyle/>
        <a:p>
          <a:endParaRPr lang="sv-SE"/>
        </a:p>
      </dgm:t>
    </dgm:pt>
    <dgm:pt modelId="{FDD09B8B-1F5A-4B0A-9740-B6DCDC9BA5A3}" type="sibTrans" cxnId="{D0784D9D-1DCF-402B-9EF2-661267D29C10}">
      <dgm:prSet/>
      <dgm:spPr/>
      <dgm:t>
        <a:bodyPr/>
        <a:lstStyle/>
        <a:p>
          <a:endParaRPr lang="sv-SE"/>
        </a:p>
      </dgm:t>
    </dgm:pt>
    <dgm:pt modelId="{0393C94A-AA8B-4E34-9F7E-DD84D01DF7BD}">
      <dgm:prSet/>
      <dgm:spPr/>
      <dgm:t>
        <a:bodyPr/>
        <a:lstStyle/>
        <a:p>
          <a:r>
            <a:rPr lang="sv-SE" b="1"/>
            <a:t>Utöka det internationella samarbetet och kunskaps- och erfarenhetsutbytet</a:t>
          </a:r>
          <a:endParaRPr lang="sv-SE" b="0" i="0" dirty="0"/>
        </a:p>
      </dgm:t>
    </dgm:pt>
    <dgm:pt modelId="{7E9355AE-08B7-4F58-8E30-C6109393F917}" type="parTrans" cxnId="{78501D2D-9D17-4BDA-A5B8-E37EFF6FD542}">
      <dgm:prSet/>
      <dgm:spPr/>
      <dgm:t>
        <a:bodyPr/>
        <a:lstStyle/>
        <a:p>
          <a:endParaRPr lang="sv-SE"/>
        </a:p>
      </dgm:t>
    </dgm:pt>
    <dgm:pt modelId="{41288951-276B-4DC5-8E4D-052C766920BE}" type="sibTrans" cxnId="{78501D2D-9D17-4BDA-A5B8-E37EFF6FD542}">
      <dgm:prSet/>
      <dgm:spPr/>
      <dgm:t>
        <a:bodyPr/>
        <a:lstStyle/>
        <a:p>
          <a:endParaRPr lang="sv-SE"/>
        </a:p>
      </dgm:t>
    </dgm:pt>
    <dgm:pt modelId="{D471662A-DABD-46A1-A6A4-BC63E6DF9754}" type="pres">
      <dgm:prSet presAssocID="{EFDD233A-50F0-47D3-AA67-6AD704B3A6B7}" presName="diagram" presStyleCnt="0">
        <dgm:presLayoutVars>
          <dgm:dir/>
          <dgm:resizeHandles val="exact"/>
        </dgm:presLayoutVars>
      </dgm:prSet>
      <dgm:spPr/>
    </dgm:pt>
    <dgm:pt modelId="{CCC7319D-479E-4D32-964A-746E7049D2D7}" type="pres">
      <dgm:prSet presAssocID="{F8B7BF59-7FF1-4B22-B256-01E5F9FC2DB1}" presName="node" presStyleLbl="node1" presStyleIdx="0" presStyleCnt="5">
        <dgm:presLayoutVars>
          <dgm:bulletEnabled val="1"/>
        </dgm:presLayoutVars>
      </dgm:prSet>
      <dgm:spPr/>
    </dgm:pt>
    <dgm:pt modelId="{2220BF99-FBCF-42BB-AE72-3EBFCEB8525C}" type="pres">
      <dgm:prSet presAssocID="{2E1903EE-A38F-4F81-9381-3514200287F1}" presName="sibTrans" presStyleCnt="0"/>
      <dgm:spPr/>
    </dgm:pt>
    <dgm:pt modelId="{34DA1653-DEC0-4E92-9055-F994F1590EC0}" type="pres">
      <dgm:prSet presAssocID="{0C422BA9-0EE4-4F87-9AA8-157E5E45AE3E}" presName="node" presStyleLbl="node1" presStyleIdx="1" presStyleCnt="5">
        <dgm:presLayoutVars>
          <dgm:bulletEnabled val="1"/>
        </dgm:presLayoutVars>
      </dgm:prSet>
      <dgm:spPr/>
    </dgm:pt>
    <dgm:pt modelId="{95BDB1C8-F0EA-4DA3-B5DF-AD9999EF58DC}" type="pres">
      <dgm:prSet presAssocID="{D9730046-AA37-4973-A80A-281B4C8EB2C6}" presName="sibTrans" presStyleCnt="0"/>
      <dgm:spPr/>
    </dgm:pt>
    <dgm:pt modelId="{1F8BA4B1-F5E0-4E20-BB84-BAC5978BD32B}" type="pres">
      <dgm:prSet presAssocID="{35264D6E-12D4-46B0-9490-BB765F2CF28A}" presName="node" presStyleLbl="node1" presStyleIdx="2" presStyleCnt="5">
        <dgm:presLayoutVars>
          <dgm:bulletEnabled val="1"/>
        </dgm:presLayoutVars>
      </dgm:prSet>
      <dgm:spPr/>
    </dgm:pt>
    <dgm:pt modelId="{7FB74AD6-BDD0-4412-9604-F08366BFEEED}" type="pres">
      <dgm:prSet presAssocID="{98B4D0ED-2F68-4F3D-9E49-5D9572BC28F0}" presName="sibTrans" presStyleCnt="0"/>
      <dgm:spPr/>
    </dgm:pt>
    <dgm:pt modelId="{014E6B32-227D-4328-BAF4-5BF7ED5545D8}" type="pres">
      <dgm:prSet presAssocID="{7CB720E0-3F7A-4AEF-87AC-ADF99A89B878}" presName="node" presStyleLbl="node1" presStyleIdx="3" presStyleCnt="5">
        <dgm:presLayoutVars>
          <dgm:bulletEnabled val="1"/>
        </dgm:presLayoutVars>
      </dgm:prSet>
      <dgm:spPr/>
    </dgm:pt>
    <dgm:pt modelId="{2AC2D962-A58A-4A64-9465-65359BA99743}" type="pres">
      <dgm:prSet presAssocID="{FDD09B8B-1F5A-4B0A-9740-B6DCDC9BA5A3}" presName="sibTrans" presStyleCnt="0"/>
      <dgm:spPr/>
    </dgm:pt>
    <dgm:pt modelId="{DB418878-C9B9-4BAE-A0D8-1139D77AB8E9}" type="pres">
      <dgm:prSet presAssocID="{0393C94A-AA8B-4E34-9F7E-DD84D01DF7BD}" presName="node" presStyleLbl="node1" presStyleIdx="4" presStyleCnt="5">
        <dgm:presLayoutVars>
          <dgm:bulletEnabled val="1"/>
        </dgm:presLayoutVars>
      </dgm:prSet>
      <dgm:spPr/>
    </dgm:pt>
  </dgm:ptLst>
  <dgm:cxnLst>
    <dgm:cxn modelId="{78501D2D-9D17-4BDA-A5B8-E37EFF6FD542}" srcId="{EFDD233A-50F0-47D3-AA67-6AD704B3A6B7}" destId="{0393C94A-AA8B-4E34-9F7E-DD84D01DF7BD}" srcOrd="4" destOrd="0" parTransId="{7E9355AE-08B7-4F58-8E30-C6109393F917}" sibTransId="{41288951-276B-4DC5-8E4D-052C766920BE}"/>
    <dgm:cxn modelId="{EC3E852E-1BFF-476C-820C-02875B7AA217}" type="presOf" srcId="{F8B7BF59-7FF1-4B22-B256-01E5F9FC2DB1}" destId="{CCC7319D-479E-4D32-964A-746E7049D2D7}" srcOrd="0" destOrd="0" presId="urn:microsoft.com/office/officeart/2005/8/layout/default"/>
    <dgm:cxn modelId="{CD361E60-3D89-4161-9668-749E96ECB3DC}" srcId="{EFDD233A-50F0-47D3-AA67-6AD704B3A6B7}" destId="{35264D6E-12D4-46B0-9490-BB765F2CF28A}" srcOrd="2" destOrd="0" parTransId="{4851AD0C-2D39-401F-A643-AC3E53514C98}" sibTransId="{98B4D0ED-2F68-4F3D-9E49-5D9572BC28F0}"/>
    <dgm:cxn modelId="{98C1DF66-E4DC-4D9D-A359-6AC2757638AE}" srcId="{EFDD233A-50F0-47D3-AA67-6AD704B3A6B7}" destId="{0C422BA9-0EE4-4F87-9AA8-157E5E45AE3E}" srcOrd="1" destOrd="0" parTransId="{91D65119-2196-4AC5-8B68-148E45383787}" sibTransId="{D9730046-AA37-4973-A80A-281B4C8EB2C6}"/>
    <dgm:cxn modelId="{308BDB71-07C7-4F24-B842-4E4F9216995A}" type="presOf" srcId="{0C422BA9-0EE4-4F87-9AA8-157E5E45AE3E}" destId="{34DA1653-DEC0-4E92-9055-F994F1590EC0}" srcOrd="0" destOrd="0" presId="urn:microsoft.com/office/officeart/2005/8/layout/default"/>
    <dgm:cxn modelId="{B08DE771-A672-4248-B150-94564D6EB34A}" type="presOf" srcId="{EFDD233A-50F0-47D3-AA67-6AD704B3A6B7}" destId="{D471662A-DABD-46A1-A6A4-BC63E6DF9754}" srcOrd="0" destOrd="0" presId="urn:microsoft.com/office/officeart/2005/8/layout/default"/>
    <dgm:cxn modelId="{CC1C9294-C9E8-4182-BD58-C75FFBEEDBFA}" type="presOf" srcId="{35264D6E-12D4-46B0-9490-BB765F2CF28A}" destId="{1F8BA4B1-F5E0-4E20-BB84-BAC5978BD32B}" srcOrd="0" destOrd="0" presId="urn:microsoft.com/office/officeart/2005/8/layout/default"/>
    <dgm:cxn modelId="{D0784D9D-1DCF-402B-9EF2-661267D29C10}" srcId="{EFDD233A-50F0-47D3-AA67-6AD704B3A6B7}" destId="{7CB720E0-3F7A-4AEF-87AC-ADF99A89B878}" srcOrd="3" destOrd="0" parTransId="{0ED06E4F-B31A-493F-B70F-99E35E045B69}" sibTransId="{FDD09B8B-1F5A-4B0A-9740-B6DCDC9BA5A3}"/>
    <dgm:cxn modelId="{C48D2FA6-A0F3-4F2F-AE9A-834149EAC952}" type="presOf" srcId="{0393C94A-AA8B-4E34-9F7E-DD84D01DF7BD}" destId="{DB418878-C9B9-4BAE-A0D8-1139D77AB8E9}"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F6B6DBC7-121A-428C-8A97-866C898B04ED}" type="presOf" srcId="{7CB720E0-3F7A-4AEF-87AC-ADF99A89B878}" destId="{014E6B32-227D-4328-BAF4-5BF7ED5545D8}" srcOrd="0" destOrd="0" presId="urn:microsoft.com/office/officeart/2005/8/layout/default"/>
    <dgm:cxn modelId="{D2308810-34C1-4AC5-9F69-B9805F01C5C9}" type="presParOf" srcId="{D471662A-DABD-46A1-A6A4-BC63E6DF9754}" destId="{CCC7319D-479E-4D32-964A-746E7049D2D7}" srcOrd="0" destOrd="0" presId="urn:microsoft.com/office/officeart/2005/8/layout/default"/>
    <dgm:cxn modelId="{8129338B-05E1-4545-96C0-92671DC7A8EA}" type="presParOf" srcId="{D471662A-DABD-46A1-A6A4-BC63E6DF9754}" destId="{2220BF99-FBCF-42BB-AE72-3EBFCEB8525C}" srcOrd="1" destOrd="0" presId="urn:microsoft.com/office/officeart/2005/8/layout/default"/>
    <dgm:cxn modelId="{9B7DEB77-715F-4CAE-9013-AED2B660CF36}" type="presParOf" srcId="{D471662A-DABD-46A1-A6A4-BC63E6DF9754}" destId="{34DA1653-DEC0-4E92-9055-F994F1590EC0}" srcOrd="2" destOrd="0" presId="urn:microsoft.com/office/officeart/2005/8/layout/default"/>
    <dgm:cxn modelId="{37435CA4-1478-4C80-A057-26C8A8A9F8BE}" type="presParOf" srcId="{D471662A-DABD-46A1-A6A4-BC63E6DF9754}" destId="{95BDB1C8-F0EA-4DA3-B5DF-AD9999EF58DC}" srcOrd="3" destOrd="0" presId="urn:microsoft.com/office/officeart/2005/8/layout/default"/>
    <dgm:cxn modelId="{B3353513-2CD6-4DE9-AD6B-784A7CB88DED}" type="presParOf" srcId="{D471662A-DABD-46A1-A6A4-BC63E6DF9754}" destId="{1F8BA4B1-F5E0-4E20-BB84-BAC5978BD32B}" srcOrd="4" destOrd="0" presId="urn:microsoft.com/office/officeart/2005/8/layout/default"/>
    <dgm:cxn modelId="{1EAA386E-90BB-4F1D-83A1-126BEA8F9B77}" type="presParOf" srcId="{D471662A-DABD-46A1-A6A4-BC63E6DF9754}" destId="{7FB74AD6-BDD0-4412-9604-F08366BFEEED}" srcOrd="5" destOrd="0" presId="urn:microsoft.com/office/officeart/2005/8/layout/default"/>
    <dgm:cxn modelId="{EFBE52C7-0194-4DEA-B8F3-C7208E68EB62}" type="presParOf" srcId="{D471662A-DABD-46A1-A6A4-BC63E6DF9754}" destId="{014E6B32-227D-4328-BAF4-5BF7ED5545D8}" srcOrd="6" destOrd="0" presId="urn:microsoft.com/office/officeart/2005/8/layout/default"/>
    <dgm:cxn modelId="{FBA84680-3298-4CB2-BDB6-292AD588B22B}" type="presParOf" srcId="{D471662A-DABD-46A1-A6A4-BC63E6DF9754}" destId="{2AC2D962-A58A-4A64-9465-65359BA99743}" srcOrd="7" destOrd="0" presId="urn:microsoft.com/office/officeart/2005/8/layout/default"/>
    <dgm:cxn modelId="{A85F390A-80BF-45FC-8A40-1F922AF8FEF7}" type="presParOf" srcId="{D471662A-DABD-46A1-A6A4-BC63E6DF9754}" destId="{DB418878-C9B9-4BAE-A0D8-1139D77AB8E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5016B967-669E-409A-8886-EF866BAC759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9BBA23A-EB4D-44F3-BBBA-A2E2B239B92A}">
      <dgm:prSet/>
      <dgm:spPr/>
      <dgm:t>
        <a:bodyPr/>
        <a:lstStyle/>
        <a:p>
          <a:pPr>
            <a:lnSpc>
              <a:spcPct val="100000"/>
            </a:lnSpc>
          </a:pPr>
          <a:r>
            <a:rPr lang="sv-SE" noProof="0" dirty="0"/>
            <a:t>Fortsatt stimulera tvärsektoriell, tvärvetenskaplig och praktiknära forskning med en främjande och förebyggande ansats eller en behandlande och rehabiliterande ansats samt stärka kunskaperna om komplexa förändringsprocesser i samverkan mellan olika samhällsaktörer </a:t>
          </a:r>
        </a:p>
      </dgm:t>
    </dgm:pt>
    <dgm:pt modelId="{F150D469-C926-471D-A25E-263FE5802B30}" type="parTrans" cxnId="{625129DF-BCEC-454E-B178-3599A7929DC1}">
      <dgm:prSet/>
      <dgm:spPr/>
      <dgm:t>
        <a:bodyPr/>
        <a:lstStyle/>
        <a:p>
          <a:endParaRPr lang="sv-SE" noProof="0" dirty="0"/>
        </a:p>
      </dgm:t>
    </dgm:pt>
    <dgm:pt modelId="{A0A39F62-24B7-4CDF-9D65-71485C27C9A9}" type="sibTrans" cxnId="{625129DF-BCEC-454E-B178-3599A7929DC1}">
      <dgm:prSet/>
      <dgm:spPr/>
      <dgm:t>
        <a:bodyPr/>
        <a:lstStyle/>
        <a:p>
          <a:pPr>
            <a:lnSpc>
              <a:spcPct val="100000"/>
            </a:lnSpc>
          </a:pPr>
          <a:endParaRPr lang="sv-SE" noProof="0" dirty="0"/>
        </a:p>
      </dgm:t>
    </dgm:pt>
    <dgm:pt modelId="{1CC2A264-5E10-4B3D-BA3E-7581BF5812D1}">
      <dgm:prSet/>
      <dgm:spPr/>
      <dgm:t>
        <a:bodyPr/>
        <a:lstStyle/>
        <a:p>
          <a:pPr>
            <a:lnSpc>
              <a:spcPct val="100000"/>
            </a:lnSpc>
          </a:pPr>
          <a:r>
            <a:rPr lang="sv-SE" noProof="0" dirty="0"/>
            <a:t>Skapa samverkan mellan genomförandet av strategin för psykisk hälsa och suicidprevention och det nationella forskningsprogrammet om psykisk hälsa </a:t>
          </a:r>
        </a:p>
      </dgm:t>
    </dgm:pt>
    <dgm:pt modelId="{56B501E1-8258-424F-963B-702F7023D1A5}" type="parTrans" cxnId="{867062CD-E316-436E-9FAA-608578E8B4EE}">
      <dgm:prSet/>
      <dgm:spPr/>
      <dgm:t>
        <a:bodyPr/>
        <a:lstStyle/>
        <a:p>
          <a:endParaRPr lang="sv-SE" noProof="0" dirty="0"/>
        </a:p>
      </dgm:t>
    </dgm:pt>
    <dgm:pt modelId="{C4FA8984-4FA7-480B-8F9B-D917FCF62FFF}" type="sibTrans" cxnId="{867062CD-E316-436E-9FAA-608578E8B4EE}">
      <dgm:prSet/>
      <dgm:spPr/>
      <dgm:t>
        <a:bodyPr/>
        <a:lstStyle/>
        <a:p>
          <a:pPr>
            <a:lnSpc>
              <a:spcPct val="100000"/>
            </a:lnSpc>
          </a:pPr>
          <a:endParaRPr lang="sv-SE" noProof="0" dirty="0"/>
        </a:p>
      </dgm:t>
    </dgm:pt>
    <dgm:pt modelId="{F161A4E5-827A-4864-ADA1-FCB30393605E}">
      <dgm:prSet/>
      <dgm:spPr/>
      <dgm:t>
        <a:bodyPr/>
        <a:lstStyle/>
        <a:p>
          <a:pPr>
            <a:lnSpc>
              <a:spcPct val="100000"/>
            </a:lnSpc>
          </a:pPr>
          <a:r>
            <a:rPr lang="sv-SE" noProof="0" dirty="0"/>
            <a:t>Fortsatt följa upp och utvärdera forskningsprogrammet om psykisk hälsa för att framtida insatser och investeringar ska komma samhället till nytta </a:t>
          </a:r>
        </a:p>
      </dgm:t>
    </dgm:pt>
    <dgm:pt modelId="{6D484676-BABD-4199-AF55-AED1DEB7C611}" type="parTrans" cxnId="{47081FF5-AF89-452F-81A0-34106E4E7348}">
      <dgm:prSet/>
      <dgm:spPr/>
      <dgm:t>
        <a:bodyPr/>
        <a:lstStyle/>
        <a:p>
          <a:endParaRPr lang="sv-SE" noProof="0" dirty="0"/>
        </a:p>
      </dgm:t>
    </dgm:pt>
    <dgm:pt modelId="{229614DE-6359-4B4B-9C10-20786AA520C7}" type="sibTrans" cxnId="{47081FF5-AF89-452F-81A0-34106E4E7348}">
      <dgm:prSet/>
      <dgm:spPr/>
      <dgm:t>
        <a:bodyPr/>
        <a:lstStyle/>
        <a:p>
          <a:pPr>
            <a:lnSpc>
              <a:spcPct val="100000"/>
            </a:lnSpc>
          </a:pPr>
          <a:endParaRPr lang="sv-SE" noProof="0" dirty="0"/>
        </a:p>
      </dgm:t>
    </dgm:pt>
    <dgm:pt modelId="{A766CB2E-1623-4F1A-A7A9-16849967B1A7}">
      <dgm:prSet/>
      <dgm:spPr/>
      <dgm:t>
        <a:bodyPr/>
        <a:lstStyle/>
        <a:p>
          <a:pPr>
            <a:lnSpc>
              <a:spcPct val="100000"/>
            </a:lnSpc>
          </a:pPr>
          <a:r>
            <a:rPr lang="sv-SE" noProof="0" dirty="0"/>
            <a:t>Fortsatt stärka och utveckla forskningsmiljöer som främjar forskningssamarbeten och bidrar till högre utbildning samt stimulera forskning av hög kvalitet med nära anknytning till berörda verksamheter.</a:t>
          </a:r>
        </a:p>
      </dgm:t>
    </dgm:pt>
    <dgm:pt modelId="{168237FE-E038-46C9-AA08-22C589A110F9}" type="parTrans" cxnId="{064729E1-B71C-4E12-8881-22FA258043FB}">
      <dgm:prSet/>
      <dgm:spPr/>
      <dgm:t>
        <a:bodyPr/>
        <a:lstStyle/>
        <a:p>
          <a:endParaRPr lang="sv-SE" noProof="0" dirty="0"/>
        </a:p>
      </dgm:t>
    </dgm:pt>
    <dgm:pt modelId="{F13D87B4-A62C-44F8-A35E-EA1716BA4F71}" type="sibTrans" cxnId="{064729E1-B71C-4E12-8881-22FA258043FB}">
      <dgm:prSet/>
      <dgm:spPr/>
      <dgm:t>
        <a:bodyPr/>
        <a:lstStyle/>
        <a:p>
          <a:endParaRPr lang="sv-SE" noProof="0" dirty="0"/>
        </a:p>
      </dgm:t>
    </dgm:pt>
    <dgm:pt modelId="{3B870EAF-CC01-44D0-AE0C-4E444F9B22BB}" type="pres">
      <dgm:prSet presAssocID="{5016B967-669E-409A-8886-EF866BAC7596}" presName="root" presStyleCnt="0">
        <dgm:presLayoutVars>
          <dgm:dir/>
          <dgm:resizeHandles val="exact"/>
        </dgm:presLayoutVars>
      </dgm:prSet>
      <dgm:spPr/>
    </dgm:pt>
    <dgm:pt modelId="{3C7B7DE3-3423-4729-9724-5224652FF720}" type="pres">
      <dgm:prSet presAssocID="{5016B967-669E-409A-8886-EF866BAC7596}" presName="container" presStyleCnt="0">
        <dgm:presLayoutVars>
          <dgm:dir/>
          <dgm:resizeHandles val="exact"/>
        </dgm:presLayoutVars>
      </dgm:prSet>
      <dgm:spPr/>
    </dgm:pt>
    <dgm:pt modelId="{B6CB9BF6-D523-4863-B06D-19EB06EC5D34}" type="pres">
      <dgm:prSet presAssocID="{79BBA23A-EB4D-44F3-BBBA-A2E2B239B92A}" presName="compNode" presStyleCnt="0"/>
      <dgm:spPr/>
    </dgm:pt>
    <dgm:pt modelId="{E2D06C11-FA2A-4FF8-83D9-B5A77B53DCF1}" type="pres">
      <dgm:prSet presAssocID="{79BBA23A-EB4D-44F3-BBBA-A2E2B239B92A}" presName="iconBgRect" presStyleLbl="bgShp" presStyleIdx="0" presStyleCnt="4"/>
      <dgm:spPr/>
    </dgm:pt>
    <dgm:pt modelId="{607BB72F-8655-4226-BEBA-B952791B4E88}" type="pres">
      <dgm:prSet presAssocID="{79BBA23A-EB4D-44F3-BBBA-A2E2B239B92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äkare"/>
        </a:ext>
      </dgm:extLst>
    </dgm:pt>
    <dgm:pt modelId="{22E9910F-7170-437E-9F0E-07CC1114EBC4}" type="pres">
      <dgm:prSet presAssocID="{79BBA23A-EB4D-44F3-BBBA-A2E2B239B92A}" presName="spaceRect" presStyleCnt="0"/>
      <dgm:spPr/>
    </dgm:pt>
    <dgm:pt modelId="{2F222650-B3EB-46F2-9DE3-6C6F96C7BC6C}" type="pres">
      <dgm:prSet presAssocID="{79BBA23A-EB4D-44F3-BBBA-A2E2B239B92A}" presName="textRect" presStyleLbl="revTx" presStyleIdx="0" presStyleCnt="4">
        <dgm:presLayoutVars>
          <dgm:chMax val="1"/>
          <dgm:chPref val="1"/>
        </dgm:presLayoutVars>
      </dgm:prSet>
      <dgm:spPr/>
    </dgm:pt>
    <dgm:pt modelId="{B991FAF3-EAC0-40D4-A9B1-35CD821A3D5B}" type="pres">
      <dgm:prSet presAssocID="{A0A39F62-24B7-4CDF-9D65-71485C27C9A9}" presName="sibTrans" presStyleLbl="sibTrans2D1" presStyleIdx="0" presStyleCnt="0"/>
      <dgm:spPr/>
    </dgm:pt>
    <dgm:pt modelId="{E4DDCBE1-9B17-402C-BFDE-B6E060596EC1}" type="pres">
      <dgm:prSet presAssocID="{1CC2A264-5E10-4B3D-BA3E-7581BF5812D1}" presName="compNode" presStyleCnt="0"/>
      <dgm:spPr/>
    </dgm:pt>
    <dgm:pt modelId="{BCF4AB9D-7BEB-42B5-A448-BCA06C7F1C9C}" type="pres">
      <dgm:prSet presAssocID="{1CC2A264-5E10-4B3D-BA3E-7581BF5812D1}" presName="iconBgRect" presStyleLbl="bgShp" presStyleIdx="1" presStyleCnt="4"/>
      <dgm:spPr/>
    </dgm:pt>
    <dgm:pt modelId="{6E5F3D9E-7CBB-4E1F-99E4-07EC06B2D5BD}" type="pres">
      <dgm:prSet presAssocID="{1CC2A264-5E10-4B3D-BA3E-7581BF5812D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50C96082-B656-437E-BD15-E212581F932B}" type="pres">
      <dgm:prSet presAssocID="{1CC2A264-5E10-4B3D-BA3E-7581BF5812D1}" presName="spaceRect" presStyleCnt="0"/>
      <dgm:spPr/>
    </dgm:pt>
    <dgm:pt modelId="{6C1CB8EC-E03C-4A7B-8C34-0C0682314E56}" type="pres">
      <dgm:prSet presAssocID="{1CC2A264-5E10-4B3D-BA3E-7581BF5812D1}" presName="textRect" presStyleLbl="revTx" presStyleIdx="1" presStyleCnt="4">
        <dgm:presLayoutVars>
          <dgm:chMax val="1"/>
          <dgm:chPref val="1"/>
        </dgm:presLayoutVars>
      </dgm:prSet>
      <dgm:spPr/>
    </dgm:pt>
    <dgm:pt modelId="{DDFDC870-329D-45AD-9A08-D24148F72B85}" type="pres">
      <dgm:prSet presAssocID="{C4FA8984-4FA7-480B-8F9B-D917FCF62FFF}" presName="sibTrans" presStyleLbl="sibTrans2D1" presStyleIdx="0" presStyleCnt="0"/>
      <dgm:spPr/>
    </dgm:pt>
    <dgm:pt modelId="{4671CD52-B92D-46DC-9F23-E3CEFBBCA210}" type="pres">
      <dgm:prSet presAssocID="{F161A4E5-827A-4864-ADA1-FCB30393605E}" presName="compNode" presStyleCnt="0"/>
      <dgm:spPr/>
    </dgm:pt>
    <dgm:pt modelId="{1DC96569-CB9B-415C-ACD9-946689A54F90}" type="pres">
      <dgm:prSet presAssocID="{F161A4E5-827A-4864-ADA1-FCB30393605E}" presName="iconBgRect" presStyleLbl="bgShp" presStyleIdx="2" presStyleCnt="4"/>
      <dgm:spPr/>
    </dgm:pt>
    <dgm:pt modelId="{CC1C8636-21A2-429F-804D-A25B92DF1A7D}" type="pres">
      <dgm:prSet presAssocID="{F161A4E5-827A-4864-ADA1-FCB30393605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lödlampa och kugghjul med hel fyllning"/>
        </a:ext>
      </dgm:extLst>
    </dgm:pt>
    <dgm:pt modelId="{9CD6727A-628E-4B07-B54C-A34F1FF987D1}" type="pres">
      <dgm:prSet presAssocID="{F161A4E5-827A-4864-ADA1-FCB30393605E}" presName="spaceRect" presStyleCnt="0"/>
      <dgm:spPr/>
    </dgm:pt>
    <dgm:pt modelId="{C1894A9F-EF50-438C-8C03-24C2DBB36C1B}" type="pres">
      <dgm:prSet presAssocID="{F161A4E5-827A-4864-ADA1-FCB30393605E}" presName="textRect" presStyleLbl="revTx" presStyleIdx="2" presStyleCnt="4">
        <dgm:presLayoutVars>
          <dgm:chMax val="1"/>
          <dgm:chPref val="1"/>
        </dgm:presLayoutVars>
      </dgm:prSet>
      <dgm:spPr/>
    </dgm:pt>
    <dgm:pt modelId="{EE123D9A-2810-45EE-ACDB-5576E4A64EF5}" type="pres">
      <dgm:prSet presAssocID="{229614DE-6359-4B4B-9C10-20786AA520C7}" presName="sibTrans" presStyleLbl="sibTrans2D1" presStyleIdx="0" presStyleCnt="0"/>
      <dgm:spPr/>
    </dgm:pt>
    <dgm:pt modelId="{D8C5850A-6B32-4B1E-882F-1AC9193F14E2}" type="pres">
      <dgm:prSet presAssocID="{A766CB2E-1623-4F1A-A7A9-16849967B1A7}" presName="compNode" presStyleCnt="0"/>
      <dgm:spPr/>
    </dgm:pt>
    <dgm:pt modelId="{C0BB1A8A-45A4-47E4-97FF-694F6E0F41D2}" type="pres">
      <dgm:prSet presAssocID="{A766CB2E-1623-4F1A-A7A9-16849967B1A7}" presName="iconBgRect" presStyleLbl="bgShp" presStyleIdx="3" presStyleCnt="4"/>
      <dgm:spPr/>
    </dgm:pt>
    <dgm:pt modelId="{B15A9B34-B03E-4AF7-B8C5-A9AC47EFB289}" type="pres">
      <dgm:prSet presAssocID="{A766CB2E-1623-4F1A-A7A9-16849967B1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siness Growth"/>
        </a:ext>
      </dgm:extLst>
    </dgm:pt>
    <dgm:pt modelId="{577A2CE2-FFE1-4186-8EFD-5B385B9C1D17}" type="pres">
      <dgm:prSet presAssocID="{A766CB2E-1623-4F1A-A7A9-16849967B1A7}" presName="spaceRect" presStyleCnt="0"/>
      <dgm:spPr/>
    </dgm:pt>
    <dgm:pt modelId="{8C40BA55-FDFF-4482-9818-EEB1648E7DC2}" type="pres">
      <dgm:prSet presAssocID="{A766CB2E-1623-4F1A-A7A9-16849967B1A7}" presName="textRect" presStyleLbl="revTx" presStyleIdx="3" presStyleCnt="4">
        <dgm:presLayoutVars>
          <dgm:chMax val="1"/>
          <dgm:chPref val="1"/>
        </dgm:presLayoutVars>
      </dgm:prSet>
      <dgm:spPr/>
    </dgm:pt>
  </dgm:ptLst>
  <dgm:cxnLst>
    <dgm:cxn modelId="{02172606-9994-445B-BC46-4A0182C04F49}" type="presOf" srcId="{F161A4E5-827A-4864-ADA1-FCB30393605E}" destId="{C1894A9F-EF50-438C-8C03-24C2DBB36C1B}" srcOrd="0" destOrd="0" presId="urn:microsoft.com/office/officeart/2018/2/layout/IconCircleList"/>
    <dgm:cxn modelId="{515F570B-DBBC-4C15-B219-2CB5F7B823B4}" type="presOf" srcId="{A766CB2E-1623-4F1A-A7A9-16849967B1A7}" destId="{8C40BA55-FDFF-4482-9818-EEB1648E7DC2}" srcOrd="0" destOrd="0" presId="urn:microsoft.com/office/officeart/2018/2/layout/IconCircleList"/>
    <dgm:cxn modelId="{20C51E20-502A-4B71-BD78-2B7CFD4AF2E6}" type="presOf" srcId="{A0A39F62-24B7-4CDF-9D65-71485C27C9A9}" destId="{B991FAF3-EAC0-40D4-A9B1-35CD821A3D5B}" srcOrd="0" destOrd="0" presId="urn:microsoft.com/office/officeart/2018/2/layout/IconCircleList"/>
    <dgm:cxn modelId="{3468CC2F-CC38-4E48-8FCF-C759A93969A3}" type="presOf" srcId="{1CC2A264-5E10-4B3D-BA3E-7581BF5812D1}" destId="{6C1CB8EC-E03C-4A7B-8C34-0C0682314E56}" srcOrd="0" destOrd="0" presId="urn:microsoft.com/office/officeart/2018/2/layout/IconCircleList"/>
    <dgm:cxn modelId="{125EEA6C-A262-49B8-B599-59581C4512FB}" type="presOf" srcId="{5016B967-669E-409A-8886-EF866BAC7596}" destId="{3B870EAF-CC01-44D0-AE0C-4E444F9B22BB}" srcOrd="0" destOrd="0" presId="urn:microsoft.com/office/officeart/2018/2/layout/IconCircleList"/>
    <dgm:cxn modelId="{867062CD-E316-436E-9FAA-608578E8B4EE}" srcId="{5016B967-669E-409A-8886-EF866BAC7596}" destId="{1CC2A264-5E10-4B3D-BA3E-7581BF5812D1}" srcOrd="1" destOrd="0" parTransId="{56B501E1-8258-424F-963B-702F7023D1A5}" sibTransId="{C4FA8984-4FA7-480B-8F9B-D917FCF62FFF}"/>
    <dgm:cxn modelId="{AAD62ACE-A68E-427B-9B99-BD3F23C9C689}" type="presOf" srcId="{79BBA23A-EB4D-44F3-BBBA-A2E2B239B92A}" destId="{2F222650-B3EB-46F2-9DE3-6C6F96C7BC6C}" srcOrd="0" destOrd="0" presId="urn:microsoft.com/office/officeart/2018/2/layout/IconCircleList"/>
    <dgm:cxn modelId="{30F0AACE-50B3-4A33-9F9C-17C4708483ED}" type="presOf" srcId="{C4FA8984-4FA7-480B-8F9B-D917FCF62FFF}" destId="{DDFDC870-329D-45AD-9A08-D24148F72B85}" srcOrd="0" destOrd="0" presId="urn:microsoft.com/office/officeart/2018/2/layout/IconCircleList"/>
    <dgm:cxn modelId="{AC6B4FDB-FF11-41E9-9413-4DC720A55F60}" type="presOf" srcId="{229614DE-6359-4B4B-9C10-20786AA520C7}" destId="{EE123D9A-2810-45EE-ACDB-5576E4A64EF5}" srcOrd="0" destOrd="0" presId="urn:microsoft.com/office/officeart/2018/2/layout/IconCircleList"/>
    <dgm:cxn modelId="{625129DF-BCEC-454E-B178-3599A7929DC1}" srcId="{5016B967-669E-409A-8886-EF866BAC7596}" destId="{79BBA23A-EB4D-44F3-BBBA-A2E2B239B92A}" srcOrd="0" destOrd="0" parTransId="{F150D469-C926-471D-A25E-263FE5802B30}" sibTransId="{A0A39F62-24B7-4CDF-9D65-71485C27C9A9}"/>
    <dgm:cxn modelId="{064729E1-B71C-4E12-8881-22FA258043FB}" srcId="{5016B967-669E-409A-8886-EF866BAC7596}" destId="{A766CB2E-1623-4F1A-A7A9-16849967B1A7}" srcOrd="3" destOrd="0" parTransId="{168237FE-E038-46C9-AA08-22C589A110F9}" sibTransId="{F13D87B4-A62C-44F8-A35E-EA1716BA4F71}"/>
    <dgm:cxn modelId="{47081FF5-AF89-452F-81A0-34106E4E7348}" srcId="{5016B967-669E-409A-8886-EF866BAC7596}" destId="{F161A4E5-827A-4864-ADA1-FCB30393605E}" srcOrd="2" destOrd="0" parTransId="{6D484676-BABD-4199-AF55-AED1DEB7C611}" sibTransId="{229614DE-6359-4B4B-9C10-20786AA520C7}"/>
    <dgm:cxn modelId="{A12BC697-ED93-41B4-8077-C9E4323A8C7B}" type="presParOf" srcId="{3B870EAF-CC01-44D0-AE0C-4E444F9B22BB}" destId="{3C7B7DE3-3423-4729-9724-5224652FF720}" srcOrd="0" destOrd="0" presId="urn:microsoft.com/office/officeart/2018/2/layout/IconCircleList"/>
    <dgm:cxn modelId="{4808E65A-C395-4106-8F97-FCF539D897A5}" type="presParOf" srcId="{3C7B7DE3-3423-4729-9724-5224652FF720}" destId="{B6CB9BF6-D523-4863-B06D-19EB06EC5D34}" srcOrd="0" destOrd="0" presId="urn:microsoft.com/office/officeart/2018/2/layout/IconCircleList"/>
    <dgm:cxn modelId="{A718858E-9C94-4828-88FE-AA0E1214DBA6}" type="presParOf" srcId="{B6CB9BF6-D523-4863-B06D-19EB06EC5D34}" destId="{E2D06C11-FA2A-4FF8-83D9-B5A77B53DCF1}" srcOrd="0" destOrd="0" presId="urn:microsoft.com/office/officeart/2018/2/layout/IconCircleList"/>
    <dgm:cxn modelId="{70C30FFE-313D-4E67-BAB2-867573643A0F}" type="presParOf" srcId="{B6CB9BF6-D523-4863-B06D-19EB06EC5D34}" destId="{607BB72F-8655-4226-BEBA-B952791B4E88}" srcOrd="1" destOrd="0" presId="urn:microsoft.com/office/officeart/2018/2/layout/IconCircleList"/>
    <dgm:cxn modelId="{D2FCE187-F9FA-431D-A84E-BD879E74FABE}" type="presParOf" srcId="{B6CB9BF6-D523-4863-B06D-19EB06EC5D34}" destId="{22E9910F-7170-437E-9F0E-07CC1114EBC4}" srcOrd="2" destOrd="0" presId="urn:microsoft.com/office/officeart/2018/2/layout/IconCircleList"/>
    <dgm:cxn modelId="{6ADA0D31-ED93-40C5-9E48-DDE233118847}" type="presParOf" srcId="{B6CB9BF6-D523-4863-B06D-19EB06EC5D34}" destId="{2F222650-B3EB-46F2-9DE3-6C6F96C7BC6C}" srcOrd="3" destOrd="0" presId="urn:microsoft.com/office/officeart/2018/2/layout/IconCircleList"/>
    <dgm:cxn modelId="{47279876-42EC-4D84-AA48-31601C4E99E6}" type="presParOf" srcId="{3C7B7DE3-3423-4729-9724-5224652FF720}" destId="{B991FAF3-EAC0-40D4-A9B1-35CD821A3D5B}" srcOrd="1" destOrd="0" presId="urn:microsoft.com/office/officeart/2018/2/layout/IconCircleList"/>
    <dgm:cxn modelId="{02606129-4140-4559-8E0A-7A8EDB3A51F6}" type="presParOf" srcId="{3C7B7DE3-3423-4729-9724-5224652FF720}" destId="{E4DDCBE1-9B17-402C-BFDE-B6E060596EC1}" srcOrd="2" destOrd="0" presId="urn:microsoft.com/office/officeart/2018/2/layout/IconCircleList"/>
    <dgm:cxn modelId="{BEDF5831-CB01-44CB-97B3-615506F08AE5}" type="presParOf" srcId="{E4DDCBE1-9B17-402C-BFDE-B6E060596EC1}" destId="{BCF4AB9D-7BEB-42B5-A448-BCA06C7F1C9C}" srcOrd="0" destOrd="0" presId="urn:microsoft.com/office/officeart/2018/2/layout/IconCircleList"/>
    <dgm:cxn modelId="{A71D467D-31BD-4298-8ACC-E2A361CFFF0C}" type="presParOf" srcId="{E4DDCBE1-9B17-402C-BFDE-B6E060596EC1}" destId="{6E5F3D9E-7CBB-4E1F-99E4-07EC06B2D5BD}" srcOrd="1" destOrd="0" presId="urn:microsoft.com/office/officeart/2018/2/layout/IconCircleList"/>
    <dgm:cxn modelId="{10F5BA41-9906-4580-95E2-9448982589FF}" type="presParOf" srcId="{E4DDCBE1-9B17-402C-BFDE-B6E060596EC1}" destId="{50C96082-B656-437E-BD15-E212581F932B}" srcOrd="2" destOrd="0" presId="urn:microsoft.com/office/officeart/2018/2/layout/IconCircleList"/>
    <dgm:cxn modelId="{F06E8E5E-42F0-4F28-BDF9-39410736AFEE}" type="presParOf" srcId="{E4DDCBE1-9B17-402C-BFDE-B6E060596EC1}" destId="{6C1CB8EC-E03C-4A7B-8C34-0C0682314E56}" srcOrd="3" destOrd="0" presId="urn:microsoft.com/office/officeart/2018/2/layout/IconCircleList"/>
    <dgm:cxn modelId="{A2C9F723-B4BF-4031-9FB6-3A4276B0212F}" type="presParOf" srcId="{3C7B7DE3-3423-4729-9724-5224652FF720}" destId="{DDFDC870-329D-45AD-9A08-D24148F72B85}" srcOrd="3" destOrd="0" presId="urn:microsoft.com/office/officeart/2018/2/layout/IconCircleList"/>
    <dgm:cxn modelId="{1071C294-96F3-4543-B201-38F727052DF0}" type="presParOf" srcId="{3C7B7DE3-3423-4729-9724-5224652FF720}" destId="{4671CD52-B92D-46DC-9F23-E3CEFBBCA210}" srcOrd="4" destOrd="0" presId="urn:microsoft.com/office/officeart/2018/2/layout/IconCircleList"/>
    <dgm:cxn modelId="{07AC61A6-FE8D-41BC-B2F7-A7B0E08C9AC5}" type="presParOf" srcId="{4671CD52-B92D-46DC-9F23-E3CEFBBCA210}" destId="{1DC96569-CB9B-415C-ACD9-946689A54F90}" srcOrd="0" destOrd="0" presId="urn:microsoft.com/office/officeart/2018/2/layout/IconCircleList"/>
    <dgm:cxn modelId="{04EEB790-77D3-4AC3-93C8-96090D24E155}" type="presParOf" srcId="{4671CD52-B92D-46DC-9F23-E3CEFBBCA210}" destId="{CC1C8636-21A2-429F-804D-A25B92DF1A7D}" srcOrd="1" destOrd="0" presId="urn:microsoft.com/office/officeart/2018/2/layout/IconCircleList"/>
    <dgm:cxn modelId="{5374B9C8-3855-4C99-9DDD-E447D223A421}" type="presParOf" srcId="{4671CD52-B92D-46DC-9F23-E3CEFBBCA210}" destId="{9CD6727A-628E-4B07-B54C-A34F1FF987D1}" srcOrd="2" destOrd="0" presId="urn:microsoft.com/office/officeart/2018/2/layout/IconCircleList"/>
    <dgm:cxn modelId="{AEB5C9B0-68D0-4F6D-A51D-9FB473961D99}" type="presParOf" srcId="{4671CD52-B92D-46DC-9F23-E3CEFBBCA210}" destId="{C1894A9F-EF50-438C-8C03-24C2DBB36C1B}" srcOrd="3" destOrd="0" presId="urn:microsoft.com/office/officeart/2018/2/layout/IconCircleList"/>
    <dgm:cxn modelId="{D0394944-3E92-44DD-9CDD-F2A6A1A56C53}" type="presParOf" srcId="{3C7B7DE3-3423-4729-9724-5224652FF720}" destId="{EE123D9A-2810-45EE-ACDB-5576E4A64EF5}" srcOrd="5" destOrd="0" presId="urn:microsoft.com/office/officeart/2018/2/layout/IconCircleList"/>
    <dgm:cxn modelId="{F3C15824-1E1B-4141-8CDC-085F79E5DD6E}" type="presParOf" srcId="{3C7B7DE3-3423-4729-9724-5224652FF720}" destId="{D8C5850A-6B32-4B1E-882F-1AC9193F14E2}" srcOrd="6" destOrd="0" presId="urn:microsoft.com/office/officeart/2018/2/layout/IconCircleList"/>
    <dgm:cxn modelId="{CDD2FB4E-16E8-45DA-A9D9-8C6AC441D170}" type="presParOf" srcId="{D8C5850A-6B32-4B1E-882F-1AC9193F14E2}" destId="{C0BB1A8A-45A4-47E4-97FF-694F6E0F41D2}" srcOrd="0" destOrd="0" presId="urn:microsoft.com/office/officeart/2018/2/layout/IconCircleList"/>
    <dgm:cxn modelId="{D33180EE-07B3-4782-BB59-35E665897A03}" type="presParOf" srcId="{D8C5850A-6B32-4B1E-882F-1AC9193F14E2}" destId="{B15A9B34-B03E-4AF7-B8C5-A9AC47EFB289}" srcOrd="1" destOrd="0" presId="urn:microsoft.com/office/officeart/2018/2/layout/IconCircleList"/>
    <dgm:cxn modelId="{B57E8275-10C3-41E3-A4E3-6BB96796A529}" type="presParOf" srcId="{D8C5850A-6B32-4B1E-882F-1AC9193F14E2}" destId="{577A2CE2-FFE1-4186-8EFD-5B385B9C1D17}" srcOrd="2" destOrd="0" presId="urn:microsoft.com/office/officeart/2018/2/layout/IconCircleList"/>
    <dgm:cxn modelId="{7982422A-D2CF-4E3E-A1E9-17BEA3EB497E}" type="presParOf" srcId="{D8C5850A-6B32-4B1E-882F-1AC9193F14E2}" destId="{8C40BA55-FDFF-4482-9818-EEB1648E7DC2}"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152DAF26-2715-4EB7-968D-72CB8D13D26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13B23E4-900A-46A9-87C6-AED9BABF5126}">
      <dgm:prSet/>
      <dgm:spPr/>
      <dgm:t>
        <a:bodyPr/>
        <a:lstStyle/>
        <a:p>
          <a:pPr>
            <a:lnSpc>
              <a:spcPct val="100000"/>
            </a:lnSpc>
          </a:pPr>
          <a:r>
            <a:rPr lang="sv-SE" noProof="0" dirty="0"/>
            <a:t>Fortsatt utveckla förutsättningar och incitament för att forskning ska integreras i praktiska verksamheter samt ge professioner och beslutsfattare bättre förutsättningar för att uppmärksamma, tolka och implementera forskningsresultat </a:t>
          </a:r>
        </a:p>
      </dgm:t>
    </dgm:pt>
    <dgm:pt modelId="{9C28A400-FCE0-4F46-B0F7-98FFEAA12E83}" type="parTrans" cxnId="{B36FDAB7-7430-47EE-A973-8B090DB1ABE6}">
      <dgm:prSet/>
      <dgm:spPr/>
      <dgm:t>
        <a:bodyPr/>
        <a:lstStyle/>
        <a:p>
          <a:endParaRPr lang="sv-SE" noProof="0" dirty="0"/>
        </a:p>
      </dgm:t>
    </dgm:pt>
    <dgm:pt modelId="{A13D7371-C0A2-4267-B522-C5D8E476518A}" type="sibTrans" cxnId="{B36FDAB7-7430-47EE-A973-8B090DB1ABE6}">
      <dgm:prSet/>
      <dgm:spPr/>
      <dgm:t>
        <a:bodyPr/>
        <a:lstStyle/>
        <a:p>
          <a:pPr>
            <a:lnSpc>
              <a:spcPct val="100000"/>
            </a:lnSpc>
          </a:pPr>
          <a:endParaRPr lang="sv-SE" noProof="0" dirty="0"/>
        </a:p>
      </dgm:t>
    </dgm:pt>
    <dgm:pt modelId="{946A31DE-66ED-4B57-BBEA-8A192FC5C59A}">
      <dgm:prSet/>
      <dgm:spPr/>
      <dgm:t>
        <a:bodyPr/>
        <a:lstStyle/>
        <a:p>
          <a:pPr>
            <a:lnSpc>
              <a:spcPct val="100000"/>
            </a:lnSpc>
          </a:pPr>
          <a:r>
            <a:rPr lang="sv-SE" noProof="0" dirty="0"/>
            <a:t>Fortsatt tillgängliggöra, sprida och kommunicera forskningsresultat för att de ska komma till användning i policyutveckling </a:t>
          </a:r>
        </a:p>
      </dgm:t>
    </dgm:pt>
    <dgm:pt modelId="{1AD7DAB4-CB69-41DF-9F13-822853EFCBAE}" type="parTrans" cxnId="{CD4F9E8C-1229-4025-8A48-31919BC2AADC}">
      <dgm:prSet/>
      <dgm:spPr/>
      <dgm:t>
        <a:bodyPr/>
        <a:lstStyle/>
        <a:p>
          <a:endParaRPr lang="sv-SE" noProof="0" dirty="0"/>
        </a:p>
      </dgm:t>
    </dgm:pt>
    <dgm:pt modelId="{77FFDC7F-AD66-4505-8009-18BD4C04232C}" type="sibTrans" cxnId="{CD4F9E8C-1229-4025-8A48-31919BC2AADC}">
      <dgm:prSet/>
      <dgm:spPr/>
      <dgm:t>
        <a:bodyPr/>
        <a:lstStyle/>
        <a:p>
          <a:pPr>
            <a:lnSpc>
              <a:spcPct val="100000"/>
            </a:lnSpc>
          </a:pPr>
          <a:endParaRPr lang="sv-SE" noProof="0" dirty="0"/>
        </a:p>
      </dgm:t>
    </dgm:pt>
    <dgm:pt modelId="{CE219A80-31F4-4BB9-9D95-41FD21EDCB75}">
      <dgm:prSet/>
      <dgm:spPr/>
      <dgm:t>
        <a:bodyPr/>
        <a:lstStyle/>
        <a:p>
          <a:pPr>
            <a:lnSpc>
              <a:spcPct val="100000"/>
            </a:lnSpc>
          </a:pPr>
          <a:r>
            <a:rPr lang="sv-SE" noProof="0" dirty="0"/>
            <a:t>Fortsatt tillgängliggöra vetenskaplig information och utveckla gemensamma plattformar för kommunikation om forskning, så att forskningen mer effektivt kan nå ut i samhället </a:t>
          </a:r>
        </a:p>
      </dgm:t>
    </dgm:pt>
    <dgm:pt modelId="{E5EACE12-6B4B-413B-8819-634F88396BE1}" type="parTrans" cxnId="{49BA4C1C-36FB-4353-B453-CBEB7BF3CD1C}">
      <dgm:prSet/>
      <dgm:spPr/>
      <dgm:t>
        <a:bodyPr/>
        <a:lstStyle/>
        <a:p>
          <a:endParaRPr lang="sv-SE" noProof="0" dirty="0"/>
        </a:p>
      </dgm:t>
    </dgm:pt>
    <dgm:pt modelId="{39E86A2A-7C26-4403-8142-1226B4163959}" type="sibTrans" cxnId="{49BA4C1C-36FB-4353-B453-CBEB7BF3CD1C}">
      <dgm:prSet/>
      <dgm:spPr/>
      <dgm:t>
        <a:bodyPr/>
        <a:lstStyle/>
        <a:p>
          <a:pPr>
            <a:lnSpc>
              <a:spcPct val="100000"/>
            </a:lnSpc>
          </a:pPr>
          <a:endParaRPr lang="sv-SE" noProof="0" dirty="0"/>
        </a:p>
      </dgm:t>
    </dgm:pt>
    <dgm:pt modelId="{C4970251-DA4A-46B2-B7BC-4D12E48AA63B}">
      <dgm:prSet/>
      <dgm:spPr/>
      <dgm:t>
        <a:bodyPr/>
        <a:lstStyle/>
        <a:p>
          <a:pPr>
            <a:lnSpc>
              <a:spcPct val="100000"/>
            </a:lnSpc>
          </a:pPr>
          <a:r>
            <a:rPr lang="sv-SE" noProof="0" dirty="0"/>
            <a:t>Fortsatt skapa en närmare koppling mellan forskning, policy och praktik genom ökad dialog och nya samarbetsformer mellan myndigheter med uppdrag inom forskning, analys eller sammanställning och spridning av kunskap med syftet att stärka myndigheternas kunskapsproduktion och minska risken för att de ger otydliga eller direkt motsägelsefulla budskap om olika frågor </a:t>
          </a:r>
        </a:p>
      </dgm:t>
    </dgm:pt>
    <dgm:pt modelId="{BAC58BB2-5846-4F0B-B2CC-1610DF74C97A}" type="parTrans" cxnId="{D81F6071-423C-4690-9786-5A183965B572}">
      <dgm:prSet/>
      <dgm:spPr/>
      <dgm:t>
        <a:bodyPr/>
        <a:lstStyle/>
        <a:p>
          <a:endParaRPr lang="sv-SE" noProof="0" dirty="0"/>
        </a:p>
      </dgm:t>
    </dgm:pt>
    <dgm:pt modelId="{E68CF931-9EFE-43F0-9A11-25EA95DF79C6}" type="sibTrans" cxnId="{D81F6071-423C-4690-9786-5A183965B572}">
      <dgm:prSet/>
      <dgm:spPr/>
      <dgm:t>
        <a:bodyPr/>
        <a:lstStyle/>
        <a:p>
          <a:pPr>
            <a:lnSpc>
              <a:spcPct val="100000"/>
            </a:lnSpc>
          </a:pPr>
          <a:endParaRPr lang="sv-SE" noProof="0" dirty="0"/>
        </a:p>
      </dgm:t>
    </dgm:pt>
    <dgm:pt modelId="{A67BD4F2-486E-44F2-B5DA-A0B8C8E7BBE2}">
      <dgm:prSet/>
      <dgm:spPr/>
      <dgm:t>
        <a:bodyPr/>
        <a:lstStyle/>
        <a:p>
          <a:pPr>
            <a:lnSpc>
              <a:spcPct val="100000"/>
            </a:lnSpc>
          </a:pPr>
          <a:r>
            <a:rPr lang="sv-SE" noProof="0" dirty="0"/>
            <a:t>Fortsatt utveckla implementeringsstödet till berörda aktörer så att kunskapen om effektiva metoder och arbetssätt används i större utsträckning.</a:t>
          </a:r>
        </a:p>
      </dgm:t>
    </dgm:pt>
    <dgm:pt modelId="{E275798B-F90B-4C09-8ADF-447A18ED4A8E}" type="parTrans" cxnId="{63ADCD7E-759A-45B0-80CB-8A10D38B7A82}">
      <dgm:prSet/>
      <dgm:spPr/>
      <dgm:t>
        <a:bodyPr/>
        <a:lstStyle/>
        <a:p>
          <a:endParaRPr lang="sv-SE" noProof="0" dirty="0"/>
        </a:p>
      </dgm:t>
    </dgm:pt>
    <dgm:pt modelId="{FDB62344-4453-44FE-814F-6F5DF923EE78}" type="sibTrans" cxnId="{63ADCD7E-759A-45B0-80CB-8A10D38B7A82}">
      <dgm:prSet/>
      <dgm:spPr/>
      <dgm:t>
        <a:bodyPr/>
        <a:lstStyle/>
        <a:p>
          <a:endParaRPr lang="sv-SE" noProof="0" dirty="0"/>
        </a:p>
      </dgm:t>
    </dgm:pt>
    <dgm:pt modelId="{53C52170-23AF-48CA-84CD-916B53B75ECB}" type="pres">
      <dgm:prSet presAssocID="{152DAF26-2715-4EB7-968D-72CB8D13D261}" presName="root" presStyleCnt="0">
        <dgm:presLayoutVars>
          <dgm:dir/>
          <dgm:resizeHandles val="exact"/>
        </dgm:presLayoutVars>
      </dgm:prSet>
      <dgm:spPr/>
    </dgm:pt>
    <dgm:pt modelId="{C0D8C7E8-8620-4990-BB13-672C6A7FD8BB}" type="pres">
      <dgm:prSet presAssocID="{152DAF26-2715-4EB7-968D-72CB8D13D261}" presName="container" presStyleCnt="0">
        <dgm:presLayoutVars>
          <dgm:dir/>
          <dgm:resizeHandles val="exact"/>
        </dgm:presLayoutVars>
      </dgm:prSet>
      <dgm:spPr/>
    </dgm:pt>
    <dgm:pt modelId="{2E3DD394-D794-49EA-8361-C7758128BC91}" type="pres">
      <dgm:prSet presAssocID="{313B23E4-900A-46A9-87C6-AED9BABF5126}" presName="compNode" presStyleCnt="0"/>
      <dgm:spPr/>
    </dgm:pt>
    <dgm:pt modelId="{808819E1-DD71-41A4-85D1-331F6809CA1E}" type="pres">
      <dgm:prSet presAssocID="{313B23E4-900A-46A9-87C6-AED9BABF5126}" presName="iconBgRect" presStyleLbl="bgShp" presStyleIdx="0" presStyleCnt="5"/>
      <dgm:spPr/>
    </dgm:pt>
    <dgm:pt modelId="{826C7335-7875-4B05-B31C-CFE477C6067F}" type="pres">
      <dgm:prSet presAssocID="{313B23E4-900A-46A9-87C6-AED9BABF512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ck"/>
        </a:ext>
      </dgm:extLst>
    </dgm:pt>
    <dgm:pt modelId="{FAA1EE49-20B4-4136-9ED2-28D9E7E1DE4A}" type="pres">
      <dgm:prSet presAssocID="{313B23E4-900A-46A9-87C6-AED9BABF5126}" presName="spaceRect" presStyleCnt="0"/>
      <dgm:spPr/>
    </dgm:pt>
    <dgm:pt modelId="{8CF6DC73-17A9-4D17-B318-2EE459062856}" type="pres">
      <dgm:prSet presAssocID="{313B23E4-900A-46A9-87C6-AED9BABF5126}" presName="textRect" presStyleLbl="revTx" presStyleIdx="0" presStyleCnt="5">
        <dgm:presLayoutVars>
          <dgm:chMax val="1"/>
          <dgm:chPref val="1"/>
        </dgm:presLayoutVars>
      </dgm:prSet>
      <dgm:spPr/>
    </dgm:pt>
    <dgm:pt modelId="{2CAB41E2-9714-4840-8598-A08495BFE379}" type="pres">
      <dgm:prSet presAssocID="{A13D7371-C0A2-4267-B522-C5D8E476518A}" presName="sibTrans" presStyleLbl="sibTrans2D1" presStyleIdx="0" presStyleCnt="0"/>
      <dgm:spPr/>
    </dgm:pt>
    <dgm:pt modelId="{F3122EAC-C369-4CFC-8502-98BAB7D4EF41}" type="pres">
      <dgm:prSet presAssocID="{946A31DE-66ED-4B57-BBEA-8A192FC5C59A}" presName="compNode" presStyleCnt="0"/>
      <dgm:spPr/>
    </dgm:pt>
    <dgm:pt modelId="{D640E369-7F55-4FB8-B2E3-69874B8C2E38}" type="pres">
      <dgm:prSet presAssocID="{946A31DE-66ED-4B57-BBEA-8A192FC5C59A}" presName="iconBgRect" presStyleLbl="bgShp" presStyleIdx="1" presStyleCnt="5"/>
      <dgm:spPr/>
    </dgm:pt>
    <dgm:pt modelId="{512F65BC-C463-4823-B570-545D1EB50525}" type="pres">
      <dgm:prSet presAssocID="{946A31DE-66ED-4B57-BBEA-8A192FC5C59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fon"/>
        </a:ext>
      </dgm:extLst>
    </dgm:pt>
    <dgm:pt modelId="{B2187944-9E40-4F0C-8FEE-E9D53D74E45E}" type="pres">
      <dgm:prSet presAssocID="{946A31DE-66ED-4B57-BBEA-8A192FC5C59A}" presName="spaceRect" presStyleCnt="0"/>
      <dgm:spPr/>
    </dgm:pt>
    <dgm:pt modelId="{AC50FEB7-E40C-40E3-A30B-EE357DA6913C}" type="pres">
      <dgm:prSet presAssocID="{946A31DE-66ED-4B57-BBEA-8A192FC5C59A}" presName="textRect" presStyleLbl="revTx" presStyleIdx="1" presStyleCnt="5">
        <dgm:presLayoutVars>
          <dgm:chMax val="1"/>
          <dgm:chPref val="1"/>
        </dgm:presLayoutVars>
      </dgm:prSet>
      <dgm:spPr/>
    </dgm:pt>
    <dgm:pt modelId="{1310CF38-D27D-41C9-A51C-03E992B940CA}" type="pres">
      <dgm:prSet presAssocID="{77FFDC7F-AD66-4505-8009-18BD4C04232C}" presName="sibTrans" presStyleLbl="sibTrans2D1" presStyleIdx="0" presStyleCnt="0"/>
      <dgm:spPr/>
    </dgm:pt>
    <dgm:pt modelId="{AAE81ECD-30A8-4B53-AD0B-D82C274EC6EB}" type="pres">
      <dgm:prSet presAssocID="{CE219A80-31F4-4BB9-9D95-41FD21EDCB75}" presName="compNode" presStyleCnt="0"/>
      <dgm:spPr/>
    </dgm:pt>
    <dgm:pt modelId="{2F8B701F-4FDF-4D10-BA5E-3ACA5591390A}" type="pres">
      <dgm:prSet presAssocID="{CE219A80-31F4-4BB9-9D95-41FD21EDCB75}" presName="iconBgRect" presStyleLbl="bgShp" presStyleIdx="2" presStyleCnt="5"/>
      <dgm:spPr/>
    </dgm:pt>
    <dgm:pt modelId="{D4C983FF-200E-4D57-A0C5-B06D4F4E92EA}" type="pres">
      <dgm:prSet presAssocID="{CE219A80-31F4-4BB9-9D95-41FD21EDCB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t"/>
        </a:ext>
      </dgm:extLst>
    </dgm:pt>
    <dgm:pt modelId="{8AACFF65-3E37-4B00-82D7-2CB932F02AD1}" type="pres">
      <dgm:prSet presAssocID="{CE219A80-31F4-4BB9-9D95-41FD21EDCB75}" presName="spaceRect" presStyleCnt="0"/>
      <dgm:spPr/>
    </dgm:pt>
    <dgm:pt modelId="{D69A3E73-0515-47DD-AB5F-AB31B9579C26}" type="pres">
      <dgm:prSet presAssocID="{CE219A80-31F4-4BB9-9D95-41FD21EDCB75}" presName="textRect" presStyleLbl="revTx" presStyleIdx="2" presStyleCnt="5">
        <dgm:presLayoutVars>
          <dgm:chMax val="1"/>
          <dgm:chPref val="1"/>
        </dgm:presLayoutVars>
      </dgm:prSet>
      <dgm:spPr/>
    </dgm:pt>
    <dgm:pt modelId="{2F5A2F9E-6856-48F7-BC24-6E7F81408F1D}" type="pres">
      <dgm:prSet presAssocID="{39E86A2A-7C26-4403-8142-1226B4163959}" presName="sibTrans" presStyleLbl="sibTrans2D1" presStyleIdx="0" presStyleCnt="0"/>
      <dgm:spPr/>
    </dgm:pt>
    <dgm:pt modelId="{D041CA57-C4E9-4652-ABCA-5978EC745B3D}" type="pres">
      <dgm:prSet presAssocID="{C4970251-DA4A-46B2-B7BC-4D12E48AA63B}" presName="compNode" presStyleCnt="0"/>
      <dgm:spPr/>
    </dgm:pt>
    <dgm:pt modelId="{C75FED49-4525-4878-8555-CB9463EAFF45}" type="pres">
      <dgm:prSet presAssocID="{C4970251-DA4A-46B2-B7BC-4D12E48AA63B}" presName="iconBgRect" presStyleLbl="bgShp" presStyleIdx="3" presStyleCnt="5"/>
      <dgm:spPr/>
    </dgm:pt>
    <dgm:pt modelId="{05952380-F8E8-422A-B596-2F9CB0A46D40}" type="pres">
      <dgm:prSet presAssocID="{C4970251-DA4A-46B2-B7BC-4D12E48AA63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kakning"/>
        </a:ext>
      </dgm:extLst>
    </dgm:pt>
    <dgm:pt modelId="{446AC34A-55D1-4336-9A6F-39463A8AC576}" type="pres">
      <dgm:prSet presAssocID="{C4970251-DA4A-46B2-B7BC-4D12E48AA63B}" presName="spaceRect" presStyleCnt="0"/>
      <dgm:spPr/>
    </dgm:pt>
    <dgm:pt modelId="{B515283F-F460-426E-BD4A-6972DC3FE5BD}" type="pres">
      <dgm:prSet presAssocID="{C4970251-DA4A-46B2-B7BC-4D12E48AA63B}" presName="textRect" presStyleLbl="revTx" presStyleIdx="3" presStyleCnt="5">
        <dgm:presLayoutVars>
          <dgm:chMax val="1"/>
          <dgm:chPref val="1"/>
        </dgm:presLayoutVars>
      </dgm:prSet>
      <dgm:spPr/>
    </dgm:pt>
    <dgm:pt modelId="{50A60023-6FB0-4A74-A46F-D9E4FC6DC090}" type="pres">
      <dgm:prSet presAssocID="{E68CF931-9EFE-43F0-9A11-25EA95DF79C6}" presName="sibTrans" presStyleLbl="sibTrans2D1" presStyleIdx="0" presStyleCnt="0"/>
      <dgm:spPr/>
    </dgm:pt>
    <dgm:pt modelId="{9DE060E7-185C-44A5-8282-BFE556F680A7}" type="pres">
      <dgm:prSet presAssocID="{A67BD4F2-486E-44F2-B5DA-A0B8C8E7BBE2}" presName="compNode" presStyleCnt="0"/>
      <dgm:spPr/>
    </dgm:pt>
    <dgm:pt modelId="{E81F4214-89E7-4881-B215-B42D5B5B296E}" type="pres">
      <dgm:prSet presAssocID="{A67BD4F2-486E-44F2-B5DA-A0B8C8E7BBE2}" presName="iconBgRect" presStyleLbl="bgShp" presStyleIdx="4" presStyleCnt="5"/>
      <dgm:spPr/>
    </dgm:pt>
    <dgm:pt modelId="{74A3584E-0974-4FA5-BA4F-BD771895004B}" type="pres">
      <dgm:prSet presAssocID="{A67BD4F2-486E-44F2-B5DA-A0B8C8E7BBE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ugghjul"/>
        </a:ext>
      </dgm:extLst>
    </dgm:pt>
    <dgm:pt modelId="{8396F85A-FC81-4C66-AA68-4BB238E1714E}" type="pres">
      <dgm:prSet presAssocID="{A67BD4F2-486E-44F2-B5DA-A0B8C8E7BBE2}" presName="spaceRect" presStyleCnt="0"/>
      <dgm:spPr/>
    </dgm:pt>
    <dgm:pt modelId="{3EB88424-5B3A-4F23-BCF9-E8E1B3DEBF8D}" type="pres">
      <dgm:prSet presAssocID="{A67BD4F2-486E-44F2-B5DA-A0B8C8E7BBE2}" presName="textRect" presStyleLbl="revTx" presStyleIdx="4" presStyleCnt="5">
        <dgm:presLayoutVars>
          <dgm:chMax val="1"/>
          <dgm:chPref val="1"/>
        </dgm:presLayoutVars>
      </dgm:prSet>
      <dgm:spPr/>
    </dgm:pt>
  </dgm:ptLst>
  <dgm:cxnLst>
    <dgm:cxn modelId="{C101D01A-EF32-4D4F-87D9-EB0B05CEC0A7}" type="presOf" srcId="{39E86A2A-7C26-4403-8142-1226B4163959}" destId="{2F5A2F9E-6856-48F7-BC24-6E7F81408F1D}" srcOrd="0" destOrd="0" presId="urn:microsoft.com/office/officeart/2018/2/layout/IconCircleList"/>
    <dgm:cxn modelId="{49BA4C1C-36FB-4353-B453-CBEB7BF3CD1C}" srcId="{152DAF26-2715-4EB7-968D-72CB8D13D261}" destId="{CE219A80-31F4-4BB9-9D95-41FD21EDCB75}" srcOrd="2" destOrd="0" parTransId="{E5EACE12-6B4B-413B-8819-634F88396BE1}" sibTransId="{39E86A2A-7C26-4403-8142-1226B4163959}"/>
    <dgm:cxn modelId="{3464CC1E-D12B-4AF9-BAFC-DD6896A8DADF}" type="presOf" srcId="{C4970251-DA4A-46B2-B7BC-4D12E48AA63B}" destId="{B515283F-F460-426E-BD4A-6972DC3FE5BD}" srcOrd="0" destOrd="0" presId="urn:microsoft.com/office/officeart/2018/2/layout/IconCircleList"/>
    <dgm:cxn modelId="{F2627A27-357A-4C24-96A6-0BBD941451B3}" type="presOf" srcId="{A67BD4F2-486E-44F2-B5DA-A0B8C8E7BBE2}" destId="{3EB88424-5B3A-4F23-BCF9-E8E1B3DEBF8D}" srcOrd="0" destOrd="0" presId="urn:microsoft.com/office/officeart/2018/2/layout/IconCircleList"/>
    <dgm:cxn modelId="{13EBE032-940E-47B9-A037-05D3528045EA}" type="presOf" srcId="{A13D7371-C0A2-4267-B522-C5D8E476518A}" destId="{2CAB41E2-9714-4840-8598-A08495BFE379}" srcOrd="0" destOrd="0" presId="urn:microsoft.com/office/officeart/2018/2/layout/IconCircleList"/>
    <dgm:cxn modelId="{4A711D63-B1E6-421B-A26A-939EF6474685}" type="presOf" srcId="{313B23E4-900A-46A9-87C6-AED9BABF5126}" destId="{8CF6DC73-17A9-4D17-B318-2EE459062856}" srcOrd="0" destOrd="0" presId="urn:microsoft.com/office/officeart/2018/2/layout/IconCircleList"/>
    <dgm:cxn modelId="{6D4DB96C-0BA9-474A-9FA9-1C7B68C9BC49}" type="presOf" srcId="{77FFDC7F-AD66-4505-8009-18BD4C04232C}" destId="{1310CF38-D27D-41C9-A51C-03E992B940CA}" srcOrd="0" destOrd="0" presId="urn:microsoft.com/office/officeart/2018/2/layout/IconCircleList"/>
    <dgm:cxn modelId="{D81F6071-423C-4690-9786-5A183965B572}" srcId="{152DAF26-2715-4EB7-968D-72CB8D13D261}" destId="{C4970251-DA4A-46B2-B7BC-4D12E48AA63B}" srcOrd="3" destOrd="0" parTransId="{BAC58BB2-5846-4F0B-B2CC-1610DF74C97A}" sibTransId="{E68CF931-9EFE-43F0-9A11-25EA95DF79C6}"/>
    <dgm:cxn modelId="{1C20A754-9D17-460F-86DD-B1226FF39733}" type="presOf" srcId="{152DAF26-2715-4EB7-968D-72CB8D13D261}" destId="{53C52170-23AF-48CA-84CD-916B53B75ECB}" srcOrd="0" destOrd="0" presId="urn:microsoft.com/office/officeart/2018/2/layout/IconCircleList"/>
    <dgm:cxn modelId="{CBF8FE7B-1A4E-4459-B8AD-377434271FD6}" type="presOf" srcId="{946A31DE-66ED-4B57-BBEA-8A192FC5C59A}" destId="{AC50FEB7-E40C-40E3-A30B-EE357DA6913C}" srcOrd="0" destOrd="0" presId="urn:microsoft.com/office/officeart/2018/2/layout/IconCircleList"/>
    <dgm:cxn modelId="{63ADCD7E-759A-45B0-80CB-8A10D38B7A82}" srcId="{152DAF26-2715-4EB7-968D-72CB8D13D261}" destId="{A67BD4F2-486E-44F2-B5DA-A0B8C8E7BBE2}" srcOrd="4" destOrd="0" parTransId="{E275798B-F90B-4C09-8ADF-447A18ED4A8E}" sibTransId="{FDB62344-4453-44FE-814F-6F5DF923EE78}"/>
    <dgm:cxn modelId="{CD4F9E8C-1229-4025-8A48-31919BC2AADC}" srcId="{152DAF26-2715-4EB7-968D-72CB8D13D261}" destId="{946A31DE-66ED-4B57-BBEA-8A192FC5C59A}" srcOrd="1" destOrd="0" parTransId="{1AD7DAB4-CB69-41DF-9F13-822853EFCBAE}" sibTransId="{77FFDC7F-AD66-4505-8009-18BD4C04232C}"/>
    <dgm:cxn modelId="{B9FF289A-87D4-47E0-9B01-FD3072A72EA3}" type="presOf" srcId="{E68CF931-9EFE-43F0-9A11-25EA95DF79C6}" destId="{50A60023-6FB0-4A74-A46F-D9E4FC6DC090}" srcOrd="0" destOrd="0" presId="urn:microsoft.com/office/officeart/2018/2/layout/IconCircleList"/>
    <dgm:cxn modelId="{B36FDAB7-7430-47EE-A973-8B090DB1ABE6}" srcId="{152DAF26-2715-4EB7-968D-72CB8D13D261}" destId="{313B23E4-900A-46A9-87C6-AED9BABF5126}" srcOrd="0" destOrd="0" parTransId="{9C28A400-FCE0-4F46-B0F7-98FFEAA12E83}" sibTransId="{A13D7371-C0A2-4267-B522-C5D8E476518A}"/>
    <dgm:cxn modelId="{0A143BEE-9DF9-478B-9015-01C81AC062D0}" type="presOf" srcId="{CE219A80-31F4-4BB9-9D95-41FD21EDCB75}" destId="{D69A3E73-0515-47DD-AB5F-AB31B9579C26}" srcOrd="0" destOrd="0" presId="urn:microsoft.com/office/officeart/2018/2/layout/IconCircleList"/>
    <dgm:cxn modelId="{3E9CEFFF-4C1D-4A18-A7BD-5937AABAE1DD}" type="presParOf" srcId="{53C52170-23AF-48CA-84CD-916B53B75ECB}" destId="{C0D8C7E8-8620-4990-BB13-672C6A7FD8BB}" srcOrd="0" destOrd="0" presId="urn:microsoft.com/office/officeart/2018/2/layout/IconCircleList"/>
    <dgm:cxn modelId="{2475250B-0B05-478E-B39C-136364A03F41}" type="presParOf" srcId="{C0D8C7E8-8620-4990-BB13-672C6A7FD8BB}" destId="{2E3DD394-D794-49EA-8361-C7758128BC91}" srcOrd="0" destOrd="0" presId="urn:microsoft.com/office/officeart/2018/2/layout/IconCircleList"/>
    <dgm:cxn modelId="{26BA4304-EAD4-4994-9448-457FC31530ED}" type="presParOf" srcId="{2E3DD394-D794-49EA-8361-C7758128BC91}" destId="{808819E1-DD71-41A4-85D1-331F6809CA1E}" srcOrd="0" destOrd="0" presId="urn:microsoft.com/office/officeart/2018/2/layout/IconCircleList"/>
    <dgm:cxn modelId="{F84DE79B-850F-44B6-A88B-09A16E0BF05D}" type="presParOf" srcId="{2E3DD394-D794-49EA-8361-C7758128BC91}" destId="{826C7335-7875-4B05-B31C-CFE477C6067F}" srcOrd="1" destOrd="0" presId="urn:microsoft.com/office/officeart/2018/2/layout/IconCircleList"/>
    <dgm:cxn modelId="{B4132E5A-041A-452E-9410-644F36B294A2}" type="presParOf" srcId="{2E3DD394-D794-49EA-8361-C7758128BC91}" destId="{FAA1EE49-20B4-4136-9ED2-28D9E7E1DE4A}" srcOrd="2" destOrd="0" presId="urn:microsoft.com/office/officeart/2018/2/layout/IconCircleList"/>
    <dgm:cxn modelId="{BB3D7D0D-F4E1-40B9-9076-17F2847DEA7B}" type="presParOf" srcId="{2E3DD394-D794-49EA-8361-C7758128BC91}" destId="{8CF6DC73-17A9-4D17-B318-2EE459062856}" srcOrd="3" destOrd="0" presId="urn:microsoft.com/office/officeart/2018/2/layout/IconCircleList"/>
    <dgm:cxn modelId="{63AD0749-725E-4A94-8C9D-234CA5B33DCF}" type="presParOf" srcId="{C0D8C7E8-8620-4990-BB13-672C6A7FD8BB}" destId="{2CAB41E2-9714-4840-8598-A08495BFE379}" srcOrd="1" destOrd="0" presId="urn:microsoft.com/office/officeart/2018/2/layout/IconCircleList"/>
    <dgm:cxn modelId="{B3D68B13-5EA8-47DC-BC70-C3A600FA6268}" type="presParOf" srcId="{C0D8C7E8-8620-4990-BB13-672C6A7FD8BB}" destId="{F3122EAC-C369-4CFC-8502-98BAB7D4EF41}" srcOrd="2" destOrd="0" presId="urn:microsoft.com/office/officeart/2018/2/layout/IconCircleList"/>
    <dgm:cxn modelId="{04BDF832-36AB-4C77-893C-2DC6424A8203}" type="presParOf" srcId="{F3122EAC-C369-4CFC-8502-98BAB7D4EF41}" destId="{D640E369-7F55-4FB8-B2E3-69874B8C2E38}" srcOrd="0" destOrd="0" presId="urn:microsoft.com/office/officeart/2018/2/layout/IconCircleList"/>
    <dgm:cxn modelId="{87485A74-89A7-4266-8AC8-75825464F195}" type="presParOf" srcId="{F3122EAC-C369-4CFC-8502-98BAB7D4EF41}" destId="{512F65BC-C463-4823-B570-545D1EB50525}" srcOrd="1" destOrd="0" presId="urn:microsoft.com/office/officeart/2018/2/layout/IconCircleList"/>
    <dgm:cxn modelId="{6D95A974-846B-402F-8D9F-D467D5B7A425}" type="presParOf" srcId="{F3122EAC-C369-4CFC-8502-98BAB7D4EF41}" destId="{B2187944-9E40-4F0C-8FEE-E9D53D74E45E}" srcOrd="2" destOrd="0" presId="urn:microsoft.com/office/officeart/2018/2/layout/IconCircleList"/>
    <dgm:cxn modelId="{49D11748-48CD-4794-ACD2-FBE963E7A5A7}" type="presParOf" srcId="{F3122EAC-C369-4CFC-8502-98BAB7D4EF41}" destId="{AC50FEB7-E40C-40E3-A30B-EE357DA6913C}" srcOrd="3" destOrd="0" presId="urn:microsoft.com/office/officeart/2018/2/layout/IconCircleList"/>
    <dgm:cxn modelId="{62E4E1F8-7836-45CD-8F15-D9A8CE4AEC2D}" type="presParOf" srcId="{C0D8C7E8-8620-4990-BB13-672C6A7FD8BB}" destId="{1310CF38-D27D-41C9-A51C-03E992B940CA}" srcOrd="3" destOrd="0" presId="urn:microsoft.com/office/officeart/2018/2/layout/IconCircleList"/>
    <dgm:cxn modelId="{4FC0EB6C-35A1-4946-936C-F08D8C6096BB}" type="presParOf" srcId="{C0D8C7E8-8620-4990-BB13-672C6A7FD8BB}" destId="{AAE81ECD-30A8-4B53-AD0B-D82C274EC6EB}" srcOrd="4" destOrd="0" presId="urn:microsoft.com/office/officeart/2018/2/layout/IconCircleList"/>
    <dgm:cxn modelId="{1344CFC9-67D4-41AD-88E8-8F4F3782B1B6}" type="presParOf" srcId="{AAE81ECD-30A8-4B53-AD0B-D82C274EC6EB}" destId="{2F8B701F-4FDF-4D10-BA5E-3ACA5591390A}" srcOrd="0" destOrd="0" presId="urn:microsoft.com/office/officeart/2018/2/layout/IconCircleList"/>
    <dgm:cxn modelId="{500DF871-946D-482F-B702-26C17C194E1C}" type="presParOf" srcId="{AAE81ECD-30A8-4B53-AD0B-D82C274EC6EB}" destId="{D4C983FF-200E-4D57-A0C5-B06D4F4E92EA}" srcOrd="1" destOrd="0" presId="urn:microsoft.com/office/officeart/2018/2/layout/IconCircleList"/>
    <dgm:cxn modelId="{E91C55C9-0142-44EE-8464-5762689635F8}" type="presParOf" srcId="{AAE81ECD-30A8-4B53-AD0B-D82C274EC6EB}" destId="{8AACFF65-3E37-4B00-82D7-2CB932F02AD1}" srcOrd="2" destOrd="0" presId="urn:microsoft.com/office/officeart/2018/2/layout/IconCircleList"/>
    <dgm:cxn modelId="{9866313D-A136-43C0-8492-1CDFD5474AB1}" type="presParOf" srcId="{AAE81ECD-30A8-4B53-AD0B-D82C274EC6EB}" destId="{D69A3E73-0515-47DD-AB5F-AB31B9579C26}" srcOrd="3" destOrd="0" presId="urn:microsoft.com/office/officeart/2018/2/layout/IconCircleList"/>
    <dgm:cxn modelId="{F65C2264-C0D4-4B9C-AEB4-1971436C025D}" type="presParOf" srcId="{C0D8C7E8-8620-4990-BB13-672C6A7FD8BB}" destId="{2F5A2F9E-6856-48F7-BC24-6E7F81408F1D}" srcOrd="5" destOrd="0" presId="urn:microsoft.com/office/officeart/2018/2/layout/IconCircleList"/>
    <dgm:cxn modelId="{356E838E-9E6D-4553-B202-2CF4F9BDA16C}" type="presParOf" srcId="{C0D8C7E8-8620-4990-BB13-672C6A7FD8BB}" destId="{D041CA57-C4E9-4652-ABCA-5978EC745B3D}" srcOrd="6" destOrd="0" presId="urn:microsoft.com/office/officeart/2018/2/layout/IconCircleList"/>
    <dgm:cxn modelId="{75831776-2FA8-4BE1-A675-8212CB2DA062}" type="presParOf" srcId="{D041CA57-C4E9-4652-ABCA-5978EC745B3D}" destId="{C75FED49-4525-4878-8555-CB9463EAFF45}" srcOrd="0" destOrd="0" presId="urn:microsoft.com/office/officeart/2018/2/layout/IconCircleList"/>
    <dgm:cxn modelId="{6BB7EAB3-5CE5-462B-BD34-FEB9CF30CEDF}" type="presParOf" srcId="{D041CA57-C4E9-4652-ABCA-5978EC745B3D}" destId="{05952380-F8E8-422A-B596-2F9CB0A46D40}" srcOrd="1" destOrd="0" presId="urn:microsoft.com/office/officeart/2018/2/layout/IconCircleList"/>
    <dgm:cxn modelId="{872C623C-E5B7-48AB-9D5D-FFE44A0EB676}" type="presParOf" srcId="{D041CA57-C4E9-4652-ABCA-5978EC745B3D}" destId="{446AC34A-55D1-4336-9A6F-39463A8AC576}" srcOrd="2" destOrd="0" presId="urn:microsoft.com/office/officeart/2018/2/layout/IconCircleList"/>
    <dgm:cxn modelId="{FEDE7EF6-3864-46E5-84FE-79EA00ECCF11}" type="presParOf" srcId="{D041CA57-C4E9-4652-ABCA-5978EC745B3D}" destId="{B515283F-F460-426E-BD4A-6972DC3FE5BD}" srcOrd="3" destOrd="0" presId="urn:microsoft.com/office/officeart/2018/2/layout/IconCircleList"/>
    <dgm:cxn modelId="{B1B34A7B-B2CB-46FA-AE07-8FC36C864825}" type="presParOf" srcId="{C0D8C7E8-8620-4990-BB13-672C6A7FD8BB}" destId="{50A60023-6FB0-4A74-A46F-D9E4FC6DC090}" srcOrd="7" destOrd="0" presId="urn:microsoft.com/office/officeart/2018/2/layout/IconCircleList"/>
    <dgm:cxn modelId="{414B812B-B6B1-419F-9A5C-AC53BDC4F478}" type="presParOf" srcId="{C0D8C7E8-8620-4990-BB13-672C6A7FD8BB}" destId="{9DE060E7-185C-44A5-8282-BFE556F680A7}" srcOrd="8" destOrd="0" presId="urn:microsoft.com/office/officeart/2018/2/layout/IconCircleList"/>
    <dgm:cxn modelId="{594E5B60-CBAA-4190-A657-8DE30310C776}" type="presParOf" srcId="{9DE060E7-185C-44A5-8282-BFE556F680A7}" destId="{E81F4214-89E7-4881-B215-B42D5B5B296E}" srcOrd="0" destOrd="0" presId="urn:microsoft.com/office/officeart/2018/2/layout/IconCircleList"/>
    <dgm:cxn modelId="{1CB874D0-E38B-4453-91EE-ACE8CBEB9FF3}" type="presParOf" srcId="{9DE060E7-185C-44A5-8282-BFE556F680A7}" destId="{74A3584E-0974-4FA5-BA4F-BD771895004B}" srcOrd="1" destOrd="0" presId="urn:microsoft.com/office/officeart/2018/2/layout/IconCircleList"/>
    <dgm:cxn modelId="{1119A255-6558-4A98-AE34-2F7CDA7039A9}" type="presParOf" srcId="{9DE060E7-185C-44A5-8282-BFE556F680A7}" destId="{8396F85A-FC81-4C66-AA68-4BB238E1714E}" srcOrd="2" destOrd="0" presId="urn:microsoft.com/office/officeart/2018/2/layout/IconCircleList"/>
    <dgm:cxn modelId="{E422771D-BC60-4E8E-B375-6C7A191A3F4D}" type="presParOf" srcId="{9DE060E7-185C-44A5-8282-BFE556F680A7}" destId="{3EB88424-5B3A-4F23-BCF9-E8E1B3DEBF8D}"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2FD7A2DC-32A2-46AB-8F4D-97A7EA05F06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5E785BB-1754-45A2-BC04-A3D5B515138F}">
      <dgm:prSet/>
      <dgm:spPr/>
      <dgm:t>
        <a:bodyPr/>
        <a:lstStyle/>
        <a:p>
          <a:r>
            <a:rPr lang="en-US"/>
            <a:t>Följa upp barns och ungas hälsa, inklusive den psykiska hälsan, på ett mer sammanhållet sätt </a:t>
          </a:r>
        </a:p>
      </dgm:t>
    </dgm:pt>
    <dgm:pt modelId="{DC2B0F01-058A-44AC-A941-971EE98E7B83}" type="parTrans" cxnId="{59CFABEE-67BE-4696-A895-445FC79097D5}">
      <dgm:prSet/>
      <dgm:spPr/>
      <dgm:t>
        <a:bodyPr/>
        <a:lstStyle/>
        <a:p>
          <a:endParaRPr lang="en-US"/>
        </a:p>
      </dgm:t>
    </dgm:pt>
    <dgm:pt modelId="{A3FE2254-B40C-4358-B635-4E5A3F22EB38}" type="sibTrans" cxnId="{59CFABEE-67BE-4696-A895-445FC79097D5}">
      <dgm:prSet/>
      <dgm:spPr/>
      <dgm:t>
        <a:bodyPr/>
        <a:lstStyle/>
        <a:p>
          <a:endParaRPr lang="en-US"/>
        </a:p>
      </dgm:t>
    </dgm:pt>
    <dgm:pt modelId="{AF624B34-E10C-4302-943D-3C35E3B7C8D3}">
      <dgm:prSet/>
      <dgm:spPr/>
      <dgm:t>
        <a:bodyPr/>
        <a:lstStyle/>
        <a:p>
          <a:r>
            <a:rPr lang="en-US"/>
            <a:t>Utveckla uppföljningen av den psykiska hälsan hos olika grupper i befolkningen så att den är representativ för befolkningen i Sverige</a:t>
          </a:r>
        </a:p>
      </dgm:t>
    </dgm:pt>
    <dgm:pt modelId="{7F653BB6-8C6C-4C63-B709-C45B57159516}" type="parTrans" cxnId="{6292D017-ECC5-4246-8E0E-F3D3EDC0FC93}">
      <dgm:prSet/>
      <dgm:spPr/>
      <dgm:t>
        <a:bodyPr/>
        <a:lstStyle/>
        <a:p>
          <a:endParaRPr lang="en-US"/>
        </a:p>
      </dgm:t>
    </dgm:pt>
    <dgm:pt modelId="{CAF8D82C-7F9B-4215-8192-2006E47AFC76}" type="sibTrans" cxnId="{6292D017-ECC5-4246-8E0E-F3D3EDC0FC93}">
      <dgm:prSet/>
      <dgm:spPr/>
      <dgm:t>
        <a:bodyPr/>
        <a:lstStyle/>
        <a:p>
          <a:endParaRPr lang="en-US"/>
        </a:p>
      </dgm:t>
    </dgm:pt>
    <dgm:pt modelId="{D9A51BE2-8DC6-4F70-85E4-FB8802897B1C}">
      <dgm:prSet/>
      <dgm:spPr/>
      <dgm:t>
        <a:bodyPr/>
        <a:lstStyle/>
        <a:p>
          <a:r>
            <a:rPr lang="en-US"/>
            <a:t>Följa och stödja utvecklingen av ett nationellt sammanhållet register för primärvårdens insatser</a:t>
          </a:r>
        </a:p>
      </dgm:t>
    </dgm:pt>
    <dgm:pt modelId="{E71DECE4-E021-4E9C-A01E-163A930BDF8A}" type="parTrans" cxnId="{7F71D14A-5283-43D3-8551-DC508C130E6F}">
      <dgm:prSet/>
      <dgm:spPr/>
      <dgm:t>
        <a:bodyPr/>
        <a:lstStyle/>
        <a:p>
          <a:endParaRPr lang="en-US"/>
        </a:p>
      </dgm:t>
    </dgm:pt>
    <dgm:pt modelId="{96C19B68-D02A-4530-837B-F4A481CFFDF4}" type="sibTrans" cxnId="{7F71D14A-5283-43D3-8551-DC508C130E6F}">
      <dgm:prSet/>
      <dgm:spPr/>
      <dgm:t>
        <a:bodyPr/>
        <a:lstStyle/>
        <a:p>
          <a:endParaRPr lang="en-US"/>
        </a:p>
      </dgm:t>
    </dgm:pt>
    <dgm:pt modelId="{721247F3-0773-43C2-AF9E-405E2D9B7E2E}">
      <dgm:prSet/>
      <dgm:spPr/>
      <dgm:t>
        <a:bodyPr/>
        <a:lstStyle/>
        <a:p>
          <a:r>
            <a:rPr lang="en-US"/>
            <a:t>Verka för förbättrad uppföljning inom socialtjänsten</a:t>
          </a:r>
        </a:p>
      </dgm:t>
    </dgm:pt>
    <dgm:pt modelId="{552BB8E2-05B7-4A73-8CB1-8A0BF9C55718}" type="parTrans" cxnId="{57DD9DE1-AFA3-4E2B-BAD7-34BD2E4C3078}">
      <dgm:prSet/>
      <dgm:spPr/>
      <dgm:t>
        <a:bodyPr/>
        <a:lstStyle/>
        <a:p>
          <a:endParaRPr lang="en-US"/>
        </a:p>
      </dgm:t>
    </dgm:pt>
    <dgm:pt modelId="{13C3A001-6FAB-4D24-AA2F-C596BB4974D9}" type="sibTrans" cxnId="{57DD9DE1-AFA3-4E2B-BAD7-34BD2E4C3078}">
      <dgm:prSet/>
      <dgm:spPr/>
      <dgm:t>
        <a:bodyPr/>
        <a:lstStyle/>
        <a:p>
          <a:endParaRPr lang="en-US"/>
        </a:p>
      </dgm:t>
    </dgm:pt>
    <dgm:pt modelId="{6B873ABB-6519-4508-980B-87A8282B822C}" type="pres">
      <dgm:prSet presAssocID="{2FD7A2DC-32A2-46AB-8F4D-97A7EA05F063}" presName="linear" presStyleCnt="0">
        <dgm:presLayoutVars>
          <dgm:animLvl val="lvl"/>
          <dgm:resizeHandles val="exact"/>
        </dgm:presLayoutVars>
      </dgm:prSet>
      <dgm:spPr/>
    </dgm:pt>
    <dgm:pt modelId="{5EE1B483-790C-4F31-8521-7C70F99DC3C2}" type="pres">
      <dgm:prSet presAssocID="{E5E785BB-1754-45A2-BC04-A3D5B515138F}" presName="parentText" presStyleLbl="node1" presStyleIdx="0" presStyleCnt="4">
        <dgm:presLayoutVars>
          <dgm:chMax val="0"/>
          <dgm:bulletEnabled val="1"/>
        </dgm:presLayoutVars>
      </dgm:prSet>
      <dgm:spPr/>
    </dgm:pt>
    <dgm:pt modelId="{A3D8125A-B458-432F-A676-79C349B67390}" type="pres">
      <dgm:prSet presAssocID="{A3FE2254-B40C-4358-B635-4E5A3F22EB38}" presName="spacer" presStyleCnt="0"/>
      <dgm:spPr/>
    </dgm:pt>
    <dgm:pt modelId="{31F7AC1C-0292-404F-B546-D02A677AB20A}" type="pres">
      <dgm:prSet presAssocID="{AF624B34-E10C-4302-943D-3C35E3B7C8D3}" presName="parentText" presStyleLbl="node1" presStyleIdx="1" presStyleCnt="4">
        <dgm:presLayoutVars>
          <dgm:chMax val="0"/>
          <dgm:bulletEnabled val="1"/>
        </dgm:presLayoutVars>
      </dgm:prSet>
      <dgm:spPr/>
    </dgm:pt>
    <dgm:pt modelId="{EEF402A1-E969-42C9-B129-1E981B005849}" type="pres">
      <dgm:prSet presAssocID="{CAF8D82C-7F9B-4215-8192-2006E47AFC76}" presName="spacer" presStyleCnt="0"/>
      <dgm:spPr/>
    </dgm:pt>
    <dgm:pt modelId="{758B0FA1-B897-481D-8360-C9A899652F02}" type="pres">
      <dgm:prSet presAssocID="{D9A51BE2-8DC6-4F70-85E4-FB8802897B1C}" presName="parentText" presStyleLbl="node1" presStyleIdx="2" presStyleCnt="4">
        <dgm:presLayoutVars>
          <dgm:chMax val="0"/>
          <dgm:bulletEnabled val="1"/>
        </dgm:presLayoutVars>
      </dgm:prSet>
      <dgm:spPr/>
    </dgm:pt>
    <dgm:pt modelId="{FB3B2607-8EB4-45DF-8D0D-0DA2C85CE1C0}" type="pres">
      <dgm:prSet presAssocID="{96C19B68-D02A-4530-837B-F4A481CFFDF4}" presName="spacer" presStyleCnt="0"/>
      <dgm:spPr/>
    </dgm:pt>
    <dgm:pt modelId="{E9672E38-69E0-4BF4-991E-C6F0126FA25B}" type="pres">
      <dgm:prSet presAssocID="{721247F3-0773-43C2-AF9E-405E2D9B7E2E}" presName="parentText" presStyleLbl="node1" presStyleIdx="3" presStyleCnt="4">
        <dgm:presLayoutVars>
          <dgm:chMax val="0"/>
          <dgm:bulletEnabled val="1"/>
        </dgm:presLayoutVars>
      </dgm:prSet>
      <dgm:spPr/>
    </dgm:pt>
  </dgm:ptLst>
  <dgm:cxnLst>
    <dgm:cxn modelId="{6292D017-ECC5-4246-8E0E-F3D3EDC0FC93}" srcId="{2FD7A2DC-32A2-46AB-8F4D-97A7EA05F063}" destId="{AF624B34-E10C-4302-943D-3C35E3B7C8D3}" srcOrd="1" destOrd="0" parTransId="{7F653BB6-8C6C-4C63-B709-C45B57159516}" sibTransId="{CAF8D82C-7F9B-4215-8192-2006E47AFC76}"/>
    <dgm:cxn modelId="{26FC2118-303D-4B94-8058-DB016E53B1E8}" type="presOf" srcId="{E5E785BB-1754-45A2-BC04-A3D5B515138F}" destId="{5EE1B483-790C-4F31-8521-7C70F99DC3C2}" srcOrd="0" destOrd="0" presId="urn:microsoft.com/office/officeart/2005/8/layout/vList2"/>
    <dgm:cxn modelId="{7412021A-ED3D-4E10-90A3-70CC43AB83A5}" type="presOf" srcId="{D9A51BE2-8DC6-4F70-85E4-FB8802897B1C}" destId="{758B0FA1-B897-481D-8360-C9A899652F02}" srcOrd="0" destOrd="0" presId="urn:microsoft.com/office/officeart/2005/8/layout/vList2"/>
    <dgm:cxn modelId="{7F71D14A-5283-43D3-8551-DC508C130E6F}" srcId="{2FD7A2DC-32A2-46AB-8F4D-97A7EA05F063}" destId="{D9A51BE2-8DC6-4F70-85E4-FB8802897B1C}" srcOrd="2" destOrd="0" parTransId="{E71DECE4-E021-4E9C-A01E-163A930BDF8A}" sibTransId="{96C19B68-D02A-4530-837B-F4A481CFFDF4}"/>
    <dgm:cxn modelId="{C0509F7D-211D-4CE1-8D9B-5EA56D50E0C8}" type="presOf" srcId="{2FD7A2DC-32A2-46AB-8F4D-97A7EA05F063}" destId="{6B873ABB-6519-4508-980B-87A8282B822C}" srcOrd="0" destOrd="0" presId="urn:microsoft.com/office/officeart/2005/8/layout/vList2"/>
    <dgm:cxn modelId="{33D3DBDF-06B0-4CD0-9C5B-3844E5D19D69}" type="presOf" srcId="{AF624B34-E10C-4302-943D-3C35E3B7C8D3}" destId="{31F7AC1C-0292-404F-B546-D02A677AB20A}" srcOrd="0" destOrd="0" presId="urn:microsoft.com/office/officeart/2005/8/layout/vList2"/>
    <dgm:cxn modelId="{57DD9DE1-AFA3-4E2B-BAD7-34BD2E4C3078}" srcId="{2FD7A2DC-32A2-46AB-8F4D-97A7EA05F063}" destId="{721247F3-0773-43C2-AF9E-405E2D9B7E2E}" srcOrd="3" destOrd="0" parTransId="{552BB8E2-05B7-4A73-8CB1-8A0BF9C55718}" sibTransId="{13C3A001-6FAB-4D24-AA2F-C596BB4974D9}"/>
    <dgm:cxn modelId="{FC09BCEB-2975-4D5A-BC1B-023591F6C09B}" type="presOf" srcId="{721247F3-0773-43C2-AF9E-405E2D9B7E2E}" destId="{E9672E38-69E0-4BF4-991E-C6F0126FA25B}" srcOrd="0" destOrd="0" presId="urn:microsoft.com/office/officeart/2005/8/layout/vList2"/>
    <dgm:cxn modelId="{59CFABEE-67BE-4696-A895-445FC79097D5}" srcId="{2FD7A2DC-32A2-46AB-8F4D-97A7EA05F063}" destId="{E5E785BB-1754-45A2-BC04-A3D5B515138F}" srcOrd="0" destOrd="0" parTransId="{DC2B0F01-058A-44AC-A941-971EE98E7B83}" sibTransId="{A3FE2254-B40C-4358-B635-4E5A3F22EB38}"/>
    <dgm:cxn modelId="{DC9EC8D2-C98A-4C11-AB62-70DF53B5B193}" type="presParOf" srcId="{6B873ABB-6519-4508-980B-87A8282B822C}" destId="{5EE1B483-790C-4F31-8521-7C70F99DC3C2}" srcOrd="0" destOrd="0" presId="urn:microsoft.com/office/officeart/2005/8/layout/vList2"/>
    <dgm:cxn modelId="{F6BE41CE-0CE6-482E-AC25-BD0C97398574}" type="presParOf" srcId="{6B873ABB-6519-4508-980B-87A8282B822C}" destId="{A3D8125A-B458-432F-A676-79C349B67390}" srcOrd="1" destOrd="0" presId="urn:microsoft.com/office/officeart/2005/8/layout/vList2"/>
    <dgm:cxn modelId="{D8C95881-0B7A-4470-BF7F-2E004E9D4570}" type="presParOf" srcId="{6B873ABB-6519-4508-980B-87A8282B822C}" destId="{31F7AC1C-0292-404F-B546-D02A677AB20A}" srcOrd="2" destOrd="0" presId="urn:microsoft.com/office/officeart/2005/8/layout/vList2"/>
    <dgm:cxn modelId="{5B4BFEF6-1095-4010-B7D8-DCFB04622A53}" type="presParOf" srcId="{6B873ABB-6519-4508-980B-87A8282B822C}" destId="{EEF402A1-E969-42C9-B129-1E981B005849}" srcOrd="3" destOrd="0" presId="urn:microsoft.com/office/officeart/2005/8/layout/vList2"/>
    <dgm:cxn modelId="{F3FFC7EA-4EAB-4147-8950-FC1677DD6D92}" type="presParOf" srcId="{6B873ABB-6519-4508-980B-87A8282B822C}" destId="{758B0FA1-B897-481D-8360-C9A899652F02}" srcOrd="4" destOrd="0" presId="urn:microsoft.com/office/officeart/2005/8/layout/vList2"/>
    <dgm:cxn modelId="{88A0DE8C-D983-4E82-BEEE-FDBF1AC7DFDE}" type="presParOf" srcId="{6B873ABB-6519-4508-980B-87A8282B822C}" destId="{FB3B2607-8EB4-45DF-8D0D-0DA2C85CE1C0}" srcOrd="5" destOrd="0" presId="urn:microsoft.com/office/officeart/2005/8/layout/vList2"/>
    <dgm:cxn modelId="{3F2831F2-BF72-4AD9-ABBE-3F3A738ABDC0}" type="presParOf" srcId="{6B873ABB-6519-4508-980B-87A8282B822C}" destId="{E9672E38-69E0-4BF4-991E-C6F0126FA25B}"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2E6A01E-8B34-4EA2-943C-B7314021E45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EAB3298-5A43-4DF2-9BE3-938B04537E8D}">
      <dgm:prSet/>
      <dgm:spPr/>
      <dgm:t>
        <a:bodyPr/>
        <a:lstStyle/>
        <a:p>
          <a:r>
            <a:rPr lang="sv-SE" noProof="0" dirty="0"/>
            <a:t>Utveckla och använda digitala verktyg som hälsofrämjande och förebyggande insatser, så att de t.ex. kan användas för spridning av information eller ge stöd och vägledning som bidrar till att människor får ökad kontroll i vardagen </a:t>
          </a:r>
        </a:p>
      </dgm:t>
    </dgm:pt>
    <dgm:pt modelId="{AD14B1F6-4CB0-4B15-9C3C-E989DB35AD5F}" type="parTrans" cxnId="{8BF5BCF0-EAE4-48E2-8E96-1AF7671D781D}">
      <dgm:prSet/>
      <dgm:spPr/>
      <dgm:t>
        <a:bodyPr/>
        <a:lstStyle/>
        <a:p>
          <a:endParaRPr lang="sv-SE" noProof="0" dirty="0"/>
        </a:p>
      </dgm:t>
    </dgm:pt>
    <dgm:pt modelId="{77D23978-2346-45D2-80AB-1E5BE091D98A}" type="sibTrans" cxnId="{8BF5BCF0-EAE4-48E2-8E96-1AF7671D781D}">
      <dgm:prSet/>
      <dgm:spPr/>
      <dgm:t>
        <a:bodyPr/>
        <a:lstStyle/>
        <a:p>
          <a:endParaRPr lang="sv-SE" noProof="0" dirty="0"/>
        </a:p>
      </dgm:t>
    </dgm:pt>
    <dgm:pt modelId="{22F255F6-F778-4B62-B6B4-3498BA95F449}">
      <dgm:prSet/>
      <dgm:spPr/>
      <dgm:t>
        <a:bodyPr/>
        <a:lstStyle/>
        <a:p>
          <a:r>
            <a:rPr lang="sv-SE" noProof="0" dirty="0"/>
            <a:t>Dra nytta av ny digital teknik för att arbeta mer effektivt, t.ex. när det gäller att samverka, nå befintliga eller nya målgrupper eller öka tillgängligheten till samhällstjänster och information oberoende av geografisk plats eller tidpunkt.</a:t>
          </a:r>
        </a:p>
      </dgm:t>
    </dgm:pt>
    <dgm:pt modelId="{1F241636-6945-4E25-B75A-ED2525AA522D}" type="parTrans" cxnId="{2AD1A3D1-1B9B-4B96-8249-212C193AD415}">
      <dgm:prSet/>
      <dgm:spPr/>
      <dgm:t>
        <a:bodyPr/>
        <a:lstStyle/>
        <a:p>
          <a:endParaRPr lang="sv-SE" noProof="0" dirty="0"/>
        </a:p>
      </dgm:t>
    </dgm:pt>
    <dgm:pt modelId="{6D7BB030-4930-4144-B384-AC9FE3599603}" type="sibTrans" cxnId="{2AD1A3D1-1B9B-4B96-8249-212C193AD415}">
      <dgm:prSet/>
      <dgm:spPr/>
      <dgm:t>
        <a:bodyPr/>
        <a:lstStyle/>
        <a:p>
          <a:endParaRPr lang="sv-SE" noProof="0" dirty="0"/>
        </a:p>
      </dgm:t>
    </dgm:pt>
    <dgm:pt modelId="{A99B4055-62B4-4D5E-B1A2-E228914AEB57}" type="pres">
      <dgm:prSet presAssocID="{D2E6A01E-8B34-4EA2-943C-B7314021E457}" presName="hierChild1" presStyleCnt="0">
        <dgm:presLayoutVars>
          <dgm:chPref val="1"/>
          <dgm:dir/>
          <dgm:animOne val="branch"/>
          <dgm:animLvl val="lvl"/>
          <dgm:resizeHandles/>
        </dgm:presLayoutVars>
      </dgm:prSet>
      <dgm:spPr/>
    </dgm:pt>
    <dgm:pt modelId="{8E347C26-DCB8-4973-B4D5-E736A0A18FDA}" type="pres">
      <dgm:prSet presAssocID="{4EAB3298-5A43-4DF2-9BE3-938B04537E8D}" presName="hierRoot1" presStyleCnt="0"/>
      <dgm:spPr/>
    </dgm:pt>
    <dgm:pt modelId="{FB477289-8DC8-4A4D-91BD-343D7FAE10A9}" type="pres">
      <dgm:prSet presAssocID="{4EAB3298-5A43-4DF2-9BE3-938B04537E8D}" presName="composite" presStyleCnt="0"/>
      <dgm:spPr/>
    </dgm:pt>
    <dgm:pt modelId="{3BC1AB29-E2CD-47EC-84E4-08F5E6629634}" type="pres">
      <dgm:prSet presAssocID="{4EAB3298-5A43-4DF2-9BE3-938B04537E8D}" presName="background" presStyleLbl="node0" presStyleIdx="0" presStyleCnt="2"/>
      <dgm:spPr/>
    </dgm:pt>
    <dgm:pt modelId="{CFBEA63A-9EA3-4CF6-A77E-7D31E67079A9}" type="pres">
      <dgm:prSet presAssocID="{4EAB3298-5A43-4DF2-9BE3-938B04537E8D}" presName="text" presStyleLbl="fgAcc0" presStyleIdx="0" presStyleCnt="2">
        <dgm:presLayoutVars>
          <dgm:chPref val="3"/>
        </dgm:presLayoutVars>
      </dgm:prSet>
      <dgm:spPr/>
    </dgm:pt>
    <dgm:pt modelId="{EEE47298-1FEE-464D-909F-0534C0681D57}" type="pres">
      <dgm:prSet presAssocID="{4EAB3298-5A43-4DF2-9BE3-938B04537E8D}" presName="hierChild2" presStyleCnt="0"/>
      <dgm:spPr/>
    </dgm:pt>
    <dgm:pt modelId="{EB9514A1-4907-41F7-91F1-8ADD6E24761F}" type="pres">
      <dgm:prSet presAssocID="{22F255F6-F778-4B62-B6B4-3498BA95F449}" presName="hierRoot1" presStyleCnt="0"/>
      <dgm:spPr/>
    </dgm:pt>
    <dgm:pt modelId="{1A90A49C-9593-443D-9876-3A3D01FB99AE}" type="pres">
      <dgm:prSet presAssocID="{22F255F6-F778-4B62-B6B4-3498BA95F449}" presName="composite" presStyleCnt="0"/>
      <dgm:spPr/>
    </dgm:pt>
    <dgm:pt modelId="{BA7CBB42-2ACA-43E1-8A0F-BD4437BF27C5}" type="pres">
      <dgm:prSet presAssocID="{22F255F6-F778-4B62-B6B4-3498BA95F449}" presName="background" presStyleLbl="node0" presStyleIdx="1" presStyleCnt="2"/>
      <dgm:spPr/>
    </dgm:pt>
    <dgm:pt modelId="{5EE080C7-41FE-4A06-B744-DF0EC8B66F86}" type="pres">
      <dgm:prSet presAssocID="{22F255F6-F778-4B62-B6B4-3498BA95F449}" presName="text" presStyleLbl="fgAcc0" presStyleIdx="1" presStyleCnt="2">
        <dgm:presLayoutVars>
          <dgm:chPref val="3"/>
        </dgm:presLayoutVars>
      </dgm:prSet>
      <dgm:spPr/>
    </dgm:pt>
    <dgm:pt modelId="{05EF7567-245C-4CD7-9B01-B6D9195D6F13}" type="pres">
      <dgm:prSet presAssocID="{22F255F6-F778-4B62-B6B4-3498BA95F449}" presName="hierChild2" presStyleCnt="0"/>
      <dgm:spPr/>
    </dgm:pt>
  </dgm:ptLst>
  <dgm:cxnLst>
    <dgm:cxn modelId="{B279BFCA-7288-4DDC-BB79-D782492BF708}" type="presOf" srcId="{4EAB3298-5A43-4DF2-9BE3-938B04537E8D}" destId="{CFBEA63A-9EA3-4CF6-A77E-7D31E67079A9}" srcOrd="0" destOrd="0" presId="urn:microsoft.com/office/officeart/2005/8/layout/hierarchy1"/>
    <dgm:cxn modelId="{4CE2AECB-C3E5-4D5E-B22B-8979E1B860D9}" type="presOf" srcId="{D2E6A01E-8B34-4EA2-943C-B7314021E457}" destId="{A99B4055-62B4-4D5E-B1A2-E228914AEB57}" srcOrd="0" destOrd="0" presId="urn:microsoft.com/office/officeart/2005/8/layout/hierarchy1"/>
    <dgm:cxn modelId="{2AD1A3D1-1B9B-4B96-8249-212C193AD415}" srcId="{D2E6A01E-8B34-4EA2-943C-B7314021E457}" destId="{22F255F6-F778-4B62-B6B4-3498BA95F449}" srcOrd="1" destOrd="0" parTransId="{1F241636-6945-4E25-B75A-ED2525AA522D}" sibTransId="{6D7BB030-4930-4144-B384-AC9FE3599603}"/>
    <dgm:cxn modelId="{8BF5BCF0-EAE4-48E2-8E96-1AF7671D781D}" srcId="{D2E6A01E-8B34-4EA2-943C-B7314021E457}" destId="{4EAB3298-5A43-4DF2-9BE3-938B04537E8D}" srcOrd="0" destOrd="0" parTransId="{AD14B1F6-4CB0-4B15-9C3C-E989DB35AD5F}" sibTransId="{77D23978-2346-45D2-80AB-1E5BE091D98A}"/>
    <dgm:cxn modelId="{C8553EF7-46A4-4235-832A-CDB6D16DFA17}" type="presOf" srcId="{22F255F6-F778-4B62-B6B4-3498BA95F449}" destId="{5EE080C7-41FE-4A06-B744-DF0EC8B66F86}" srcOrd="0" destOrd="0" presId="urn:microsoft.com/office/officeart/2005/8/layout/hierarchy1"/>
    <dgm:cxn modelId="{473C737D-C4EB-4DDE-9FB3-9426E5CC9074}" type="presParOf" srcId="{A99B4055-62B4-4D5E-B1A2-E228914AEB57}" destId="{8E347C26-DCB8-4973-B4D5-E736A0A18FDA}" srcOrd="0" destOrd="0" presId="urn:microsoft.com/office/officeart/2005/8/layout/hierarchy1"/>
    <dgm:cxn modelId="{8363EEA6-6629-4020-8961-DEA5B1FD9239}" type="presParOf" srcId="{8E347C26-DCB8-4973-B4D5-E736A0A18FDA}" destId="{FB477289-8DC8-4A4D-91BD-343D7FAE10A9}" srcOrd="0" destOrd="0" presId="urn:microsoft.com/office/officeart/2005/8/layout/hierarchy1"/>
    <dgm:cxn modelId="{CB7561C8-AB19-4CD2-B415-0899D23564F4}" type="presParOf" srcId="{FB477289-8DC8-4A4D-91BD-343D7FAE10A9}" destId="{3BC1AB29-E2CD-47EC-84E4-08F5E6629634}" srcOrd="0" destOrd="0" presId="urn:microsoft.com/office/officeart/2005/8/layout/hierarchy1"/>
    <dgm:cxn modelId="{3EED536F-8208-4DCD-9B7E-56B0FE44CDFB}" type="presParOf" srcId="{FB477289-8DC8-4A4D-91BD-343D7FAE10A9}" destId="{CFBEA63A-9EA3-4CF6-A77E-7D31E67079A9}" srcOrd="1" destOrd="0" presId="urn:microsoft.com/office/officeart/2005/8/layout/hierarchy1"/>
    <dgm:cxn modelId="{8D961FA5-8CE4-4A55-944F-1B54670B1E21}" type="presParOf" srcId="{8E347C26-DCB8-4973-B4D5-E736A0A18FDA}" destId="{EEE47298-1FEE-464D-909F-0534C0681D57}" srcOrd="1" destOrd="0" presId="urn:microsoft.com/office/officeart/2005/8/layout/hierarchy1"/>
    <dgm:cxn modelId="{C01ECE03-68F3-4FEC-968A-87AB0BED0037}" type="presParOf" srcId="{A99B4055-62B4-4D5E-B1A2-E228914AEB57}" destId="{EB9514A1-4907-41F7-91F1-8ADD6E24761F}" srcOrd="1" destOrd="0" presId="urn:microsoft.com/office/officeart/2005/8/layout/hierarchy1"/>
    <dgm:cxn modelId="{73CD8B07-4EF5-4F86-B785-ECA871037EA2}" type="presParOf" srcId="{EB9514A1-4907-41F7-91F1-8ADD6E24761F}" destId="{1A90A49C-9593-443D-9876-3A3D01FB99AE}" srcOrd="0" destOrd="0" presId="urn:microsoft.com/office/officeart/2005/8/layout/hierarchy1"/>
    <dgm:cxn modelId="{D141BF33-D8A6-47D7-9464-DF07E041F382}" type="presParOf" srcId="{1A90A49C-9593-443D-9876-3A3D01FB99AE}" destId="{BA7CBB42-2ACA-43E1-8A0F-BD4437BF27C5}" srcOrd="0" destOrd="0" presId="urn:microsoft.com/office/officeart/2005/8/layout/hierarchy1"/>
    <dgm:cxn modelId="{53BFDB5A-B908-4087-90AF-094C5E814F91}" type="presParOf" srcId="{1A90A49C-9593-443D-9876-3A3D01FB99AE}" destId="{5EE080C7-41FE-4A06-B744-DF0EC8B66F86}" srcOrd="1" destOrd="0" presId="urn:microsoft.com/office/officeart/2005/8/layout/hierarchy1"/>
    <dgm:cxn modelId="{3EC2FA98-8901-41D5-B1F1-A59440594D3A}" type="presParOf" srcId="{EB9514A1-4907-41F7-91F1-8ADD6E24761F}" destId="{05EF7567-245C-4CD7-9B01-B6D9195D6F13}"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2B7EFE51-CDFD-4EA4-8FC1-66BC83CC75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E8884B4-A760-424A-AEAB-85F856AC307A}">
      <dgm:prSet/>
      <dgm:spPr/>
      <dgm:t>
        <a:bodyPr/>
        <a:lstStyle/>
        <a:p>
          <a:pPr algn="ctr"/>
          <a:r>
            <a:rPr lang="sv-SE" noProof="0" dirty="0"/>
            <a:t>Fortsatt medverka till strategiskt och samordnat arbete, med fokus på kunskaps- och erfarenhetsutbyte, internationellt och inom EU där nationella, regionala och lokala aktörer och civilsamhället har viktiga roller utifrån sina ansvarsområden </a:t>
          </a:r>
        </a:p>
      </dgm:t>
    </dgm:pt>
    <dgm:pt modelId="{C92FC77A-3F00-40C0-933B-577DE6BB3ECB}" type="parTrans" cxnId="{D275E5B9-0687-4FF1-B29C-DAA3DB6A3D09}">
      <dgm:prSet/>
      <dgm:spPr/>
      <dgm:t>
        <a:bodyPr/>
        <a:lstStyle/>
        <a:p>
          <a:pPr algn="ctr"/>
          <a:endParaRPr lang="sv-SE" noProof="0" dirty="0"/>
        </a:p>
      </dgm:t>
    </dgm:pt>
    <dgm:pt modelId="{CEF04345-A4D3-4CC6-8BAB-642B4A8ADB55}" type="sibTrans" cxnId="{D275E5B9-0687-4FF1-B29C-DAA3DB6A3D09}">
      <dgm:prSet/>
      <dgm:spPr/>
      <dgm:t>
        <a:bodyPr/>
        <a:lstStyle/>
        <a:p>
          <a:pPr algn="ctr"/>
          <a:endParaRPr lang="sv-SE" noProof="0" dirty="0"/>
        </a:p>
      </dgm:t>
    </dgm:pt>
    <dgm:pt modelId="{1C8F009E-A6F8-4C35-AF82-E29034319D08}">
      <dgm:prSet/>
      <dgm:spPr/>
      <dgm:t>
        <a:bodyPr/>
        <a:lstStyle/>
        <a:p>
          <a:pPr algn="ctr"/>
          <a:r>
            <a:rPr lang="sv-SE" noProof="0" dirty="0"/>
            <a:t>Fortsätta och stärka deltagandet i olika initiativ inom området såväl internationellt som inom EU </a:t>
          </a:r>
        </a:p>
      </dgm:t>
    </dgm:pt>
    <dgm:pt modelId="{EAA55515-72F9-494D-9F08-AE18D6B9E595}" type="parTrans" cxnId="{3E2408B9-E2C5-4348-A9D7-C85E30D0A294}">
      <dgm:prSet/>
      <dgm:spPr/>
      <dgm:t>
        <a:bodyPr/>
        <a:lstStyle/>
        <a:p>
          <a:pPr algn="ctr"/>
          <a:endParaRPr lang="sv-SE" noProof="0" dirty="0"/>
        </a:p>
      </dgm:t>
    </dgm:pt>
    <dgm:pt modelId="{46A7F5D8-732A-49BF-86F8-DC720B3F17B7}" type="sibTrans" cxnId="{3E2408B9-E2C5-4348-A9D7-C85E30D0A294}">
      <dgm:prSet/>
      <dgm:spPr/>
      <dgm:t>
        <a:bodyPr/>
        <a:lstStyle/>
        <a:p>
          <a:pPr algn="ctr"/>
          <a:endParaRPr lang="sv-SE" noProof="0" dirty="0"/>
        </a:p>
      </dgm:t>
    </dgm:pt>
    <dgm:pt modelId="{1593920A-C29D-4B93-99D6-F68D66911448}">
      <dgm:prSet/>
      <dgm:spPr/>
      <dgm:t>
        <a:bodyPr/>
        <a:lstStyle/>
        <a:p>
          <a:pPr algn="ctr"/>
          <a:r>
            <a:rPr lang="sv-SE" noProof="0" dirty="0"/>
            <a:t>Tillvarata lärdomar och kunskap inom området från andra länder för att stärka kunskapsutvecklingen i Sverige</a:t>
          </a:r>
        </a:p>
      </dgm:t>
    </dgm:pt>
    <dgm:pt modelId="{019FB01E-E4FF-4BE5-99A5-FE462C54DCCD}" type="parTrans" cxnId="{DDB12AD6-33BA-4E70-A169-CE9C3E7B98A2}">
      <dgm:prSet/>
      <dgm:spPr/>
      <dgm:t>
        <a:bodyPr/>
        <a:lstStyle/>
        <a:p>
          <a:pPr algn="ctr"/>
          <a:endParaRPr lang="sv-SE" noProof="0" dirty="0"/>
        </a:p>
      </dgm:t>
    </dgm:pt>
    <dgm:pt modelId="{C19ABF1A-3F87-4C24-9B00-B2D2ABE84DEB}" type="sibTrans" cxnId="{DDB12AD6-33BA-4E70-A169-CE9C3E7B98A2}">
      <dgm:prSet/>
      <dgm:spPr/>
      <dgm:t>
        <a:bodyPr/>
        <a:lstStyle/>
        <a:p>
          <a:pPr algn="ctr"/>
          <a:endParaRPr lang="sv-SE" noProof="0" dirty="0"/>
        </a:p>
      </dgm:t>
    </dgm:pt>
    <dgm:pt modelId="{BE1D9FC1-45F2-48D2-BD46-6AEA8FCA4C19}" type="pres">
      <dgm:prSet presAssocID="{2B7EFE51-CDFD-4EA4-8FC1-66BC83CC75A3}" presName="linear" presStyleCnt="0">
        <dgm:presLayoutVars>
          <dgm:animLvl val="lvl"/>
          <dgm:resizeHandles val="exact"/>
        </dgm:presLayoutVars>
      </dgm:prSet>
      <dgm:spPr/>
    </dgm:pt>
    <dgm:pt modelId="{AD494900-3420-4EAA-956C-68DC8A6493D6}" type="pres">
      <dgm:prSet presAssocID="{5E8884B4-A760-424A-AEAB-85F856AC307A}" presName="parentText" presStyleLbl="node1" presStyleIdx="0" presStyleCnt="3">
        <dgm:presLayoutVars>
          <dgm:chMax val="0"/>
          <dgm:bulletEnabled val="1"/>
        </dgm:presLayoutVars>
      </dgm:prSet>
      <dgm:spPr>
        <a:prstGeom prst="round2DiagRect">
          <a:avLst/>
        </a:prstGeom>
      </dgm:spPr>
    </dgm:pt>
    <dgm:pt modelId="{72610C40-B35F-47E2-8E26-D9CF867D8AD7}" type="pres">
      <dgm:prSet presAssocID="{CEF04345-A4D3-4CC6-8BAB-642B4A8ADB55}" presName="spacer" presStyleCnt="0"/>
      <dgm:spPr/>
    </dgm:pt>
    <dgm:pt modelId="{6F9C92F2-07AF-41A9-B87F-FF60C20BEDAB}" type="pres">
      <dgm:prSet presAssocID="{1C8F009E-A6F8-4C35-AF82-E29034319D08}" presName="parentText" presStyleLbl="node1" presStyleIdx="1" presStyleCnt="3">
        <dgm:presLayoutVars>
          <dgm:chMax val="0"/>
          <dgm:bulletEnabled val="1"/>
        </dgm:presLayoutVars>
      </dgm:prSet>
      <dgm:spPr>
        <a:prstGeom prst="round2DiagRect">
          <a:avLst/>
        </a:prstGeom>
      </dgm:spPr>
    </dgm:pt>
    <dgm:pt modelId="{83CA34D3-F562-46F6-BF92-C191E45FDB71}" type="pres">
      <dgm:prSet presAssocID="{46A7F5D8-732A-49BF-86F8-DC720B3F17B7}" presName="spacer" presStyleCnt="0"/>
      <dgm:spPr/>
    </dgm:pt>
    <dgm:pt modelId="{F653F886-843A-4FD9-8D38-C35E2FA2FD57}" type="pres">
      <dgm:prSet presAssocID="{1593920A-C29D-4B93-99D6-F68D66911448}" presName="parentText" presStyleLbl="node1" presStyleIdx="2" presStyleCnt="3">
        <dgm:presLayoutVars>
          <dgm:chMax val="0"/>
          <dgm:bulletEnabled val="1"/>
        </dgm:presLayoutVars>
      </dgm:prSet>
      <dgm:spPr>
        <a:prstGeom prst="round2DiagRect">
          <a:avLst/>
        </a:prstGeom>
      </dgm:spPr>
    </dgm:pt>
  </dgm:ptLst>
  <dgm:cxnLst>
    <dgm:cxn modelId="{4FB18F6E-BA20-428B-BE17-E7F662148381}" type="presOf" srcId="{1C8F009E-A6F8-4C35-AF82-E29034319D08}" destId="{6F9C92F2-07AF-41A9-B87F-FF60C20BEDAB}" srcOrd="0" destOrd="0" presId="urn:microsoft.com/office/officeart/2005/8/layout/vList2"/>
    <dgm:cxn modelId="{01DC70B8-FC6E-4000-9C5A-8EBF3E6DBE6F}" type="presOf" srcId="{2B7EFE51-CDFD-4EA4-8FC1-66BC83CC75A3}" destId="{BE1D9FC1-45F2-48D2-BD46-6AEA8FCA4C19}" srcOrd="0" destOrd="0" presId="urn:microsoft.com/office/officeart/2005/8/layout/vList2"/>
    <dgm:cxn modelId="{3E2408B9-E2C5-4348-A9D7-C85E30D0A294}" srcId="{2B7EFE51-CDFD-4EA4-8FC1-66BC83CC75A3}" destId="{1C8F009E-A6F8-4C35-AF82-E29034319D08}" srcOrd="1" destOrd="0" parTransId="{EAA55515-72F9-494D-9F08-AE18D6B9E595}" sibTransId="{46A7F5D8-732A-49BF-86F8-DC720B3F17B7}"/>
    <dgm:cxn modelId="{D275E5B9-0687-4FF1-B29C-DAA3DB6A3D09}" srcId="{2B7EFE51-CDFD-4EA4-8FC1-66BC83CC75A3}" destId="{5E8884B4-A760-424A-AEAB-85F856AC307A}" srcOrd="0" destOrd="0" parTransId="{C92FC77A-3F00-40C0-933B-577DE6BB3ECB}" sibTransId="{CEF04345-A4D3-4CC6-8BAB-642B4A8ADB55}"/>
    <dgm:cxn modelId="{FF6CC2C0-4ABE-4840-9637-0060E23FE8C2}" type="presOf" srcId="{5E8884B4-A760-424A-AEAB-85F856AC307A}" destId="{AD494900-3420-4EAA-956C-68DC8A6493D6}" srcOrd="0" destOrd="0" presId="urn:microsoft.com/office/officeart/2005/8/layout/vList2"/>
    <dgm:cxn modelId="{DDB12AD6-33BA-4E70-A169-CE9C3E7B98A2}" srcId="{2B7EFE51-CDFD-4EA4-8FC1-66BC83CC75A3}" destId="{1593920A-C29D-4B93-99D6-F68D66911448}" srcOrd="2" destOrd="0" parTransId="{019FB01E-E4FF-4BE5-99A5-FE462C54DCCD}" sibTransId="{C19ABF1A-3F87-4C24-9B00-B2D2ABE84DEB}"/>
    <dgm:cxn modelId="{6D1100E4-7CAA-4C5D-9DD5-479714A6312C}" type="presOf" srcId="{1593920A-C29D-4B93-99D6-F68D66911448}" destId="{F653F886-843A-4FD9-8D38-C35E2FA2FD57}" srcOrd="0" destOrd="0" presId="urn:microsoft.com/office/officeart/2005/8/layout/vList2"/>
    <dgm:cxn modelId="{95A1E943-EF1E-4577-9878-B00D3A5A2E87}" type="presParOf" srcId="{BE1D9FC1-45F2-48D2-BD46-6AEA8FCA4C19}" destId="{AD494900-3420-4EAA-956C-68DC8A6493D6}" srcOrd="0" destOrd="0" presId="urn:microsoft.com/office/officeart/2005/8/layout/vList2"/>
    <dgm:cxn modelId="{EA096702-E2F6-4952-A6D0-C696E16FE98C}" type="presParOf" srcId="{BE1D9FC1-45F2-48D2-BD46-6AEA8FCA4C19}" destId="{72610C40-B35F-47E2-8E26-D9CF867D8AD7}" srcOrd="1" destOrd="0" presId="urn:microsoft.com/office/officeart/2005/8/layout/vList2"/>
    <dgm:cxn modelId="{FB7CE6C2-A72D-4617-A660-45D98B28D0C1}" type="presParOf" srcId="{BE1D9FC1-45F2-48D2-BD46-6AEA8FCA4C19}" destId="{6F9C92F2-07AF-41A9-B87F-FF60C20BEDAB}" srcOrd="2" destOrd="0" presId="urn:microsoft.com/office/officeart/2005/8/layout/vList2"/>
    <dgm:cxn modelId="{3AFECD8B-E8B6-4A9E-92B2-19A9E86C135D}" type="presParOf" srcId="{BE1D9FC1-45F2-48D2-BD46-6AEA8FCA4C19}" destId="{83CA34D3-F562-46F6-BF92-C191E45FDB71}" srcOrd="3" destOrd="0" presId="urn:microsoft.com/office/officeart/2005/8/layout/vList2"/>
    <dgm:cxn modelId="{3B787CD4-E4FD-455E-9A29-410FF46145DC}" type="presParOf" srcId="{BE1D9FC1-45F2-48D2-BD46-6AEA8FCA4C19}" destId="{F653F886-843A-4FD9-8D38-C35E2FA2FD57}"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dgm:spPr/>
      <dgm:t>
        <a:bodyPr/>
        <a:lstStyle/>
        <a:p>
          <a:r>
            <a:rPr lang="sv-SE" b="1" dirty="0"/>
            <a:t>Utveckla forskning för kunskapsutveckling inom alla delmål i strategin</a:t>
          </a:r>
          <a:endParaRPr lang="sv-SE" noProof="0" dirty="0"/>
        </a:p>
      </dgm:t>
    </dgm:pt>
    <dgm:pt modelId="{FC677900-EDF7-4106-95BD-D8C21BCA46E0}" type="parTrans" cxnId="{13FD11BB-B1CD-4BF4-B10F-CEFF4F4D20AC}">
      <dgm:prSet/>
      <dgm:spPr/>
      <dgm:t>
        <a:bodyPr/>
        <a:lstStyle/>
        <a:p>
          <a:endParaRPr lang="sv-SE" noProof="0" dirty="0"/>
        </a:p>
      </dgm:t>
    </dgm:pt>
    <dgm:pt modelId="{2E1903EE-A38F-4F81-9381-3514200287F1}" type="sibTrans" cxnId="{13FD11BB-B1CD-4BF4-B10F-CEFF4F4D20AC}">
      <dgm:prSet/>
      <dgm:spPr/>
      <dgm:t>
        <a:bodyPr/>
        <a:lstStyle/>
        <a:p>
          <a:endParaRPr lang="sv-SE" noProof="0" dirty="0"/>
        </a:p>
      </dgm:t>
    </dgm:pt>
    <dgm:pt modelId="{0C422BA9-0EE4-4F87-9AA8-157E5E45AE3E}">
      <dgm:prSet/>
      <dgm:spPr/>
      <dgm:t>
        <a:bodyPr/>
        <a:lstStyle/>
        <a:p>
          <a:r>
            <a:rPr lang="sv-SE" b="1" dirty="0"/>
            <a:t>Verka för en närmare koppling mellan forskning, policy och praktik</a:t>
          </a:r>
          <a:endParaRPr lang="sv-SE" noProof="0" dirty="0"/>
        </a:p>
      </dgm:t>
    </dgm:pt>
    <dgm:pt modelId="{91D65119-2196-4AC5-8B68-148E45383787}" type="parTrans" cxnId="{98C1DF66-E4DC-4D9D-A359-6AC2757638AE}">
      <dgm:prSet/>
      <dgm:spPr/>
      <dgm:t>
        <a:bodyPr/>
        <a:lstStyle/>
        <a:p>
          <a:endParaRPr lang="sv-SE" noProof="0" dirty="0"/>
        </a:p>
      </dgm:t>
    </dgm:pt>
    <dgm:pt modelId="{D9730046-AA37-4973-A80A-281B4C8EB2C6}" type="sibTrans" cxnId="{98C1DF66-E4DC-4D9D-A359-6AC2757638AE}">
      <dgm:prSet/>
      <dgm:spPr/>
      <dgm:t>
        <a:bodyPr/>
        <a:lstStyle/>
        <a:p>
          <a:endParaRPr lang="sv-SE" noProof="0" dirty="0"/>
        </a:p>
      </dgm:t>
    </dgm:pt>
    <dgm:pt modelId="{35264D6E-12D4-46B0-9490-BB765F2CF28A}">
      <dgm:prSet/>
      <dgm:spPr/>
      <dgm:t>
        <a:bodyPr/>
        <a:lstStyle/>
        <a:p>
          <a:r>
            <a:rPr lang="sv-SE" b="1" dirty="0"/>
            <a:t>Förbättra möjligheterna till uppföljning</a:t>
          </a:r>
          <a:endParaRPr lang="sv-SE" noProof="0" dirty="0"/>
        </a:p>
      </dgm:t>
    </dgm:pt>
    <dgm:pt modelId="{4851AD0C-2D39-401F-A643-AC3E53514C98}" type="parTrans" cxnId="{CD361E60-3D89-4161-9668-749E96ECB3DC}">
      <dgm:prSet/>
      <dgm:spPr/>
      <dgm:t>
        <a:bodyPr/>
        <a:lstStyle/>
        <a:p>
          <a:endParaRPr lang="sv-SE" noProof="0" dirty="0"/>
        </a:p>
      </dgm:t>
    </dgm:pt>
    <dgm:pt modelId="{98B4D0ED-2F68-4F3D-9E49-5D9572BC28F0}" type="sibTrans" cxnId="{CD361E60-3D89-4161-9668-749E96ECB3DC}">
      <dgm:prSet/>
      <dgm:spPr/>
      <dgm:t>
        <a:bodyPr/>
        <a:lstStyle/>
        <a:p>
          <a:endParaRPr lang="sv-SE" noProof="0" dirty="0"/>
        </a:p>
      </dgm:t>
    </dgm:pt>
    <dgm:pt modelId="{7CB720E0-3F7A-4AEF-87AC-ADF99A89B878}">
      <dgm:prSet/>
      <dgm:spPr/>
      <dgm:t>
        <a:bodyPr/>
        <a:lstStyle/>
        <a:p>
          <a:r>
            <a:rPr lang="sv-SE" b="1" dirty="0"/>
            <a:t>Utveckla digitala verktyg för enskilda personer och samhällsaktörer</a:t>
          </a:r>
        </a:p>
      </dgm:t>
    </dgm:pt>
    <dgm:pt modelId="{0ED06E4F-B31A-493F-B70F-99E35E045B69}" type="parTrans" cxnId="{D0784D9D-1DCF-402B-9EF2-661267D29C10}">
      <dgm:prSet/>
      <dgm:spPr/>
      <dgm:t>
        <a:bodyPr/>
        <a:lstStyle/>
        <a:p>
          <a:endParaRPr lang="sv-SE"/>
        </a:p>
      </dgm:t>
    </dgm:pt>
    <dgm:pt modelId="{FDD09B8B-1F5A-4B0A-9740-B6DCDC9BA5A3}" type="sibTrans" cxnId="{D0784D9D-1DCF-402B-9EF2-661267D29C10}">
      <dgm:prSet/>
      <dgm:spPr/>
      <dgm:t>
        <a:bodyPr/>
        <a:lstStyle/>
        <a:p>
          <a:endParaRPr lang="sv-SE"/>
        </a:p>
      </dgm:t>
    </dgm:pt>
    <dgm:pt modelId="{0393C94A-AA8B-4E34-9F7E-DD84D01DF7BD}">
      <dgm:prSet/>
      <dgm:spPr/>
      <dgm:t>
        <a:bodyPr/>
        <a:lstStyle/>
        <a:p>
          <a:r>
            <a:rPr lang="sv-SE" b="1"/>
            <a:t>Utöka det internationella samarbetet och kunskaps- och erfarenhetsutbytet</a:t>
          </a:r>
          <a:endParaRPr lang="sv-SE" b="0" i="0" dirty="0"/>
        </a:p>
      </dgm:t>
    </dgm:pt>
    <dgm:pt modelId="{7E9355AE-08B7-4F58-8E30-C6109393F917}" type="parTrans" cxnId="{78501D2D-9D17-4BDA-A5B8-E37EFF6FD542}">
      <dgm:prSet/>
      <dgm:spPr/>
      <dgm:t>
        <a:bodyPr/>
        <a:lstStyle/>
        <a:p>
          <a:endParaRPr lang="sv-SE"/>
        </a:p>
      </dgm:t>
    </dgm:pt>
    <dgm:pt modelId="{41288951-276B-4DC5-8E4D-052C766920BE}" type="sibTrans" cxnId="{78501D2D-9D17-4BDA-A5B8-E37EFF6FD542}">
      <dgm:prSet/>
      <dgm:spPr/>
      <dgm:t>
        <a:bodyPr/>
        <a:lstStyle/>
        <a:p>
          <a:endParaRPr lang="sv-SE"/>
        </a:p>
      </dgm:t>
    </dgm:pt>
    <dgm:pt modelId="{D471662A-DABD-46A1-A6A4-BC63E6DF9754}" type="pres">
      <dgm:prSet presAssocID="{EFDD233A-50F0-47D3-AA67-6AD704B3A6B7}" presName="diagram" presStyleCnt="0">
        <dgm:presLayoutVars>
          <dgm:dir/>
          <dgm:resizeHandles val="exact"/>
        </dgm:presLayoutVars>
      </dgm:prSet>
      <dgm:spPr/>
    </dgm:pt>
    <dgm:pt modelId="{CCC7319D-479E-4D32-964A-746E7049D2D7}" type="pres">
      <dgm:prSet presAssocID="{F8B7BF59-7FF1-4B22-B256-01E5F9FC2DB1}" presName="node" presStyleLbl="node1" presStyleIdx="0" presStyleCnt="5">
        <dgm:presLayoutVars>
          <dgm:bulletEnabled val="1"/>
        </dgm:presLayoutVars>
      </dgm:prSet>
      <dgm:spPr/>
    </dgm:pt>
    <dgm:pt modelId="{2220BF99-FBCF-42BB-AE72-3EBFCEB8525C}" type="pres">
      <dgm:prSet presAssocID="{2E1903EE-A38F-4F81-9381-3514200287F1}" presName="sibTrans" presStyleCnt="0"/>
      <dgm:spPr/>
    </dgm:pt>
    <dgm:pt modelId="{34DA1653-DEC0-4E92-9055-F994F1590EC0}" type="pres">
      <dgm:prSet presAssocID="{0C422BA9-0EE4-4F87-9AA8-157E5E45AE3E}" presName="node" presStyleLbl="node1" presStyleIdx="1" presStyleCnt="5">
        <dgm:presLayoutVars>
          <dgm:bulletEnabled val="1"/>
        </dgm:presLayoutVars>
      </dgm:prSet>
      <dgm:spPr/>
    </dgm:pt>
    <dgm:pt modelId="{95BDB1C8-F0EA-4DA3-B5DF-AD9999EF58DC}" type="pres">
      <dgm:prSet presAssocID="{D9730046-AA37-4973-A80A-281B4C8EB2C6}" presName="sibTrans" presStyleCnt="0"/>
      <dgm:spPr/>
    </dgm:pt>
    <dgm:pt modelId="{1F8BA4B1-F5E0-4E20-BB84-BAC5978BD32B}" type="pres">
      <dgm:prSet presAssocID="{35264D6E-12D4-46B0-9490-BB765F2CF28A}" presName="node" presStyleLbl="node1" presStyleIdx="2" presStyleCnt="5">
        <dgm:presLayoutVars>
          <dgm:bulletEnabled val="1"/>
        </dgm:presLayoutVars>
      </dgm:prSet>
      <dgm:spPr/>
    </dgm:pt>
    <dgm:pt modelId="{7FB74AD6-BDD0-4412-9604-F08366BFEEED}" type="pres">
      <dgm:prSet presAssocID="{98B4D0ED-2F68-4F3D-9E49-5D9572BC28F0}" presName="sibTrans" presStyleCnt="0"/>
      <dgm:spPr/>
    </dgm:pt>
    <dgm:pt modelId="{014E6B32-227D-4328-BAF4-5BF7ED5545D8}" type="pres">
      <dgm:prSet presAssocID="{7CB720E0-3F7A-4AEF-87AC-ADF99A89B878}" presName="node" presStyleLbl="node1" presStyleIdx="3" presStyleCnt="5">
        <dgm:presLayoutVars>
          <dgm:bulletEnabled val="1"/>
        </dgm:presLayoutVars>
      </dgm:prSet>
      <dgm:spPr/>
    </dgm:pt>
    <dgm:pt modelId="{2AC2D962-A58A-4A64-9465-65359BA99743}" type="pres">
      <dgm:prSet presAssocID="{FDD09B8B-1F5A-4B0A-9740-B6DCDC9BA5A3}" presName="sibTrans" presStyleCnt="0"/>
      <dgm:spPr/>
    </dgm:pt>
    <dgm:pt modelId="{DB418878-C9B9-4BAE-A0D8-1139D77AB8E9}" type="pres">
      <dgm:prSet presAssocID="{0393C94A-AA8B-4E34-9F7E-DD84D01DF7BD}" presName="node" presStyleLbl="node1" presStyleIdx="4" presStyleCnt="5">
        <dgm:presLayoutVars>
          <dgm:bulletEnabled val="1"/>
        </dgm:presLayoutVars>
      </dgm:prSet>
      <dgm:spPr/>
    </dgm:pt>
  </dgm:ptLst>
  <dgm:cxnLst>
    <dgm:cxn modelId="{78501D2D-9D17-4BDA-A5B8-E37EFF6FD542}" srcId="{EFDD233A-50F0-47D3-AA67-6AD704B3A6B7}" destId="{0393C94A-AA8B-4E34-9F7E-DD84D01DF7BD}" srcOrd="4" destOrd="0" parTransId="{7E9355AE-08B7-4F58-8E30-C6109393F917}" sibTransId="{41288951-276B-4DC5-8E4D-052C766920BE}"/>
    <dgm:cxn modelId="{EC3E852E-1BFF-476C-820C-02875B7AA217}" type="presOf" srcId="{F8B7BF59-7FF1-4B22-B256-01E5F9FC2DB1}" destId="{CCC7319D-479E-4D32-964A-746E7049D2D7}" srcOrd="0" destOrd="0" presId="urn:microsoft.com/office/officeart/2005/8/layout/default"/>
    <dgm:cxn modelId="{CD361E60-3D89-4161-9668-749E96ECB3DC}" srcId="{EFDD233A-50F0-47D3-AA67-6AD704B3A6B7}" destId="{35264D6E-12D4-46B0-9490-BB765F2CF28A}" srcOrd="2" destOrd="0" parTransId="{4851AD0C-2D39-401F-A643-AC3E53514C98}" sibTransId="{98B4D0ED-2F68-4F3D-9E49-5D9572BC28F0}"/>
    <dgm:cxn modelId="{98C1DF66-E4DC-4D9D-A359-6AC2757638AE}" srcId="{EFDD233A-50F0-47D3-AA67-6AD704B3A6B7}" destId="{0C422BA9-0EE4-4F87-9AA8-157E5E45AE3E}" srcOrd="1" destOrd="0" parTransId="{91D65119-2196-4AC5-8B68-148E45383787}" sibTransId="{D9730046-AA37-4973-A80A-281B4C8EB2C6}"/>
    <dgm:cxn modelId="{308BDB71-07C7-4F24-B842-4E4F9216995A}" type="presOf" srcId="{0C422BA9-0EE4-4F87-9AA8-157E5E45AE3E}" destId="{34DA1653-DEC0-4E92-9055-F994F1590EC0}" srcOrd="0" destOrd="0" presId="urn:microsoft.com/office/officeart/2005/8/layout/default"/>
    <dgm:cxn modelId="{B08DE771-A672-4248-B150-94564D6EB34A}" type="presOf" srcId="{EFDD233A-50F0-47D3-AA67-6AD704B3A6B7}" destId="{D471662A-DABD-46A1-A6A4-BC63E6DF9754}" srcOrd="0" destOrd="0" presId="urn:microsoft.com/office/officeart/2005/8/layout/default"/>
    <dgm:cxn modelId="{CC1C9294-C9E8-4182-BD58-C75FFBEEDBFA}" type="presOf" srcId="{35264D6E-12D4-46B0-9490-BB765F2CF28A}" destId="{1F8BA4B1-F5E0-4E20-BB84-BAC5978BD32B}" srcOrd="0" destOrd="0" presId="urn:microsoft.com/office/officeart/2005/8/layout/default"/>
    <dgm:cxn modelId="{D0784D9D-1DCF-402B-9EF2-661267D29C10}" srcId="{EFDD233A-50F0-47D3-AA67-6AD704B3A6B7}" destId="{7CB720E0-3F7A-4AEF-87AC-ADF99A89B878}" srcOrd="3" destOrd="0" parTransId="{0ED06E4F-B31A-493F-B70F-99E35E045B69}" sibTransId="{FDD09B8B-1F5A-4B0A-9740-B6DCDC9BA5A3}"/>
    <dgm:cxn modelId="{C48D2FA6-A0F3-4F2F-AE9A-834149EAC952}" type="presOf" srcId="{0393C94A-AA8B-4E34-9F7E-DD84D01DF7BD}" destId="{DB418878-C9B9-4BAE-A0D8-1139D77AB8E9}"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F6B6DBC7-121A-428C-8A97-866C898B04ED}" type="presOf" srcId="{7CB720E0-3F7A-4AEF-87AC-ADF99A89B878}" destId="{014E6B32-227D-4328-BAF4-5BF7ED5545D8}" srcOrd="0" destOrd="0" presId="urn:microsoft.com/office/officeart/2005/8/layout/default"/>
    <dgm:cxn modelId="{D2308810-34C1-4AC5-9F69-B9805F01C5C9}" type="presParOf" srcId="{D471662A-DABD-46A1-A6A4-BC63E6DF9754}" destId="{CCC7319D-479E-4D32-964A-746E7049D2D7}" srcOrd="0" destOrd="0" presId="urn:microsoft.com/office/officeart/2005/8/layout/default"/>
    <dgm:cxn modelId="{8129338B-05E1-4545-96C0-92671DC7A8EA}" type="presParOf" srcId="{D471662A-DABD-46A1-A6A4-BC63E6DF9754}" destId="{2220BF99-FBCF-42BB-AE72-3EBFCEB8525C}" srcOrd="1" destOrd="0" presId="urn:microsoft.com/office/officeart/2005/8/layout/default"/>
    <dgm:cxn modelId="{9B7DEB77-715F-4CAE-9013-AED2B660CF36}" type="presParOf" srcId="{D471662A-DABD-46A1-A6A4-BC63E6DF9754}" destId="{34DA1653-DEC0-4E92-9055-F994F1590EC0}" srcOrd="2" destOrd="0" presId="urn:microsoft.com/office/officeart/2005/8/layout/default"/>
    <dgm:cxn modelId="{37435CA4-1478-4C80-A057-26C8A8A9F8BE}" type="presParOf" srcId="{D471662A-DABD-46A1-A6A4-BC63E6DF9754}" destId="{95BDB1C8-F0EA-4DA3-B5DF-AD9999EF58DC}" srcOrd="3" destOrd="0" presId="urn:microsoft.com/office/officeart/2005/8/layout/default"/>
    <dgm:cxn modelId="{B3353513-2CD6-4DE9-AD6B-784A7CB88DED}" type="presParOf" srcId="{D471662A-DABD-46A1-A6A4-BC63E6DF9754}" destId="{1F8BA4B1-F5E0-4E20-BB84-BAC5978BD32B}" srcOrd="4" destOrd="0" presId="urn:microsoft.com/office/officeart/2005/8/layout/default"/>
    <dgm:cxn modelId="{1EAA386E-90BB-4F1D-83A1-126BEA8F9B77}" type="presParOf" srcId="{D471662A-DABD-46A1-A6A4-BC63E6DF9754}" destId="{7FB74AD6-BDD0-4412-9604-F08366BFEEED}" srcOrd="5" destOrd="0" presId="urn:microsoft.com/office/officeart/2005/8/layout/default"/>
    <dgm:cxn modelId="{EFBE52C7-0194-4DEA-B8F3-C7208E68EB62}" type="presParOf" srcId="{D471662A-DABD-46A1-A6A4-BC63E6DF9754}" destId="{014E6B32-227D-4328-BAF4-5BF7ED5545D8}" srcOrd="6" destOrd="0" presId="urn:microsoft.com/office/officeart/2005/8/layout/default"/>
    <dgm:cxn modelId="{FBA84680-3298-4CB2-BDB6-292AD588B22B}" type="presParOf" srcId="{D471662A-DABD-46A1-A6A4-BC63E6DF9754}" destId="{2AC2D962-A58A-4A64-9465-65359BA99743}" srcOrd="7" destOrd="0" presId="urn:microsoft.com/office/officeart/2005/8/layout/default"/>
    <dgm:cxn modelId="{A85F390A-80BF-45FC-8A40-1F922AF8FEF7}" type="presParOf" srcId="{D471662A-DABD-46A1-A6A4-BC63E6DF9754}" destId="{DB418878-C9B9-4BAE-A0D8-1139D77AB8E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34C1B3"/>
        </a:solidFill>
      </dgm:spPr>
      <dgm:t>
        <a:bodyPr/>
        <a:lstStyle/>
        <a:p>
          <a:pPr algn="ctr"/>
          <a:r>
            <a:rPr lang="sv-SE" sz="1600" b="1" dirty="0"/>
            <a:t>Vidareutveckla arbetet för en trygg uppväxt för alla barn</a:t>
          </a:r>
          <a:endParaRPr lang="sv-SE" sz="1600" b="1" noProof="0" dirty="0"/>
        </a:p>
      </dgm:t>
    </dgm:pt>
    <dgm:pt modelId="{FC677900-EDF7-4106-95BD-D8C21BCA46E0}" type="parTrans" cxnId="{13FD11BB-B1CD-4BF4-B10F-CEFF4F4D20AC}">
      <dgm:prSet/>
      <dgm:spPr/>
      <dgm:t>
        <a:bodyPr/>
        <a:lstStyle/>
        <a:p>
          <a:pPr algn="ctr"/>
          <a:endParaRPr lang="sv-SE" sz="1600" b="1" noProof="0" dirty="0"/>
        </a:p>
      </dgm:t>
    </dgm:pt>
    <dgm:pt modelId="{2E1903EE-A38F-4F81-9381-3514200287F1}" type="sibTrans" cxnId="{13FD11BB-B1CD-4BF4-B10F-CEFF4F4D20AC}">
      <dgm:prSet/>
      <dgm:spPr/>
      <dgm:t>
        <a:bodyPr/>
        <a:lstStyle/>
        <a:p>
          <a:pPr algn="ctr"/>
          <a:endParaRPr lang="sv-SE" sz="1600" b="1" noProof="0" dirty="0"/>
        </a:p>
      </dgm:t>
    </dgm:pt>
    <dgm:pt modelId="{0C422BA9-0EE4-4F87-9AA8-157E5E45AE3E}">
      <dgm:prSet custT="1"/>
      <dgm:spPr>
        <a:solidFill>
          <a:srgbClr val="34C1B3"/>
        </a:solidFill>
      </dgm:spPr>
      <dgm:t>
        <a:bodyPr/>
        <a:lstStyle/>
        <a:p>
          <a:pPr algn="ctr"/>
          <a:r>
            <a:rPr lang="sv-SE" sz="1600" b="1" dirty="0"/>
            <a:t>Verka för att förskolan arbetar hälsofrämjande</a:t>
          </a:r>
          <a:endParaRPr lang="sv-SE" sz="1600" b="1" noProof="0" dirty="0"/>
        </a:p>
      </dgm:t>
    </dgm:pt>
    <dgm:pt modelId="{91D65119-2196-4AC5-8B68-148E45383787}" type="parTrans" cxnId="{98C1DF66-E4DC-4D9D-A359-6AC2757638AE}">
      <dgm:prSet/>
      <dgm:spPr/>
      <dgm:t>
        <a:bodyPr/>
        <a:lstStyle/>
        <a:p>
          <a:pPr algn="ctr"/>
          <a:endParaRPr lang="sv-SE" sz="1600" b="1" noProof="0" dirty="0"/>
        </a:p>
      </dgm:t>
    </dgm:pt>
    <dgm:pt modelId="{D9730046-AA37-4973-A80A-281B4C8EB2C6}" type="sibTrans" cxnId="{98C1DF66-E4DC-4D9D-A359-6AC2757638AE}">
      <dgm:prSet/>
      <dgm:spPr/>
      <dgm:t>
        <a:bodyPr/>
        <a:lstStyle/>
        <a:p>
          <a:pPr algn="ctr"/>
          <a:endParaRPr lang="sv-SE" sz="1600" b="1" noProof="0" dirty="0"/>
        </a:p>
      </dgm:t>
    </dgm:pt>
    <dgm:pt modelId="{35264D6E-12D4-46B0-9490-BB765F2CF28A}">
      <dgm:prSet custT="1"/>
      <dgm:spPr>
        <a:solidFill>
          <a:srgbClr val="34C1B3"/>
        </a:solidFill>
      </dgm:spPr>
      <dgm:t>
        <a:bodyPr/>
        <a:lstStyle/>
        <a:p>
          <a:pPr algn="ctr"/>
          <a:r>
            <a:rPr lang="sv-SE" sz="1600" b="1" dirty="0"/>
            <a:t>Verka för att skolan fokuserar på det hälsofrämjande och förebyggande arbetet</a:t>
          </a:r>
          <a:endParaRPr lang="sv-SE" sz="1600" b="1" noProof="0" dirty="0"/>
        </a:p>
      </dgm:t>
    </dgm:pt>
    <dgm:pt modelId="{4851AD0C-2D39-401F-A643-AC3E53514C98}" type="parTrans" cxnId="{CD361E60-3D89-4161-9668-749E96ECB3DC}">
      <dgm:prSet/>
      <dgm:spPr/>
      <dgm:t>
        <a:bodyPr/>
        <a:lstStyle/>
        <a:p>
          <a:pPr algn="ctr"/>
          <a:endParaRPr lang="sv-SE" sz="1600" b="1" noProof="0" dirty="0"/>
        </a:p>
      </dgm:t>
    </dgm:pt>
    <dgm:pt modelId="{98B4D0ED-2F68-4F3D-9E49-5D9572BC28F0}" type="sibTrans" cxnId="{CD361E60-3D89-4161-9668-749E96ECB3DC}">
      <dgm:prSet/>
      <dgm:spPr/>
      <dgm:t>
        <a:bodyPr/>
        <a:lstStyle/>
        <a:p>
          <a:pPr algn="ctr"/>
          <a:endParaRPr lang="sv-SE" sz="1600" b="1" noProof="0" dirty="0"/>
        </a:p>
      </dgm:t>
    </dgm:pt>
    <dgm:pt modelId="{DA985A6E-5F4F-4791-94A9-2BECD95E61D3}">
      <dgm:prSet custT="1"/>
      <dgm:spPr>
        <a:solidFill>
          <a:srgbClr val="1EBCAD">
            <a:alpha val="90000"/>
          </a:srgbClr>
        </a:solidFill>
      </dgm:spPr>
      <dgm:t>
        <a:bodyPr/>
        <a:lstStyle/>
        <a:p>
          <a:pPr algn="ctr">
            <a:buFont typeface="Times New Roman" panose="02020603050405020304" pitchFamily="18" charset="0"/>
            <a:buChar char="•"/>
          </a:pPr>
          <a:r>
            <a:rPr lang="sv-SE" sz="1600" b="1" dirty="0"/>
            <a:t>Fortsatt skapa likvärdiga möjligheter till lärande och utveckling för alla barn och elever</a:t>
          </a:r>
          <a:endParaRPr lang="sv-SE" sz="1600" b="1" noProof="0" dirty="0"/>
        </a:p>
      </dgm:t>
    </dgm:pt>
    <dgm:pt modelId="{6EE7A667-9372-4CD1-B8D2-CE47236BC362}" type="parTrans" cxnId="{7B53F322-B469-46B9-BAD9-88AFC88F57C4}">
      <dgm:prSet/>
      <dgm:spPr/>
      <dgm:t>
        <a:bodyPr/>
        <a:lstStyle/>
        <a:p>
          <a:pPr algn="ctr"/>
          <a:endParaRPr lang="sv-SE" sz="1600" b="1"/>
        </a:p>
      </dgm:t>
    </dgm:pt>
    <dgm:pt modelId="{8015B8C3-8B11-40CE-B866-2FC5FC4AFBE6}" type="sibTrans" cxnId="{7B53F322-B469-46B9-BAD9-88AFC88F57C4}">
      <dgm:prSet/>
      <dgm:spPr/>
      <dgm:t>
        <a:bodyPr/>
        <a:lstStyle/>
        <a:p>
          <a:pPr algn="ctr"/>
          <a:endParaRPr lang="sv-SE" sz="1600" b="1"/>
        </a:p>
      </dgm:t>
    </dgm:pt>
    <dgm:pt modelId="{47620B81-AFDA-4863-A39C-0DF1D616CB44}">
      <dgm:prSet custT="1"/>
      <dgm:spPr>
        <a:solidFill>
          <a:srgbClr val="1EBCAD">
            <a:alpha val="90000"/>
          </a:srgbClr>
        </a:solidFill>
      </dgm:spPr>
      <dgm:t>
        <a:bodyPr/>
        <a:lstStyle/>
        <a:p>
          <a:pPr algn="ctr">
            <a:buFont typeface="Times New Roman" panose="02020603050405020304" pitchFamily="18" charset="0"/>
            <a:buChar char="•"/>
          </a:pPr>
          <a:r>
            <a:rPr lang="sv-SE" sz="1600" b="1" noProof="0" dirty="0"/>
            <a:t>Öka arbetet med en meningsfull fritid för barn och unga</a:t>
          </a:r>
        </a:p>
      </dgm:t>
    </dgm:pt>
    <dgm:pt modelId="{D5593FC7-728E-4C76-BF50-6085492071A4}" type="parTrans" cxnId="{CE45630C-5EAD-4109-91C7-095492F32BB7}">
      <dgm:prSet/>
      <dgm:spPr/>
      <dgm:t>
        <a:bodyPr/>
        <a:lstStyle/>
        <a:p>
          <a:pPr algn="ctr"/>
          <a:endParaRPr lang="sv-SE" sz="1600" b="1"/>
        </a:p>
      </dgm:t>
    </dgm:pt>
    <dgm:pt modelId="{ABE21982-E18C-4729-A864-9C82B2356BEB}" type="sibTrans" cxnId="{CE45630C-5EAD-4109-91C7-095492F32BB7}">
      <dgm:prSet/>
      <dgm:spPr/>
      <dgm:t>
        <a:bodyPr/>
        <a:lstStyle/>
        <a:p>
          <a:pPr algn="ctr"/>
          <a:endParaRPr lang="sv-SE" sz="1600" b="1"/>
        </a:p>
      </dgm:t>
    </dgm:pt>
    <dgm:pt modelId="{365DCD53-4784-4CA9-89BA-CBDD49C5C852}">
      <dgm:prSet custT="1"/>
      <dgm:spPr>
        <a:solidFill>
          <a:srgbClr val="34C1B3"/>
        </a:solidFill>
      </dgm:spPr>
      <dgm:t>
        <a:bodyPr/>
        <a:lstStyle/>
        <a:p>
          <a:pPr algn="ctr">
            <a:buFont typeface="Times New Roman" panose="02020603050405020304" pitchFamily="18" charset="0"/>
            <a:buChar char="•"/>
          </a:pPr>
          <a:r>
            <a:rPr lang="sv-SE" sz="1600" b="1" noProof="0" dirty="0"/>
            <a:t> Utveckla arbetet med tidiga och samordnade insatser för barn och unga med psykisk ohälsa.</a:t>
          </a:r>
        </a:p>
      </dgm:t>
    </dgm:pt>
    <dgm:pt modelId="{82FA45DC-4878-4C00-A40A-0B49D2274219}" type="parTrans" cxnId="{663ABA30-6132-4555-829F-06993DB7ACC1}">
      <dgm:prSet/>
      <dgm:spPr/>
      <dgm:t>
        <a:bodyPr/>
        <a:lstStyle/>
        <a:p>
          <a:pPr algn="ctr"/>
          <a:endParaRPr lang="sv-SE" sz="1600" b="1"/>
        </a:p>
      </dgm:t>
    </dgm:pt>
    <dgm:pt modelId="{3C54F42E-34E4-402D-A1A4-1C32323AD9F8}" type="sibTrans" cxnId="{663ABA30-6132-4555-829F-06993DB7ACC1}">
      <dgm:prSet/>
      <dgm:spPr/>
      <dgm:t>
        <a:bodyPr/>
        <a:lstStyle/>
        <a:p>
          <a:pPr algn="ctr"/>
          <a:endParaRPr lang="sv-SE" sz="1600" b="1"/>
        </a:p>
      </dgm:t>
    </dgm:pt>
    <dgm:pt modelId="{E8BD3BB5-5B06-4664-A0EE-A8933293DB35}">
      <dgm:prSet custT="1"/>
      <dgm:spPr>
        <a:solidFill>
          <a:srgbClr val="1EBCAD">
            <a:alpha val="90000"/>
          </a:srgbClr>
        </a:solidFill>
      </dgm:spPr>
      <dgm:t>
        <a:bodyPr/>
        <a:lstStyle/>
        <a:p>
          <a:pPr algn="ctr">
            <a:buFont typeface="Times New Roman" panose="02020603050405020304" pitchFamily="18" charset="0"/>
            <a:buChar char="•"/>
          </a:pPr>
          <a:r>
            <a:rPr lang="sv-SE" sz="1600" b="1" noProof="0" dirty="0"/>
            <a:t>Göra insatser för att skapa förutsättningar för en säker och hälsosam användning av skärmar och digitala medier</a:t>
          </a:r>
        </a:p>
      </dgm:t>
    </dgm:pt>
    <dgm:pt modelId="{30000B36-4A8D-4219-9F42-D43906743865}" type="parTrans" cxnId="{DEC38185-7702-47FE-BD46-4701FFA76F17}">
      <dgm:prSet/>
      <dgm:spPr/>
      <dgm:t>
        <a:bodyPr/>
        <a:lstStyle/>
        <a:p>
          <a:pPr algn="ctr"/>
          <a:endParaRPr lang="sv-SE" sz="1600" b="1"/>
        </a:p>
      </dgm:t>
    </dgm:pt>
    <dgm:pt modelId="{D6435683-113E-4A49-ABCF-4AD60ABF08D3}" type="sibTrans" cxnId="{DEC38185-7702-47FE-BD46-4701FFA76F17}">
      <dgm:prSet/>
      <dgm:spPr/>
      <dgm:t>
        <a:bodyPr/>
        <a:lstStyle/>
        <a:p>
          <a:pPr algn="ctr"/>
          <a:endParaRPr lang="sv-SE" sz="1600" b="1"/>
        </a:p>
      </dgm:t>
    </dgm:pt>
    <dgm:pt modelId="{C2998449-7E22-476E-AF86-C662C2DE593E}">
      <dgm:prSet custT="1"/>
      <dgm:spPr>
        <a:solidFill>
          <a:srgbClr val="1EBCAD">
            <a:alpha val="90000"/>
          </a:srgbClr>
        </a:solidFill>
      </dgm:spPr>
      <dgm:t>
        <a:bodyPr/>
        <a:lstStyle/>
        <a:p>
          <a:pPr algn="ctr">
            <a:buFont typeface="Times New Roman" panose="02020603050405020304" pitchFamily="18" charset="0"/>
            <a:buChar char="•"/>
          </a:pPr>
          <a:r>
            <a:rPr lang="sv-SE" sz="1600" b="1" noProof="0" dirty="0"/>
            <a:t>Öka tillgången till olika former av generella stödinsatser till barn och unga.</a:t>
          </a:r>
        </a:p>
      </dgm:t>
    </dgm:pt>
    <dgm:pt modelId="{8A205DA6-B173-45A6-B437-7A1B0131BBF6}" type="parTrans" cxnId="{7CC4A835-0B08-418B-84E4-3FB3D3C64BEB}">
      <dgm:prSet/>
      <dgm:spPr/>
      <dgm:t>
        <a:bodyPr/>
        <a:lstStyle/>
        <a:p>
          <a:pPr algn="ctr"/>
          <a:endParaRPr lang="sv-SE" sz="1600" b="1"/>
        </a:p>
      </dgm:t>
    </dgm:pt>
    <dgm:pt modelId="{E4A5F8DE-EE8F-4942-8EC9-698405441325}" type="sibTrans" cxnId="{7CC4A835-0B08-418B-84E4-3FB3D3C64BEB}">
      <dgm:prSet/>
      <dgm:spPr/>
      <dgm:t>
        <a:bodyPr/>
        <a:lstStyle/>
        <a:p>
          <a:pPr algn="ctr"/>
          <a:endParaRPr lang="sv-SE" sz="1600" b="1"/>
        </a:p>
      </dgm:t>
    </dgm:pt>
    <dgm:pt modelId="{7D2FC0DC-FE68-43CE-8149-628C60BFAA68}" type="pres">
      <dgm:prSet presAssocID="{EFDD233A-50F0-47D3-AA67-6AD704B3A6B7}" presName="diagram" presStyleCnt="0">
        <dgm:presLayoutVars>
          <dgm:dir/>
          <dgm:resizeHandles val="exact"/>
        </dgm:presLayoutVars>
      </dgm:prSet>
      <dgm:spPr/>
    </dgm:pt>
    <dgm:pt modelId="{35A1148F-55FD-47CD-8CF8-3CE563643BBE}" type="pres">
      <dgm:prSet presAssocID="{F8B7BF59-7FF1-4B22-B256-01E5F9FC2DB1}" presName="node" presStyleLbl="node1" presStyleIdx="0" presStyleCnt="8">
        <dgm:presLayoutVars>
          <dgm:bulletEnabled val="1"/>
        </dgm:presLayoutVars>
      </dgm:prSet>
      <dgm:spPr>
        <a:prstGeom prst="round2DiagRect">
          <a:avLst/>
        </a:prstGeom>
      </dgm:spPr>
    </dgm:pt>
    <dgm:pt modelId="{669B5C52-6E01-45BD-8119-E3EF4AB46E00}" type="pres">
      <dgm:prSet presAssocID="{2E1903EE-A38F-4F81-9381-3514200287F1}" presName="sibTrans" presStyleCnt="0"/>
      <dgm:spPr/>
    </dgm:pt>
    <dgm:pt modelId="{DB7CFB91-6D7E-4127-89B1-E2A1692D931A}" type="pres">
      <dgm:prSet presAssocID="{0C422BA9-0EE4-4F87-9AA8-157E5E45AE3E}" presName="node" presStyleLbl="node1" presStyleIdx="1" presStyleCnt="8">
        <dgm:presLayoutVars>
          <dgm:bulletEnabled val="1"/>
        </dgm:presLayoutVars>
      </dgm:prSet>
      <dgm:spPr>
        <a:prstGeom prst="round2DiagRect">
          <a:avLst/>
        </a:prstGeom>
      </dgm:spPr>
    </dgm:pt>
    <dgm:pt modelId="{3193C77C-5783-40BB-9A0E-E79E94AB1F36}" type="pres">
      <dgm:prSet presAssocID="{D9730046-AA37-4973-A80A-281B4C8EB2C6}" presName="sibTrans" presStyleCnt="0"/>
      <dgm:spPr/>
    </dgm:pt>
    <dgm:pt modelId="{CCF11B3B-7F5E-4221-86BD-30D5F8A475A4}" type="pres">
      <dgm:prSet presAssocID="{35264D6E-12D4-46B0-9490-BB765F2CF28A}" presName="node" presStyleLbl="node1" presStyleIdx="2" presStyleCnt="8">
        <dgm:presLayoutVars>
          <dgm:bulletEnabled val="1"/>
        </dgm:presLayoutVars>
      </dgm:prSet>
      <dgm:spPr>
        <a:prstGeom prst="round2DiagRect">
          <a:avLst/>
        </a:prstGeom>
      </dgm:spPr>
    </dgm:pt>
    <dgm:pt modelId="{2A8A0442-E076-48A1-BA1B-21B23A32CB2D}" type="pres">
      <dgm:prSet presAssocID="{98B4D0ED-2F68-4F3D-9E49-5D9572BC28F0}" presName="sibTrans" presStyleCnt="0"/>
      <dgm:spPr/>
    </dgm:pt>
    <dgm:pt modelId="{BCC0AD22-92AD-47DE-ADB0-BC84EE9E5FAD}" type="pres">
      <dgm:prSet presAssocID="{DA985A6E-5F4F-4791-94A9-2BECD95E61D3}" presName="node" presStyleLbl="node1" presStyleIdx="3" presStyleCnt="8">
        <dgm:presLayoutVars>
          <dgm:bulletEnabled val="1"/>
        </dgm:presLayoutVars>
      </dgm:prSet>
      <dgm:spPr>
        <a:prstGeom prst="round2DiagRect">
          <a:avLst/>
        </a:prstGeom>
      </dgm:spPr>
    </dgm:pt>
    <dgm:pt modelId="{06BA9163-B94A-46C0-A4B9-9C3A4630EDC7}" type="pres">
      <dgm:prSet presAssocID="{8015B8C3-8B11-40CE-B866-2FC5FC4AFBE6}" presName="sibTrans" presStyleCnt="0"/>
      <dgm:spPr/>
    </dgm:pt>
    <dgm:pt modelId="{888C6810-90B5-4CC0-A0E1-2FEFFD88261D}" type="pres">
      <dgm:prSet presAssocID="{47620B81-AFDA-4863-A39C-0DF1D616CB44}" presName="node" presStyleLbl="node1" presStyleIdx="4" presStyleCnt="8">
        <dgm:presLayoutVars>
          <dgm:bulletEnabled val="1"/>
        </dgm:presLayoutVars>
      </dgm:prSet>
      <dgm:spPr>
        <a:prstGeom prst="round2DiagRect">
          <a:avLst/>
        </a:prstGeom>
      </dgm:spPr>
    </dgm:pt>
    <dgm:pt modelId="{BC839043-03F1-4C7D-A428-92CDCD6DF2D5}" type="pres">
      <dgm:prSet presAssocID="{ABE21982-E18C-4729-A864-9C82B2356BEB}" presName="sibTrans" presStyleCnt="0"/>
      <dgm:spPr/>
    </dgm:pt>
    <dgm:pt modelId="{9331362B-63D0-4669-BA66-53D863F3445E}" type="pres">
      <dgm:prSet presAssocID="{E8BD3BB5-5B06-4664-A0EE-A8933293DB35}" presName="node" presStyleLbl="node1" presStyleIdx="5" presStyleCnt="8">
        <dgm:presLayoutVars>
          <dgm:bulletEnabled val="1"/>
        </dgm:presLayoutVars>
      </dgm:prSet>
      <dgm:spPr>
        <a:prstGeom prst="round2DiagRect">
          <a:avLst/>
        </a:prstGeom>
      </dgm:spPr>
    </dgm:pt>
    <dgm:pt modelId="{9CABEC3A-8CB5-4CA0-9DC5-952C2BA33554}" type="pres">
      <dgm:prSet presAssocID="{D6435683-113E-4A49-ABCF-4AD60ABF08D3}" presName="sibTrans" presStyleCnt="0"/>
      <dgm:spPr/>
    </dgm:pt>
    <dgm:pt modelId="{16144C6F-D1B4-40DD-93A7-C474AC828D5A}" type="pres">
      <dgm:prSet presAssocID="{C2998449-7E22-476E-AF86-C662C2DE593E}" presName="node" presStyleLbl="node1" presStyleIdx="6" presStyleCnt="8">
        <dgm:presLayoutVars>
          <dgm:bulletEnabled val="1"/>
        </dgm:presLayoutVars>
      </dgm:prSet>
      <dgm:spPr>
        <a:prstGeom prst="round2DiagRect">
          <a:avLst/>
        </a:prstGeom>
      </dgm:spPr>
    </dgm:pt>
    <dgm:pt modelId="{007B1979-1066-46F0-A2DA-FE047A694050}" type="pres">
      <dgm:prSet presAssocID="{E4A5F8DE-EE8F-4942-8EC9-698405441325}" presName="sibTrans" presStyleCnt="0"/>
      <dgm:spPr/>
    </dgm:pt>
    <dgm:pt modelId="{7CFDEA54-BA83-412E-BC7C-9E374534AE95}" type="pres">
      <dgm:prSet presAssocID="{365DCD53-4784-4CA9-89BA-CBDD49C5C852}" presName="node" presStyleLbl="node1" presStyleIdx="7" presStyleCnt="8">
        <dgm:presLayoutVars>
          <dgm:bulletEnabled val="1"/>
        </dgm:presLayoutVars>
      </dgm:prSet>
      <dgm:spPr>
        <a:prstGeom prst="round2DiagRect">
          <a:avLst/>
        </a:prstGeom>
      </dgm:spPr>
    </dgm:pt>
  </dgm:ptLst>
  <dgm:cxnLst>
    <dgm:cxn modelId="{CE45630C-5EAD-4109-91C7-095492F32BB7}" srcId="{EFDD233A-50F0-47D3-AA67-6AD704B3A6B7}" destId="{47620B81-AFDA-4863-A39C-0DF1D616CB44}" srcOrd="4" destOrd="0" parTransId="{D5593FC7-728E-4C76-BF50-6085492071A4}" sibTransId="{ABE21982-E18C-4729-A864-9C82B2356BEB}"/>
    <dgm:cxn modelId="{7B53F322-B469-46B9-BAD9-88AFC88F57C4}" srcId="{EFDD233A-50F0-47D3-AA67-6AD704B3A6B7}" destId="{DA985A6E-5F4F-4791-94A9-2BECD95E61D3}" srcOrd="3" destOrd="0" parTransId="{6EE7A667-9372-4CD1-B8D2-CE47236BC362}" sibTransId="{8015B8C3-8B11-40CE-B866-2FC5FC4AFBE6}"/>
    <dgm:cxn modelId="{663ABA30-6132-4555-829F-06993DB7ACC1}" srcId="{EFDD233A-50F0-47D3-AA67-6AD704B3A6B7}" destId="{365DCD53-4784-4CA9-89BA-CBDD49C5C852}" srcOrd="7" destOrd="0" parTransId="{82FA45DC-4878-4C00-A40A-0B49D2274219}" sibTransId="{3C54F42E-34E4-402D-A1A4-1C32323AD9F8}"/>
    <dgm:cxn modelId="{7CC4A835-0B08-418B-84E4-3FB3D3C64BEB}" srcId="{EFDD233A-50F0-47D3-AA67-6AD704B3A6B7}" destId="{C2998449-7E22-476E-AF86-C662C2DE593E}" srcOrd="6" destOrd="0" parTransId="{8A205DA6-B173-45A6-B437-7A1B0131BBF6}" sibTransId="{E4A5F8DE-EE8F-4942-8EC9-698405441325}"/>
    <dgm:cxn modelId="{FAC1985E-52B4-4777-A82A-A6E7E4C2A940}" type="presOf" srcId="{E8BD3BB5-5B06-4664-A0EE-A8933293DB35}" destId="{9331362B-63D0-4669-BA66-53D863F3445E}" srcOrd="0" destOrd="0" presId="urn:microsoft.com/office/officeart/2005/8/layout/default"/>
    <dgm:cxn modelId="{CD361E60-3D89-4161-9668-749E96ECB3DC}" srcId="{EFDD233A-50F0-47D3-AA67-6AD704B3A6B7}" destId="{35264D6E-12D4-46B0-9490-BB765F2CF28A}" srcOrd="2" destOrd="0" parTransId="{4851AD0C-2D39-401F-A643-AC3E53514C98}" sibTransId="{98B4D0ED-2F68-4F3D-9E49-5D9572BC28F0}"/>
    <dgm:cxn modelId="{700A8F60-C17A-4098-9C1B-D59C4325F6AA}" type="presOf" srcId="{EFDD233A-50F0-47D3-AA67-6AD704B3A6B7}" destId="{7D2FC0DC-FE68-43CE-8149-628C60BFAA68}" srcOrd="0" destOrd="0" presId="urn:microsoft.com/office/officeart/2005/8/layout/default"/>
    <dgm:cxn modelId="{98C1DF66-E4DC-4D9D-A359-6AC2757638AE}" srcId="{EFDD233A-50F0-47D3-AA67-6AD704B3A6B7}" destId="{0C422BA9-0EE4-4F87-9AA8-157E5E45AE3E}" srcOrd="1" destOrd="0" parTransId="{91D65119-2196-4AC5-8B68-148E45383787}" sibTransId="{D9730046-AA37-4973-A80A-281B4C8EB2C6}"/>
    <dgm:cxn modelId="{D3F4FD67-BFD7-4946-B77A-624B6B73828B}" type="presOf" srcId="{F8B7BF59-7FF1-4B22-B256-01E5F9FC2DB1}" destId="{35A1148F-55FD-47CD-8CF8-3CE563643BBE}" srcOrd="0" destOrd="0" presId="urn:microsoft.com/office/officeart/2005/8/layout/default"/>
    <dgm:cxn modelId="{30C3894D-8888-4EAC-9982-3A9CF2E9EA4D}" type="presOf" srcId="{365DCD53-4784-4CA9-89BA-CBDD49C5C852}" destId="{7CFDEA54-BA83-412E-BC7C-9E374534AE95}" srcOrd="0" destOrd="0" presId="urn:microsoft.com/office/officeart/2005/8/layout/default"/>
    <dgm:cxn modelId="{78ECCB52-2618-4A18-B77D-C01E11FD7BD9}" type="presOf" srcId="{0C422BA9-0EE4-4F87-9AA8-157E5E45AE3E}" destId="{DB7CFB91-6D7E-4127-89B1-E2A1692D931A}" srcOrd="0" destOrd="0" presId="urn:microsoft.com/office/officeart/2005/8/layout/default"/>
    <dgm:cxn modelId="{DEC38185-7702-47FE-BD46-4701FFA76F17}" srcId="{EFDD233A-50F0-47D3-AA67-6AD704B3A6B7}" destId="{E8BD3BB5-5B06-4664-A0EE-A8933293DB35}" srcOrd="5" destOrd="0" parTransId="{30000B36-4A8D-4219-9F42-D43906743865}" sibTransId="{D6435683-113E-4A49-ABCF-4AD60ABF08D3}"/>
    <dgm:cxn modelId="{DD8ED39A-A4E6-41BE-AF19-B5BE9B439203}" type="presOf" srcId="{47620B81-AFDA-4863-A39C-0DF1D616CB44}" destId="{888C6810-90B5-4CC0-A0E1-2FEFFD88261D}"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37B97DBC-2E40-4334-9545-7D29101D1D89}" type="presOf" srcId="{C2998449-7E22-476E-AF86-C662C2DE593E}" destId="{16144C6F-D1B4-40DD-93A7-C474AC828D5A}" srcOrd="0" destOrd="0" presId="urn:microsoft.com/office/officeart/2005/8/layout/default"/>
    <dgm:cxn modelId="{CC4E7AC3-7045-4114-9A58-BED2AA0E8821}" type="presOf" srcId="{35264D6E-12D4-46B0-9490-BB765F2CF28A}" destId="{CCF11B3B-7F5E-4221-86BD-30D5F8A475A4}" srcOrd="0" destOrd="0" presId="urn:microsoft.com/office/officeart/2005/8/layout/default"/>
    <dgm:cxn modelId="{15ED92E1-FBF7-4EA8-B128-C6C9067908A0}" type="presOf" srcId="{DA985A6E-5F4F-4791-94A9-2BECD95E61D3}" destId="{BCC0AD22-92AD-47DE-ADB0-BC84EE9E5FAD}" srcOrd="0" destOrd="0" presId="urn:microsoft.com/office/officeart/2005/8/layout/default"/>
    <dgm:cxn modelId="{115DD6AD-B1D7-4D1A-A576-39933DF640A8}" type="presParOf" srcId="{7D2FC0DC-FE68-43CE-8149-628C60BFAA68}" destId="{35A1148F-55FD-47CD-8CF8-3CE563643BBE}" srcOrd="0" destOrd="0" presId="urn:microsoft.com/office/officeart/2005/8/layout/default"/>
    <dgm:cxn modelId="{2273BF5A-8D57-445A-A19E-20AD76B37AB2}" type="presParOf" srcId="{7D2FC0DC-FE68-43CE-8149-628C60BFAA68}" destId="{669B5C52-6E01-45BD-8119-E3EF4AB46E00}" srcOrd="1" destOrd="0" presId="urn:microsoft.com/office/officeart/2005/8/layout/default"/>
    <dgm:cxn modelId="{DFC69EFB-D869-41C9-B099-C0D554A0A4EB}" type="presParOf" srcId="{7D2FC0DC-FE68-43CE-8149-628C60BFAA68}" destId="{DB7CFB91-6D7E-4127-89B1-E2A1692D931A}" srcOrd="2" destOrd="0" presId="urn:microsoft.com/office/officeart/2005/8/layout/default"/>
    <dgm:cxn modelId="{52D51624-13BD-494B-975B-FD7DAAF7052A}" type="presParOf" srcId="{7D2FC0DC-FE68-43CE-8149-628C60BFAA68}" destId="{3193C77C-5783-40BB-9A0E-E79E94AB1F36}" srcOrd="3" destOrd="0" presId="urn:microsoft.com/office/officeart/2005/8/layout/default"/>
    <dgm:cxn modelId="{8582879F-980E-4567-9C0B-B9917BB1FCF4}" type="presParOf" srcId="{7D2FC0DC-FE68-43CE-8149-628C60BFAA68}" destId="{CCF11B3B-7F5E-4221-86BD-30D5F8A475A4}" srcOrd="4" destOrd="0" presId="urn:microsoft.com/office/officeart/2005/8/layout/default"/>
    <dgm:cxn modelId="{A2CF3734-3342-43B0-9699-EEF7298145C5}" type="presParOf" srcId="{7D2FC0DC-FE68-43CE-8149-628C60BFAA68}" destId="{2A8A0442-E076-48A1-BA1B-21B23A32CB2D}" srcOrd="5" destOrd="0" presId="urn:microsoft.com/office/officeart/2005/8/layout/default"/>
    <dgm:cxn modelId="{074A99B8-2041-4CC4-AB52-2DF138BCF619}" type="presParOf" srcId="{7D2FC0DC-FE68-43CE-8149-628C60BFAA68}" destId="{BCC0AD22-92AD-47DE-ADB0-BC84EE9E5FAD}" srcOrd="6" destOrd="0" presId="urn:microsoft.com/office/officeart/2005/8/layout/default"/>
    <dgm:cxn modelId="{34D69680-E6B5-4401-89DA-B0A8FA086B16}" type="presParOf" srcId="{7D2FC0DC-FE68-43CE-8149-628C60BFAA68}" destId="{06BA9163-B94A-46C0-A4B9-9C3A4630EDC7}" srcOrd="7" destOrd="0" presId="urn:microsoft.com/office/officeart/2005/8/layout/default"/>
    <dgm:cxn modelId="{004C06A0-7C0F-4559-A47F-F77BBFFC4631}" type="presParOf" srcId="{7D2FC0DC-FE68-43CE-8149-628C60BFAA68}" destId="{888C6810-90B5-4CC0-A0E1-2FEFFD88261D}" srcOrd="8" destOrd="0" presId="urn:microsoft.com/office/officeart/2005/8/layout/default"/>
    <dgm:cxn modelId="{98615EB9-6DFF-487F-B355-CEFC973BFF73}" type="presParOf" srcId="{7D2FC0DC-FE68-43CE-8149-628C60BFAA68}" destId="{BC839043-03F1-4C7D-A428-92CDCD6DF2D5}" srcOrd="9" destOrd="0" presId="urn:microsoft.com/office/officeart/2005/8/layout/default"/>
    <dgm:cxn modelId="{ACEEBAEC-091C-4F2C-B3A9-33C7A39CFE33}" type="presParOf" srcId="{7D2FC0DC-FE68-43CE-8149-628C60BFAA68}" destId="{9331362B-63D0-4669-BA66-53D863F3445E}" srcOrd="10" destOrd="0" presId="urn:microsoft.com/office/officeart/2005/8/layout/default"/>
    <dgm:cxn modelId="{6725E103-007F-4703-A2D0-80E8E8E0E5CC}" type="presParOf" srcId="{7D2FC0DC-FE68-43CE-8149-628C60BFAA68}" destId="{9CABEC3A-8CB5-4CA0-9DC5-952C2BA33554}" srcOrd="11" destOrd="0" presId="urn:microsoft.com/office/officeart/2005/8/layout/default"/>
    <dgm:cxn modelId="{C0B934F4-0F1F-4816-BEC8-1996E9D80156}" type="presParOf" srcId="{7D2FC0DC-FE68-43CE-8149-628C60BFAA68}" destId="{16144C6F-D1B4-40DD-93A7-C474AC828D5A}" srcOrd="12" destOrd="0" presId="urn:microsoft.com/office/officeart/2005/8/layout/default"/>
    <dgm:cxn modelId="{0E268984-56A1-4760-AF9D-746EF893A74C}" type="presParOf" srcId="{7D2FC0DC-FE68-43CE-8149-628C60BFAA68}" destId="{007B1979-1066-46F0-A2DA-FE047A694050}" srcOrd="13" destOrd="0" presId="urn:microsoft.com/office/officeart/2005/8/layout/default"/>
    <dgm:cxn modelId="{7F7932AB-8C01-4F37-8092-CA346EBAD328}" type="presParOf" srcId="{7D2FC0DC-FE68-43CE-8149-628C60BFAA68}" destId="{7CFDEA54-BA83-412E-BC7C-9E374534AE95}" srcOrd="1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0.xml><?xml version="1.0" encoding="utf-8"?>
<dgm:dataModel xmlns:dgm="http://schemas.openxmlformats.org/drawingml/2006/diagram" xmlns:a="http://schemas.openxmlformats.org/drawingml/2006/main">
  <dgm:ptLst>
    <dgm:pt modelId="{2C63EDCD-5C4E-4865-B530-DC3F5A71380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A90A8B69-4B34-401F-A2CE-1E742DC543E3}">
      <dgm:prSet/>
      <dgm:spPr>
        <a:solidFill>
          <a:srgbClr val="1A564F"/>
        </a:solidFill>
        <a:ln w="57150">
          <a:solidFill>
            <a:srgbClr val="EDE8E4"/>
          </a:solidFill>
        </a:ln>
      </dgm:spPr>
      <dgm:t>
        <a:bodyPr/>
        <a:lstStyle/>
        <a:p>
          <a:r>
            <a:rPr lang="sv-SE"/>
            <a:t>Till de övergripande målen och delmålen ges förslag på indikatorer. </a:t>
          </a:r>
        </a:p>
      </dgm:t>
    </dgm:pt>
    <dgm:pt modelId="{60EDFDCF-7869-4485-AA3E-2C384D97C22F}" type="parTrans" cxnId="{CFC8A959-5F4C-4A0E-8E8F-30171235283E}">
      <dgm:prSet/>
      <dgm:spPr/>
      <dgm:t>
        <a:bodyPr/>
        <a:lstStyle/>
        <a:p>
          <a:endParaRPr lang="sv-SE"/>
        </a:p>
      </dgm:t>
    </dgm:pt>
    <dgm:pt modelId="{B40FF3E9-C074-44D4-A98C-94CD182D42CB}" type="sibTrans" cxnId="{CFC8A959-5F4C-4A0E-8E8F-30171235283E}">
      <dgm:prSet/>
      <dgm:spPr/>
      <dgm:t>
        <a:bodyPr/>
        <a:lstStyle/>
        <a:p>
          <a:endParaRPr lang="sv-SE"/>
        </a:p>
      </dgm:t>
    </dgm:pt>
    <dgm:pt modelId="{A6AC5AE1-22B2-4050-A672-260803043A5F}">
      <dgm:prSet/>
      <dgm:spPr>
        <a:solidFill>
          <a:srgbClr val="1A564F"/>
        </a:solidFill>
        <a:ln w="57150">
          <a:solidFill>
            <a:srgbClr val="EDE8E4"/>
          </a:solidFill>
        </a:ln>
      </dgm:spPr>
      <dgm:t>
        <a:bodyPr/>
        <a:lstStyle/>
        <a:p>
          <a:r>
            <a:rPr lang="sv-SE" dirty="0"/>
            <a:t>Dessa ska möjliggöra att följa både utvecklingen inom området och huruvida strategins genomförande sker i den riktning som pekas ut i de övergripande målen och delmålen.</a:t>
          </a:r>
        </a:p>
      </dgm:t>
    </dgm:pt>
    <dgm:pt modelId="{23DB3365-19D9-41AE-BB55-1B0E5E7D76D6}" type="parTrans" cxnId="{F5D3C1E4-C6A2-413A-8084-FF6DDA7AF6FE}">
      <dgm:prSet/>
      <dgm:spPr/>
      <dgm:t>
        <a:bodyPr/>
        <a:lstStyle/>
        <a:p>
          <a:endParaRPr lang="sv-SE"/>
        </a:p>
      </dgm:t>
    </dgm:pt>
    <dgm:pt modelId="{5C44CAF3-668A-44D2-B643-1CB950C44CDF}" type="sibTrans" cxnId="{F5D3C1E4-C6A2-413A-8084-FF6DDA7AF6FE}">
      <dgm:prSet/>
      <dgm:spPr/>
      <dgm:t>
        <a:bodyPr/>
        <a:lstStyle/>
        <a:p>
          <a:endParaRPr lang="sv-SE"/>
        </a:p>
      </dgm:t>
    </dgm:pt>
    <dgm:pt modelId="{AA1396CD-2452-48EB-AA38-97EF71B1A5CF}">
      <dgm:prSet/>
      <dgm:spPr>
        <a:solidFill>
          <a:srgbClr val="1A564F"/>
        </a:solidFill>
        <a:ln w="57150">
          <a:solidFill>
            <a:srgbClr val="EDE8E4"/>
          </a:solidFill>
        </a:ln>
      </dgm:spPr>
      <dgm:t>
        <a:bodyPr/>
        <a:lstStyle/>
        <a:p>
          <a:r>
            <a:rPr lang="sv-SE"/>
            <a:t>Indikatorerna ska kunna följas i ett uppföljningssystem som baseras på strategins målstruktur. </a:t>
          </a:r>
        </a:p>
      </dgm:t>
    </dgm:pt>
    <dgm:pt modelId="{B62ADBE2-C34F-4F98-8945-15950C2ECDF3}" type="parTrans" cxnId="{6A05705B-3BF0-4B67-808B-559FD087D3EA}">
      <dgm:prSet/>
      <dgm:spPr/>
      <dgm:t>
        <a:bodyPr/>
        <a:lstStyle/>
        <a:p>
          <a:endParaRPr lang="sv-SE"/>
        </a:p>
      </dgm:t>
    </dgm:pt>
    <dgm:pt modelId="{309AA107-F4AD-4A10-B3E5-0DDA305DFD23}" type="sibTrans" cxnId="{6A05705B-3BF0-4B67-808B-559FD087D3EA}">
      <dgm:prSet/>
      <dgm:spPr/>
      <dgm:t>
        <a:bodyPr/>
        <a:lstStyle/>
        <a:p>
          <a:endParaRPr lang="sv-SE"/>
        </a:p>
      </dgm:t>
    </dgm:pt>
    <dgm:pt modelId="{75F62CED-D6D2-44B0-829D-90882C699EE8}">
      <dgm:prSet/>
      <dgm:spPr>
        <a:solidFill>
          <a:srgbClr val="1A564F"/>
        </a:solidFill>
        <a:ln w="57150">
          <a:solidFill>
            <a:srgbClr val="EDE8E4"/>
          </a:solidFill>
        </a:ln>
      </dgm:spPr>
      <dgm:t>
        <a:bodyPr/>
        <a:lstStyle/>
        <a:p>
          <a:r>
            <a:rPr lang="sv-SE"/>
            <a:t>Även uppföljning som baseras på andra datakällor föreslås, exempelvis uppföljning genom samråd och dialog.</a:t>
          </a:r>
        </a:p>
      </dgm:t>
    </dgm:pt>
    <dgm:pt modelId="{7561A2FC-9442-4523-8B7C-F904BFCA0D53}" type="parTrans" cxnId="{1D676B32-7781-405D-85C3-8FD453F06BA6}">
      <dgm:prSet/>
      <dgm:spPr/>
      <dgm:t>
        <a:bodyPr/>
        <a:lstStyle/>
        <a:p>
          <a:endParaRPr lang="sv-SE"/>
        </a:p>
      </dgm:t>
    </dgm:pt>
    <dgm:pt modelId="{C840A82C-0298-402C-BCE8-0EED1877C95E}" type="sibTrans" cxnId="{1D676B32-7781-405D-85C3-8FD453F06BA6}">
      <dgm:prSet/>
      <dgm:spPr/>
      <dgm:t>
        <a:bodyPr/>
        <a:lstStyle/>
        <a:p>
          <a:endParaRPr lang="sv-SE"/>
        </a:p>
      </dgm:t>
    </dgm:pt>
    <dgm:pt modelId="{587D0137-ADEC-490B-8CD3-E88368941392}" type="pres">
      <dgm:prSet presAssocID="{2C63EDCD-5C4E-4865-B530-DC3F5A71380D}" presName="diagram" presStyleCnt="0">
        <dgm:presLayoutVars>
          <dgm:dir/>
          <dgm:resizeHandles val="exact"/>
        </dgm:presLayoutVars>
      </dgm:prSet>
      <dgm:spPr/>
    </dgm:pt>
    <dgm:pt modelId="{18573EED-553B-4BFF-A5E0-A81568AE611D}" type="pres">
      <dgm:prSet presAssocID="{A90A8B69-4B34-401F-A2CE-1E742DC543E3}" presName="node" presStyleLbl="node1" presStyleIdx="0" presStyleCnt="4">
        <dgm:presLayoutVars>
          <dgm:bulletEnabled val="1"/>
        </dgm:presLayoutVars>
      </dgm:prSet>
      <dgm:spPr>
        <a:prstGeom prst="round2DiagRect">
          <a:avLst/>
        </a:prstGeom>
      </dgm:spPr>
    </dgm:pt>
    <dgm:pt modelId="{6616F13D-CD6F-4861-BBDE-B2A8E57E5371}" type="pres">
      <dgm:prSet presAssocID="{B40FF3E9-C074-44D4-A98C-94CD182D42CB}" presName="sibTrans" presStyleCnt="0"/>
      <dgm:spPr/>
    </dgm:pt>
    <dgm:pt modelId="{13A0B4BF-4ABB-42EC-A455-9DE0F2B5BF80}" type="pres">
      <dgm:prSet presAssocID="{A6AC5AE1-22B2-4050-A672-260803043A5F}" presName="node" presStyleLbl="node1" presStyleIdx="1" presStyleCnt="4">
        <dgm:presLayoutVars>
          <dgm:bulletEnabled val="1"/>
        </dgm:presLayoutVars>
      </dgm:prSet>
      <dgm:spPr>
        <a:prstGeom prst="round2DiagRect">
          <a:avLst/>
        </a:prstGeom>
      </dgm:spPr>
    </dgm:pt>
    <dgm:pt modelId="{300AEE5F-6284-4056-ACB6-6D2C22BCCDFD}" type="pres">
      <dgm:prSet presAssocID="{5C44CAF3-668A-44D2-B643-1CB950C44CDF}" presName="sibTrans" presStyleCnt="0"/>
      <dgm:spPr/>
    </dgm:pt>
    <dgm:pt modelId="{EA5DA401-BF62-4BAA-9582-20F1720E8F01}" type="pres">
      <dgm:prSet presAssocID="{AA1396CD-2452-48EB-AA38-97EF71B1A5CF}" presName="node" presStyleLbl="node1" presStyleIdx="2" presStyleCnt="4">
        <dgm:presLayoutVars>
          <dgm:bulletEnabled val="1"/>
        </dgm:presLayoutVars>
      </dgm:prSet>
      <dgm:spPr>
        <a:prstGeom prst="round2DiagRect">
          <a:avLst/>
        </a:prstGeom>
      </dgm:spPr>
    </dgm:pt>
    <dgm:pt modelId="{B44DBB1C-F77B-4001-BC02-D69E4FE84C04}" type="pres">
      <dgm:prSet presAssocID="{309AA107-F4AD-4A10-B3E5-0DDA305DFD23}" presName="sibTrans" presStyleCnt="0"/>
      <dgm:spPr/>
    </dgm:pt>
    <dgm:pt modelId="{BCD6CCC4-D181-4805-BD80-5275DC82F9F3}" type="pres">
      <dgm:prSet presAssocID="{75F62CED-D6D2-44B0-829D-90882C699EE8}" presName="node" presStyleLbl="node1" presStyleIdx="3" presStyleCnt="4">
        <dgm:presLayoutVars>
          <dgm:bulletEnabled val="1"/>
        </dgm:presLayoutVars>
      </dgm:prSet>
      <dgm:spPr>
        <a:prstGeom prst="round2DiagRect">
          <a:avLst/>
        </a:prstGeom>
      </dgm:spPr>
    </dgm:pt>
  </dgm:ptLst>
  <dgm:cxnLst>
    <dgm:cxn modelId="{1D676B32-7781-405D-85C3-8FD453F06BA6}" srcId="{2C63EDCD-5C4E-4865-B530-DC3F5A71380D}" destId="{75F62CED-D6D2-44B0-829D-90882C699EE8}" srcOrd="3" destOrd="0" parTransId="{7561A2FC-9442-4523-8B7C-F904BFCA0D53}" sibTransId="{C840A82C-0298-402C-BCE8-0EED1877C95E}"/>
    <dgm:cxn modelId="{6A05705B-3BF0-4B67-808B-559FD087D3EA}" srcId="{2C63EDCD-5C4E-4865-B530-DC3F5A71380D}" destId="{AA1396CD-2452-48EB-AA38-97EF71B1A5CF}" srcOrd="2" destOrd="0" parTransId="{B62ADBE2-C34F-4F98-8945-15950C2ECDF3}" sibTransId="{309AA107-F4AD-4A10-B3E5-0DDA305DFD23}"/>
    <dgm:cxn modelId="{855AD360-AC86-41D7-822E-DA3C27A58FD9}" type="presOf" srcId="{A90A8B69-4B34-401F-A2CE-1E742DC543E3}" destId="{18573EED-553B-4BFF-A5E0-A81568AE611D}" srcOrd="0" destOrd="0" presId="urn:microsoft.com/office/officeart/2005/8/layout/default"/>
    <dgm:cxn modelId="{50EA2B41-F98F-48C2-86C5-D3DEDC84DD62}" type="presOf" srcId="{AA1396CD-2452-48EB-AA38-97EF71B1A5CF}" destId="{EA5DA401-BF62-4BAA-9582-20F1720E8F01}" srcOrd="0" destOrd="0" presId="urn:microsoft.com/office/officeart/2005/8/layout/default"/>
    <dgm:cxn modelId="{7B87BA6A-9F5B-4D0D-8820-452FFC298DE6}" type="presOf" srcId="{A6AC5AE1-22B2-4050-A672-260803043A5F}" destId="{13A0B4BF-4ABB-42EC-A455-9DE0F2B5BF80}" srcOrd="0" destOrd="0" presId="urn:microsoft.com/office/officeart/2005/8/layout/default"/>
    <dgm:cxn modelId="{CFC8A959-5F4C-4A0E-8E8F-30171235283E}" srcId="{2C63EDCD-5C4E-4865-B530-DC3F5A71380D}" destId="{A90A8B69-4B34-401F-A2CE-1E742DC543E3}" srcOrd="0" destOrd="0" parTransId="{60EDFDCF-7869-4485-AA3E-2C384D97C22F}" sibTransId="{B40FF3E9-C074-44D4-A98C-94CD182D42CB}"/>
    <dgm:cxn modelId="{4E7D08D4-EB47-46A9-9170-3B85AB5B326E}" type="presOf" srcId="{75F62CED-D6D2-44B0-829D-90882C699EE8}" destId="{BCD6CCC4-D181-4805-BD80-5275DC82F9F3}" srcOrd="0" destOrd="0" presId="urn:microsoft.com/office/officeart/2005/8/layout/default"/>
    <dgm:cxn modelId="{F5D3C1E4-C6A2-413A-8084-FF6DDA7AF6FE}" srcId="{2C63EDCD-5C4E-4865-B530-DC3F5A71380D}" destId="{A6AC5AE1-22B2-4050-A672-260803043A5F}" srcOrd="1" destOrd="0" parTransId="{23DB3365-19D9-41AE-BB55-1B0E5E7D76D6}" sibTransId="{5C44CAF3-668A-44D2-B643-1CB950C44CDF}"/>
    <dgm:cxn modelId="{EB8549EC-FA52-4F2C-AEF7-95E1D99A6400}" type="presOf" srcId="{2C63EDCD-5C4E-4865-B530-DC3F5A71380D}" destId="{587D0137-ADEC-490B-8CD3-E88368941392}" srcOrd="0" destOrd="0" presId="urn:microsoft.com/office/officeart/2005/8/layout/default"/>
    <dgm:cxn modelId="{EB1F4CF2-696C-4476-A14B-B2C6EAAD9B45}" type="presParOf" srcId="{587D0137-ADEC-490B-8CD3-E88368941392}" destId="{18573EED-553B-4BFF-A5E0-A81568AE611D}" srcOrd="0" destOrd="0" presId="urn:microsoft.com/office/officeart/2005/8/layout/default"/>
    <dgm:cxn modelId="{F052B934-F6C0-4D88-8B58-A2F83C0AFAA8}" type="presParOf" srcId="{587D0137-ADEC-490B-8CD3-E88368941392}" destId="{6616F13D-CD6F-4861-BBDE-B2A8E57E5371}" srcOrd="1" destOrd="0" presId="urn:microsoft.com/office/officeart/2005/8/layout/default"/>
    <dgm:cxn modelId="{23DD718D-928F-488D-B69F-392A02A714A0}" type="presParOf" srcId="{587D0137-ADEC-490B-8CD3-E88368941392}" destId="{13A0B4BF-4ABB-42EC-A455-9DE0F2B5BF80}" srcOrd="2" destOrd="0" presId="urn:microsoft.com/office/officeart/2005/8/layout/default"/>
    <dgm:cxn modelId="{F3237795-904C-4120-8755-D8F94E7A9384}" type="presParOf" srcId="{587D0137-ADEC-490B-8CD3-E88368941392}" destId="{300AEE5F-6284-4056-ACB6-6D2C22BCCDFD}" srcOrd="3" destOrd="0" presId="urn:microsoft.com/office/officeart/2005/8/layout/default"/>
    <dgm:cxn modelId="{AFDBA54E-6A8E-4C22-971F-69A3AE4965EA}" type="presParOf" srcId="{587D0137-ADEC-490B-8CD3-E88368941392}" destId="{EA5DA401-BF62-4BAA-9582-20F1720E8F01}" srcOrd="4" destOrd="0" presId="urn:microsoft.com/office/officeart/2005/8/layout/default"/>
    <dgm:cxn modelId="{A584296C-404B-4D7D-B8EA-24C814095DCB}" type="presParOf" srcId="{587D0137-ADEC-490B-8CD3-E88368941392}" destId="{B44DBB1C-F77B-4001-BC02-D69E4FE84C04}" srcOrd="5" destOrd="0" presId="urn:microsoft.com/office/officeart/2005/8/layout/default"/>
    <dgm:cxn modelId="{EF26CDAD-EF0B-44E9-A219-B40A735797C2}" type="presParOf" srcId="{587D0137-ADEC-490B-8CD3-E88368941392}" destId="{BCD6CCC4-D181-4805-BD80-5275DC82F9F3}"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C63EDCD-5C4E-4865-B530-DC3F5A71380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A90A8B69-4B34-401F-A2CE-1E742DC543E3}">
      <dgm:prSet/>
      <dgm:spPr>
        <a:solidFill>
          <a:srgbClr val="1A564F"/>
        </a:solidFill>
        <a:ln w="57150">
          <a:solidFill>
            <a:srgbClr val="EDE8E4"/>
          </a:solidFill>
        </a:ln>
      </dgm:spPr>
      <dgm:t>
        <a:bodyPr/>
        <a:lstStyle/>
        <a:p>
          <a:pPr>
            <a:buFont typeface="+mj-lt"/>
            <a:buAutoNum type="arabicPeriod"/>
          </a:pPr>
          <a:r>
            <a:rPr lang="sv-SE" b="1" i="0" dirty="0"/>
            <a:t>Hur kan vi skapa långsiktiga och hållbara strukturer för att stödja strategins mål?</a:t>
          </a:r>
          <a:endParaRPr lang="sv-SE" dirty="0"/>
        </a:p>
      </dgm:t>
    </dgm:pt>
    <dgm:pt modelId="{60EDFDCF-7869-4485-AA3E-2C384D97C22F}" type="parTrans" cxnId="{CFC8A959-5F4C-4A0E-8E8F-30171235283E}">
      <dgm:prSet/>
      <dgm:spPr/>
      <dgm:t>
        <a:bodyPr/>
        <a:lstStyle/>
        <a:p>
          <a:endParaRPr lang="sv-SE"/>
        </a:p>
      </dgm:t>
    </dgm:pt>
    <dgm:pt modelId="{B40FF3E9-C074-44D4-A98C-94CD182D42CB}" type="sibTrans" cxnId="{CFC8A959-5F4C-4A0E-8E8F-30171235283E}">
      <dgm:prSet/>
      <dgm:spPr/>
      <dgm:t>
        <a:bodyPr/>
        <a:lstStyle/>
        <a:p>
          <a:endParaRPr lang="sv-SE"/>
        </a:p>
      </dgm:t>
    </dgm:pt>
    <dgm:pt modelId="{A6AC5AE1-22B2-4050-A672-260803043A5F}">
      <dgm:prSet/>
      <dgm:spPr>
        <a:solidFill>
          <a:srgbClr val="1A564F"/>
        </a:solidFill>
        <a:ln w="57150">
          <a:solidFill>
            <a:srgbClr val="EDE8E4"/>
          </a:solidFill>
        </a:ln>
      </dgm:spPr>
      <dgm:t>
        <a:bodyPr/>
        <a:lstStyle/>
        <a:p>
          <a:pPr>
            <a:buFont typeface="+mj-lt"/>
            <a:buAutoNum type="arabicPeriod"/>
          </a:pPr>
          <a:r>
            <a:rPr lang="sv-SE" b="1" i="0" dirty="0"/>
            <a:t>Vilka hinder har ni stött på i ert arbete med suicidprevention, och hur kan strategin hjälpa till att övervinna dem?</a:t>
          </a:r>
          <a:endParaRPr lang="sv-SE" dirty="0"/>
        </a:p>
      </dgm:t>
    </dgm:pt>
    <dgm:pt modelId="{23DB3365-19D9-41AE-BB55-1B0E5E7D76D6}" type="parTrans" cxnId="{F5D3C1E4-C6A2-413A-8084-FF6DDA7AF6FE}">
      <dgm:prSet/>
      <dgm:spPr/>
      <dgm:t>
        <a:bodyPr/>
        <a:lstStyle/>
        <a:p>
          <a:endParaRPr lang="sv-SE"/>
        </a:p>
      </dgm:t>
    </dgm:pt>
    <dgm:pt modelId="{5C44CAF3-668A-44D2-B643-1CB950C44CDF}" type="sibTrans" cxnId="{F5D3C1E4-C6A2-413A-8084-FF6DDA7AF6FE}">
      <dgm:prSet/>
      <dgm:spPr/>
      <dgm:t>
        <a:bodyPr/>
        <a:lstStyle/>
        <a:p>
          <a:endParaRPr lang="sv-SE"/>
        </a:p>
      </dgm:t>
    </dgm:pt>
    <dgm:pt modelId="{AA1396CD-2452-48EB-AA38-97EF71B1A5CF}">
      <dgm:prSet/>
      <dgm:spPr>
        <a:solidFill>
          <a:srgbClr val="1A564F"/>
        </a:solidFill>
        <a:ln w="57150">
          <a:solidFill>
            <a:srgbClr val="EDE8E4"/>
          </a:solidFill>
        </a:ln>
      </dgm:spPr>
      <dgm:t>
        <a:bodyPr/>
        <a:lstStyle/>
        <a:p>
          <a:pPr>
            <a:buFont typeface="+mj-lt"/>
            <a:buAutoNum type="arabicPeriod"/>
          </a:pPr>
          <a:r>
            <a:rPr lang="sv-SE" b="1" i="0" dirty="0"/>
            <a:t>Vilka delar av strategin tror ni kommer att ha störst inverkan på ert arbete?</a:t>
          </a:r>
          <a:endParaRPr lang="sv-SE" dirty="0"/>
        </a:p>
      </dgm:t>
    </dgm:pt>
    <dgm:pt modelId="{B62ADBE2-C34F-4F98-8945-15950C2ECDF3}" type="parTrans" cxnId="{6A05705B-3BF0-4B67-808B-559FD087D3EA}">
      <dgm:prSet/>
      <dgm:spPr/>
      <dgm:t>
        <a:bodyPr/>
        <a:lstStyle/>
        <a:p>
          <a:endParaRPr lang="sv-SE"/>
        </a:p>
      </dgm:t>
    </dgm:pt>
    <dgm:pt modelId="{309AA107-F4AD-4A10-B3E5-0DDA305DFD23}" type="sibTrans" cxnId="{6A05705B-3BF0-4B67-808B-559FD087D3EA}">
      <dgm:prSet/>
      <dgm:spPr/>
      <dgm:t>
        <a:bodyPr/>
        <a:lstStyle/>
        <a:p>
          <a:endParaRPr lang="sv-SE"/>
        </a:p>
      </dgm:t>
    </dgm:pt>
    <dgm:pt modelId="{587D0137-ADEC-490B-8CD3-E88368941392}" type="pres">
      <dgm:prSet presAssocID="{2C63EDCD-5C4E-4865-B530-DC3F5A71380D}" presName="diagram" presStyleCnt="0">
        <dgm:presLayoutVars>
          <dgm:dir/>
          <dgm:resizeHandles val="exact"/>
        </dgm:presLayoutVars>
      </dgm:prSet>
      <dgm:spPr/>
    </dgm:pt>
    <dgm:pt modelId="{18573EED-553B-4BFF-A5E0-A81568AE611D}" type="pres">
      <dgm:prSet presAssocID="{A90A8B69-4B34-401F-A2CE-1E742DC543E3}" presName="node" presStyleLbl="node1" presStyleIdx="0" presStyleCnt="3">
        <dgm:presLayoutVars>
          <dgm:bulletEnabled val="1"/>
        </dgm:presLayoutVars>
      </dgm:prSet>
      <dgm:spPr>
        <a:prstGeom prst="round2DiagRect">
          <a:avLst/>
        </a:prstGeom>
      </dgm:spPr>
    </dgm:pt>
    <dgm:pt modelId="{6616F13D-CD6F-4861-BBDE-B2A8E57E5371}" type="pres">
      <dgm:prSet presAssocID="{B40FF3E9-C074-44D4-A98C-94CD182D42CB}" presName="sibTrans" presStyleCnt="0"/>
      <dgm:spPr/>
    </dgm:pt>
    <dgm:pt modelId="{13A0B4BF-4ABB-42EC-A455-9DE0F2B5BF80}" type="pres">
      <dgm:prSet presAssocID="{A6AC5AE1-22B2-4050-A672-260803043A5F}" presName="node" presStyleLbl="node1" presStyleIdx="1" presStyleCnt="3">
        <dgm:presLayoutVars>
          <dgm:bulletEnabled val="1"/>
        </dgm:presLayoutVars>
      </dgm:prSet>
      <dgm:spPr>
        <a:prstGeom prst="round2DiagRect">
          <a:avLst/>
        </a:prstGeom>
      </dgm:spPr>
    </dgm:pt>
    <dgm:pt modelId="{300AEE5F-6284-4056-ACB6-6D2C22BCCDFD}" type="pres">
      <dgm:prSet presAssocID="{5C44CAF3-668A-44D2-B643-1CB950C44CDF}" presName="sibTrans" presStyleCnt="0"/>
      <dgm:spPr/>
    </dgm:pt>
    <dgm:pt modelId="{EA5DA401-BF62-4BAA-9582-20F1720E8F01}" type="pres">
      <dgm:prSet presAssocID="{AA1396CD-2452-48EB-AA38-97EF71B1A5CF}" presName="node" presStyleLbl="node1" presStyleIdx="2" presStyleCnt="3">
        <dgm:presLayoutVars>
          <dgm:bulletEnabled val="1"/>
        </dgm:presLayoutVars>
      </dgm:prSet>
      <dgm:spPr>
        <a:prstGeom prst="round2DiagRect">
          <a:avLst/>
        </a:prstGeom>
      </dgm:spPr>
    </dgm:pt>
  </dgm:ptLst>
  <dgm:cxnLst>
    <dgm:cxn modelId="{6A05705B-3BF0-4B67-808B-559FD087D3EA}" srcId="{2C63EDCD-5C4E-4865-B530-DC3F5A71380D}" destId="{AA1396CD-2452-48EB-AA38-97EF71B1A5CF}" srcOrd="2" destOrd="0" parTransId="{B62ADBE2-C34F-4F98-8945-15950C2ECDF3}" sibTransId="{309AA107-F4AD-4A10-B3E5-0DDA305DFD23}"/>
    <dgm:cxn modelId="{855AD360-AC86-41D7-822E-DA3C27A58FD9}" type="presOf" srcId="{A90A8B69-4B34-401F-A2CE-1E742DC543E3}" destId="{18573EED-553B-4BFF-A5E0-A81568AE611D}" srcOrd="0" destOrd="0" presId="urn:microsoft.com/office/officeart/2005/8/layout/default"/>
    <dgm:cxn modelId="{50EA2B41-F98F-48C2-86C5-D3DEDC84DD62}" type="presOf" srcId="{AA1396CD-2452-48EB-AA38-97EF71B1A5CF}" destId="{EA5DA401-BF62-4BAA-9582-20F1720E8F01}" srcOrd="0" destOrd="0" presId="urn:microsoft.com/office/officeart/2005/8/layout/default"/>
    <dgm:cxn modelId="{7B87BA6A-9F5B-4D0D-8820-452FFC298DE6}" type="presOf" srcId="{A6AC5AE1-22B2-4050-A672-260803043A5F}" destId="{13A0B4BF-4ABB-42EC-A455-9DE0F2B5BF80}" srcOrd="0" destOrd="0" presId="urn:microsoft.com/office/officeart/2005/8/layout/default"/>
    <dgm:cxn modelId="{CFC8A959-5F4C-4A0E-8E8F-30171235283E}" srcId="{2C63EDCD-5C4E-4865-B530-DC3F5A71380D}" destId="{A90A8B69-4B34-401F-A2CE-1E742DC543E3}" srcOrd="0" destOrd="0" parTransId="{60EDFDCF-7869-4485-AA3E-2C384D97C22F}" sibTransId="{B40FF3E9-C074-44D4-A98C-94CD182D42CB}"/>
    <dgm:cxn modelId="{F5D3C1E4-C6A2-413A-8084-FF6DDA7AF6FE}" srcId="{2C63EDCD-5C4E-4865-B530-DC3F5A71380D}" destId="{A6AC5AE1-22B2-4050-A672-260803043A5F}" srcOrd="1" destOrd="0" parTransId="{23DB3365-19D9-41AE-BB55-1B0E5E7D76D6}" sibTransId="{5C44CAF3-668A-44D2-B643-1CB950C44CDF}"/>
    <dgm:cxn modelId="{EB8549EC-FA52-4F2C-AEF7-95E1D99A6400}" type="presOf" srcId="{2C63EDCD-5C4E-4865-B530-DC3F5A71380D}" destId="{587D0137-ADEC-490B-8CD3-E88368941392}" srcOrd="0" destOrd="0" presId="urn:microsoft.com/office/officeart/2005/8/layout/default"/>
    <dgm:cxn modelId="{EB1F4CF2-696C-4476-A14B-B2C6EAAD9B45}" type="presParOf" srcId="{587D0137-ADEC-490B-8CD3-E88368941392}" destId="{18573EED-553B-4BFF-A5E0-A81568AE611D}" srcOrd="0" destOrd="0" presId="urn:microsoft.com/office/officeart/2005/8/layout/default"/>
    <dgm:cxn modelId="{F052B934-F6C0-4D88-8B58-A2F83C0AFAA8}" type="presParOf" srcId="{587D0137-ADEC-490B-8CD3-E88368941392}" destId="{6616F13D-CD6F-4861-BBDE-B2A8E57E5371}" srcOrd="1" destOrd="0" presId="urn:microsoft.com/office/officeart/2005/8/layout/default"/>
    <dgm:cxn modelId="{23DD718D-928F-488D-B69F-392A02A714A0}" type="presParOf" srcId="{587D0137-ADEC-490B-8CD3-E88368941392}" destId="{13A0B4BF-4ABB-42EC-A455-9DE0F2B5BF80}" srcOrd="2" destOrd="0" presId="urn:microsoft.com/office/officeart/2005/8/layout/default"/>
    <dgm:cxn modelId="{F3237795-904C-4120-8755-D8F94E7A9384}" type="presParOf" srcId="{587D0137-ADEC-490B-8CD3-E88368941392}" destId="{300AEE5F-6284-4056-ACB6-6D2C22BCCDFD}" srcOrd="3" destOrd="0" presId="urn:microsoft.com/office/officeart/2005/8/layout/default"/>
    <dgm:cxn modelId="{AFDBA54E-6A8E-4C22-971F-69A3AE4965EA}" type="presParOf" srcId="{587D0137-ADEC-490B-8CD3-E88368941392}" destId="{EA5DA401-BF62-4BAA-9582-20F1720E8F01}"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34C1B3"/>
        </a:solidFill>
      </dgm:spPr>
      <dgm:t>
        <a:bodyPr/>
        <a:lstStyle/>
        <a:p>
          <a:pPr algn="ctr"/>
          <a:r>
            <a:rPr lang="sv-SE" sz="1600" b="1" dirty="0"/>
            <a:t>Verka för utvecklade insatser till föräldrar, t.ex. genom att öka kunskapen om och tillgången till föräldraskapsstöd </a:t>
          </a:r>
          <a:endParaRPr lang="sv-SE" sz="1600" b="1" noProof="0" dirty="0"/>
        </a:p>
      </dgm:t>
    </dgm:pt>
    <dgm:pt modelId="{FC677900-EDF7-4106-95BD-D8C21BCA46E0}" type="parTrans" cxnId="{13FD11BB-B1CD-4BF4-B10F-CEFF4F4D20AC}">
      <dgm:prSet/>
      <dgm:spPr/>
      <dgm:t>
        <a:bodyPr/>
        <a:lstStyle/>
        <a:p>
          <a:pPr algn="ctr"/>
          <a:endParaRPr lang="sv-SE" sz="1600" b="1" noProof="0" dirty="0"/>
        </a:p>
      </dgm:t>
    </dgm:pt>
    <dgm:pt modelId="{2E1903EE-A38F-4F81-9381-3514200287F1}" type="sibTrans" cxnId="{13FD11BB-B1CD-4BF4-B10F-CEFF4F4D20AC}">
      <dgm:prSet/>
      <dgm:spPr/>
      <dgm:t>
        <a:bodyPr/>
        <a:lstStyle/>
        <a:p>
          <a:pPr algn="ctr"/>
          <a:endParaRPr lang="sv-SE" sz="1600" b="1" noProof="0" dirty="0"/>
        </a:p>
      </dgm:t>
    </dgm:pt>
    <dgm:pt modelId="{35264D6E-12D4-46B0-9490-BB765F2CF28A}">
      <dgm:prSet custT="1"/>
      <dgm:spPr>
        <a:solidFill>
          <a:srgbClr val="34C1B3"/>
        </a:solidFill>
      </dgm:spPr>
      <dgm:t>
        <a:bodyPr/>
        <a:lstStyle/>
        <a:p>
          <a:pPr algn="ctr"/>
          <a:r>
            <a:rPr lang="sv-SE" sz="1800" b="1" dirty="0"/>
            <a:t>Uppmärksamma och rikta ändamålsenliga insatser till barn med funktionsnedsättningar </a:t>
          </a:r>
          <a:endParaRPr lang="sv-SE" sz="1800" b="1" noProof="0" dirty="0"/>
        </a:p>
      </dgm:t>
    </dgm:pt>
    <dgm:pt modelId="{98B4D0ED-2F68-4F3D-9E49-5D9572BC28F0}" type="sibTrans" cxnId="{CD361E60-3D89-4161-9668-749E96ECB3DC}">
      <dgm:prSet/>
      <dgm:spPr/>
      <dgm:t>
        <a:bodyPr/>
        <a:lstStyle/>
        <a:p>
          <a:pPr algn="ctr"/>
          <a:endParaRPr lang="sv-SE" sz="1600" b="1" noProof="0" dirty="0"/>
        </a:p>
      </dgm:t>
    </dgm:pt>
    <dgm:pt modelId="{4851AD0C-2D39-401F-A643-AC3E53514C98}" type="parTrans" cxnId="{CD361E60-3D89-4161-9668-749E96ECB3DC}">
      <dgm:prSet/>
      <dgm:spPr/>
      <dgm:t>
        <a:bodyPr/>
        <a:lstStyle/>
        <a:p>
          <a:pPr algn="ctr"/>
          <a:endParaRPr lang="sv-SE" sz="1600" b="1" noProof="0" dirty="0"/>
        </a:p>
      </dgm:t>
    </dgm:pt>
    <dgm:pt modelId="{DA985A6E-5F4F-4791-94A9-2BECD95E61D3}">
      <dgm:prSet custT="1"/>
      <dgm:spPr>
        <a:solidFill>
          <a:srgbClr val="1EBCAD">
            <a:alpha val="90000"/>
          </a:srgbClr>
        </a:solidFill>
      </dgm:spPr>
      <dgm:t>
        <a:bodyPr/>
        <a:lstStyle/>
        <a:p>
          <a:pPr algn="ctr">
            <a:buFont typeface="Times New Roman" panose="02020603050405020304" pitchFamily="18" charset="0"/>
            <a:buChar char="•"/>
          </a:pPr>
          <a:r>
            <a:rPr lang="sv-SE" sz="2000" b="1" dirty="0"/>
            <a:t>Säkerställa en träffsäker tillgång till mödra- och barnhälsovården </a:t>
          </a:r>
          <a:endParaRPr lang="sv-SE" sz="2000" b="1" noProof="0" dirty="0"/>
        </a:p>
      </dgm:t>
    </dgm:pt>
    <dgm:pt modelId="{8015B8C3-8B11-40CE-B866-2FC5FC4AFBE6}" type="sibTrans" cxnId="{7B53F322-B469-46B9-BAD9-88AFC88F57C4}">
      <dgm:prSet/>
      <dgm:spPr/>
      <dgm:t>
        <a:bodyPr/>
        <a:lstStyle/>
        <a:p>
          <a:pPr algn="ctr"/>
          <a:endParaRPr lang="sv-SE" sz="1600" b="1"/>
        </a:p>
      </dgm:t>
    </dgm:pt>
    <dgm:pt modelId="{6EE7A667-9372-4CD1-B8D2-CE47236BC362}" type="parTrans" cxnId="{7B53F322-B469-46B9-BAD9-88AFC88F57C4}">
      <dgm:prSet/>
      <dgm:spPr/>
      <dgm:t>
        <a:bodyPr/>
        <a:lstStyle/>
        <a:p>
          <a:pPr algn="ctr"/>
          <a:endParaRPr lang="sv-SE" sz="1600" b="1"/>
        </a:p>
      </dgm:t>
    </dgm:pt>
    <dgm:pt modelId="{47620B81-AFDA-4863-A39C-0DF1D616CB44}">
      <dgm:prSet custT="1"/>
      <dgm:spPr>
        <a:solidFill>
          <a:srgbClr val="1EBCAD">
            <a:alpha val="90000"/>
          </a:srgbClr>
        </a:solidFill>
      </dgm:spPr>
      <dgm:t>
        <a:bodyPr/>
        <a:lstStyle/>
        <a:p>
          <a:pPr algn="ctr">
            <a:buFont typeface="Times New Roman" panose="02020603050405020304" pitchFamily="18" charset="0"/>
            <a:buChar char="•"/>
          </a:pPr>
          <a:r>
            <a:rPr lang="sv-SE" sz="2000" b="1" dirty="0"/>
            <a:t>Utveckla socialtjänstens förebyggande arbete</a:t>
          </a:r>
          <a:endParaRPr lang="sv-SE" sz="2000" b="1" noProof="0" dirty="0"/>
        </a:p>
      </dgm:t>
    </dgm:pt>
    <dgm:pt modelId="{ABE21982-E18C-4729-A864-9C82B2356BEB}" type="sibTrans" cxnId="{CE45630C-5EAD-4109-91C7-095492F32BB7}">
      <dgm:prSet/>
      <dgm:spPr/>
      <dgm:t>
        <a:bodyPr/>
        <a:lstStyle/>
        <a:p>
          <a:pPr algn="ctr"/>
          <a:endParaRPr lang="sv-SE" sz="1600" b="1"/>
        </a:p>
      </dgm:t>
    </dgm:pt>
    <dgm:pt modelId="{D5593FC7-728E-4C76-BF50-6085492071A4}" type="parTrans" cxnId="{CE45630C-5EAD-4109-91C7-095492F32BB7}">
      <dgm:prSet/>
      <dgm:spPr/>
      <dgm:t>
        <a:bodyPr/>
        <a:lstStyle/>
        <a:p>
          <a:pPr algn="ctr"/>
          <a:endParaRPr lang="sv-SE" sz="1600" b="1"/>
        </a:p>
      </dgm:t>
    </dgm:pt>
    <dgm:pt modelId="{7D2FC0DC-FE68-43CE-8149-628C60BFAA68}" type="pres">
      <dgm:prSet presAssocID="{EFDD233A-50F0-47D3-AA67-6AD704B3A6B7}" presName="diagram" presStyleCnt="0">
        <dgm:presLayoutVars>
          <dgm:dir/>
          <dgm:resizeHandles val="exact"/>
        </dgm:presLayoutVars>
      </dgm:prSet>
      <dgm:spPr/>
    </dgm:pt>
    <dgm:pt modelId="{35A1148F-55FD-47CD-8CF8-3CE563643BBE}" type="pres">
      <dgm:prSet presAssocID="{F8B7BF59-7FF1-4B22-B256-01E5F9FC2DB1}" presName="node" presStyleLbl="node1" presStyleIdx="0" presStyleCnt="4">
        <dgm:presLayoutVars>
          <dgm:bulletEnabled val="1"/>
        </dgm:presLayoutVars>
      </dgm:prSet>
      <dgm:spPr>
        <a:prstGeom prst="round2DiagRect">
          <a:avLst/>
        </a:prstGeom>
      </dgm:spPr>
    </dgm:pt>
    <dgm:pt modelId="{669B5C52-6E01-45BD-8119-E3EF4AB46E00}" type="pres">
      <dgm:prSet presAssocID="{2E1903EE-A38F-4F81-9381-3514200287F1}" presName="sibTrans" presStyleCnt="0"/>
      <dgm:spPr/>
    </dgm:pt>
    <dgm:pt modelId="{CCF11B3B-7F5E-4221-86BD-30D5F8A475A4}" type="pres">
      <dgm:prSet presAssocID="{35264D6E-12D4-46B0-9490-BB765F2CF28A}" presName="node" presStyleLbl="node1" presStyleIdx="1" presStyleCnt="4">
        <dgm:presLayoutVars>
          <dgm:bulletEnabled val="1"/>
        </dgm:presLayoutVars>
      </dgm:prSet>
      <dgm:spPr>
        <a:prstGeom prst="round2DiagRect">
          <a:avLst/>
        </a:prstGeom>
      </dgm:spPr>
    </dgm:pt>
    <dgm:pt modelId="{2A8A0442-E076-48A1-BA1B-21B23A32CB2D}" type="pres">
      <dgm:prSet presAssocID="{98B4D0ED-2F68-4F3D-9E49-5D9572BC28F0}" presName="sibTrans" presStyleCnt="0"/>
      <dgm:spPr/>
    </dgm:pt>
    <dgm:pt modelId="{BCC0AD22-92AD-47DE-ADB0-BC84EE9E5FAD}" type="pres">
      <dgm:prSet presAssocID="{DA985A6E-5F4F-4791-94A9-2BECD95E61D3}" presName="node" presStyleLbl="node1" presStyleIdx="2" presStyleCnt="4">
        <dgm:presLayoutVars>
          <dgm:bulletEnabled val="1"/>
        </dgm:presLayoutVars>
      </dgm:prSet>
      <dgm:spPr>
        <a:prstGeom prst="round2DiagRect">
          <a:avLst/>
        </a:prstGeom>
      </dgm:spPr>
    </dgm:pt>
    <dgm:pt modelId="{06BA9163-B94A-46C0-A4B9-9C3A4630EDC7}" type="pres">
      <dgm:prSet presAssocID="{8015B8C3-8B11-40CE-B866-2FC5FC4AFBE6}" presName="sibTrans" presStyleCnt="0"/>
      <dgm:spPr/>
    </dgm:pt>
    <dgm:pt modelId="{888C6810-90B5-4CC0-A0E1-2FEFFD88261D}" type="pres">
      <dgm:prSet presAssocID="{47620B81-AFDA-4863-A39C-0DF1D616CB44}" presName="node" presStyleLbl="node1" presStyleIdx="3" presStyleCnt="4">
        <dgm:presLayoutVars>
          <dgm:bulletEnabled val="1"/>
        </dgm:presLayoutVars>
      </dgm:prSet>
      <dgm:spPr>
        <a:prstGeom prst="round2DiagRect">
          <a:avLst/>
        </a:prstGeom>
      </dgm:spPr>
    </dgm:pt>
  </dgm:ptLst>
  <dgm:cxnLst>
    <dgm:cxn modelId="{CE45630C-5EAD-4109-91C7-095492F32BB7}" srcId="{EFDD233A-50F0-47D3-AA67-6AD704B3A6B7}" destId="{47620B81-AFDA-4863-A39C-0DF1D616CB44}" srcOrd="3" destOrd="0" parTransId="{D5593FC7-728E-4C76-BF50-6085492071A4}" sibTransId="{ABE21982-E18C-4729-A864-9C82B2356BEB}"/>
    <dgm:cxn modelId="{7B53F322-B469-46B9-BAD9-88AFC88F57C4}" srcId="{EFDD233A-50F0-47D3-AA67-6AD704B3A6B7}" destId="{DA985A6E-5F4F-4791-94A9-2BECD95E61D3}" srcOrd="2" destOrd="0" parTransId="{6EE7A667-9372-4CD1-B8D2-CE47236BC362}" sibTransId="{8015B8C3-8B11-40CE-B866-2FC5FC4AFBE6}"/>
    <dgm:cxn modelId="{CD361E60-3D89-4161-9668-749E96ECB3DC}" srcId="{EFDD233A-50F0-47D3-AA67-6AD704B3A6B7}" destId="{35264D6E-12D4-46B0-9490-BB765F2CF28A}" srcOrd="1" destOrd="0" parTransId="{4851AD0C-2D39-401F-A643-AC3E53514C98}" sibTransId="{98B4D0ED-2F68-4F3D-9E49-5D9572BC28F0}"/>
    <dgm:cxn modelId="{700A8F60-C17A-4098-9C1B-D59C4325F6AA}" type="presOf" srcId="{EFDD233A-50F0-47D3-AA67-6AD704B3A6B7}" destId="{7D2FC0DC-FE68-43CE-8149-628C60BFAA68}" srcOrd="0" destOrd="0" presId="urn:microsoft.com/office/officeart/2005/8/layout/default"/>
    <dgm:cxn modelId="{D3F4FD67-BFD7-4946-B77A-624B6B73828B}" type="presOf" srcId="{F8B7BF59-7FF1-4B22-B256-01E5F9FC2DB1}" destId="{35A1148F-55FD-47CD-8CF8-3CE563643BBE}" srcOrd="0" destOrd="0" presId="urn:microsoft.com/office/officeart/2005/8/layout/default"/>
    <dgm:cxn modelId="{DD8ED39A-A4E6-41BE-AF19-B5BE9B439203}" type="presOf" srcId="{47620B81-AFDA-4863-A39C-0DF1D616CB44}" destId="{888C6810-90B5-4CC0-A0E1-2FEFFD88261D}"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CC4E7AC3-7045-4114-9A58-BED2AA0E8821}" type="presOf" srcId="{35264D6E-12D4-46B0-9490-BB765F2CF28A}" destId="{CCF11B3B-7F5E-4221-86BD-30D5F8A475A4}" srcOrd="0" destOrd="0" presId="urn:microsoft.com/office/officeart/2005/8/layout/default"/>
    <dgm:cxn modelId="{15ED92E1-FBF7-4EA8-B128-C6C9067908A0}" type="presOf" srcId="{DA985A6E-5F4F-4791-94A9-2BECD95E61D3}" destId="{BCC0AD22-92AD-47DE-ADB0-BC84EE9E5FAD}" srcOrd="0" destOrd="0" presId="urn:microsoft.com/office/officeart/2005/8/layout/default"/>
    <dgm:cxn modelId="{115DD6AD-B1D7-4D1A-A576-39933DF640A8}" type="presParOf" srcId="{7D2FC0DC-FE68-43CE-8149-628C60BFAA68}" destId="{35A1148F-55FD-47CD-8CF8-3CE563643BBE}" srcOrd="0" destOrd="0" presId="urn:microsoft.com/office/officeart/2005/8/layout/default"/>
    <dgm:cxn modelId="{2273BF5A-8D57-445A-A19E-20AD76B37AB2}" type="presParOf" srcId="{7D2FC0DC-FE68-43CE-8149-628C60BFAA68}" destId="{669B5C52-6E01-45BD-8119-E3EF4AB46E00}" srcOrd="1" destOrd="0" presId="urn:microsoft.com/office/officeart/2005/8/layout/default"/>
    <dgm:cxn modelId="{8582879F-980E-4567-9C0B-B9917BB1FCF4}" type="presParOf" srcId="{7D2FC0DC-FE68-43CE-8149-628C60BFAA68}" destId="{CCF11B3B-7F5E-4221-86BD-30D5F8A475A4}" srcOrd="2" destOrd="0" presId="urn:microsoft.com/office/officeart/2005/8/layout/default"/>
    <dgm:cxn modelId="{A2CF3734-3342-43B0-9699-EEF7298145C5}" type="presParOf" srcId="{7D2FC0DC-FE68-43CE-8149-628C60BFAA68}" destId="{2A8A0442-E076-48A1-BA1B-21B23A32CB2D}" srcOrd="3" destOrd="0" presId="urn:microsoft.com/office/officeart/2005/8/layout/default"/>
    <dgm:cxn modelId="{074A99B8-2041-4CC4-AB52-2DF138BCF619}" type="presParOf" srcId="{7D2FC0DC-FE68-43CE-8149-628C60BFAA68}" destId="{BCC0AD22-92AD-47DE-ADB0-BC84EE9E5FAD}" srcOrd="4" destOrd="0" presId="urn:microsoft.com/office/officeart/2005/8/layout/default"/>
    <dgm:cxn modelId="{34D69680-E6B5-4401-89DA-B0A8FA086B16}" type="presParOf" srcId="{7D2FC0DC-FE68-43CE-8149-628C60BFAA68}" destId="{06BA9163-B94A-46C0-A4B9-9C3A4630EDC7}" srcOrd="5" destOrd="0" presId="urn:microsoft.com/office/officeart/2005/8/layout/default"/>
    <dgm:cxn modelId="{004C06A0-7C0F-4559-A47F-F77BBFFC4631}" type="presParOf" srcId="{7D2FC0DC-FE68-43CE-8149-628C60BFAA68}" destId="{888C6810-90B5-4CC0-A0E1-2FEFFD88261D}"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34C1B3"/>
        </a:solidFill>
      </dgm:spPr>
      <dgm:t>
        <a:bodyPr/>
        <a:lstStyle/>
        <a:p>
          <a:pPr algn="ctr"/>
          <a:r>
            <a:rPr lang="sv-SE" sz="2000" b="1" dirty="0"/>
            <a:t>Arbeta för en god och likvärdig kvalitet i förskolan</a:t>
          </a:r>
          <a:endParaRPr lang="sv-SE" sz="2000" b="1" noProof="0" dirty="0"/>
        </a:p>
      </dgm:t>
    </dgm:pt>
    <dgm:pt modelId="{FC677900-EDF7-4106-95BD-D8C21BCA46E0}" type="parTrans" cxnId="{13FD11BB-B1CD-4BF4-B10F-CEFF4F4D20AC}">
      <dgm:prSet/>
      <dgm:spPr/>
      <dgm:t>
        <a:bodyPr/>
        <a:lstStyle/>
        <a:p>
          <a:pPr algn="ctr"/>
          <a:endParaRPr lang="sv-SE" sz="1600" b="1" noProof="0" dirty="0"/>
        </a:p>
      </dgm:t>
    </dgm:pt>
    <dgm:pt modelId="{2E1903EE-A38F-4F81-9381-3514200287F1}" type="sibTrans" cxnId="{13FD11BB-B1CD-4BF4-B10F-CEFF4F4D20AC}">
      <dgm:prSet/>
      <dgm:spPr/>
      <dgm:t>
        <a:bodyPr/>
        <a:lstStyle/>
        <a:p>
          <a:pPr algn="ctr"/>
          <a:endParaRPr lang="sv-SE" sz="1600" b="1" noProof="0" dirty="0"/>
        </a:p>
      </dgm:t>
    </dgm:pt>
    <dgm:pt modelId="{0C422BA9-0EE4-4F87-9AA8-157E5E45AE3E}">
      <dgm:prSet custT="1"/>
      <dgm:spPr>
        <a:solidFill>
          <a:srgbClr val="34C1B3"/>
        </a:solidFill>
      </dgm:spPr>
      <dgm:t>
        <a:bodyPr/>
        <a:lstStyle/>
        <a:p>
          <a:pPr algn="ctr"/>
          <a:r>
            <a:rPr lang="sv-SE" sz="2000" b="1" dirty="0"/>
            <a:t>Värna förskolan hälsofrämjande arbete</a:t>
          </a:r>
          <a:endParaRPr lang="sv-SE" sz="2000" b="1" noProof="0" dirty="0"/>
        </a:p>
      </dgm:t>
    </dgm:pt>
    <dgm:pt modelId="{91D65119-2196-4AC5-8B68-148E45383787}" type="parTrans" cxnId="{98C1DF66-E4DC-4D9D-A359-6AC2757638AE}">
      <dgm:prSet/>
      <dgm:spPr/>
      <dgm:t>
        <a:bodyPr/>
        <a:lstStyle/>
        <a:p>
          <a:pPr algn="ctr"/>
          <a:endParaRPr lang="sv-SE" sz="1600" b="1" noProof="0" dirty="0"/>
        </a:p>
      </dgm:t>
    </dgm:pt>
    <dgm:pt modelId="{D9730046-AA37-4973-A80A-281B4C8EB2C6}" type="sibTrans" cxnId="{98C1DF66-E4DC-4D9D-A359-6AC2757638AE}">
      <dgm:prSet/>
      <dgm:spPr/>
      <dgm:t>
        <a:bodyPr/>
        <a:lstStyle/>
        <a:p>
          <a:pPr algn="ctr"/>
          <a:endParaRPr lang="sv-SE" sz="1600" b="1" noProof="0" dirty="0"/>
        </a:p>
      </dgm:t>
    </dgm:pt>
    <dgm:pt modelId="{35264D6E-12D4-46B0-9490-BB765F2CF28A}">
      <dgm:prSet custT="1"/>
      <dgm:spPr>
        <a:solidFill>
          <a:srgbClr val="34C1B3"/>
        </a:solidFill>
      </dgm:spPr>
      <dgm:t>
        <a:bodyPr/>
        <a:lstStyle/>
        <a:p>
          <a:pPr algn="ctr"/>
          <a:r>
            <a:rPr lang="sv-SE" sz="2000" b="1" dirty="0"/>
            <a:t>Verka för att skolan fokuserar på det hälsofrämjande och förebyggande arbetet</a:t>
          </a:r>
          <a:endParaRPr lang="sv-SE" sz="2000" b="1" noProof="0" dirty="0"/>
        </a:p>
      </dgm:t>
    </dgm:pt>
    <dgm:pt modelId="{4851AD0C-2D39-401F-A643-AC3E53514C98}" type="parTrans" cxnId="{CD361E60-3D89-4161-9668-749E96ECB3DC}">
      <dgm:prSet/>
      <dgm:spPr/>
      <dgm:t>
        <a:bodyPr/>
        <a:lstStyle/>
        <a:p>
          <a:pPr algn="ctr"/>
          <a:endParaRPr lang="sv-SE" sz="1600" b="1" noProof="0" dirty="0"/>
        </a:p>
      </dgm:t>
    </dgm:pt>
    <dgm:pt modelId="{98B4D0ED-2F68-4F3D-9E49-5D9572BC28F0}" type="sibTrans" cxnId="{CD361E60-3D89-4161-9668-749E96ECB3DC}">
      <dgm:prSet/>
      <dgm:spPr/>
      <dgm:t>
        <a:bodyPr/>
        <a:lstStyle/>
        <a:p>
          <a:pPr algn="ctr"/>
          <a:endParaRPr lang="sv-SE" sz="1600" b="1" noProof="0" dirty="0"/>
        </a:p>
      </dgm:t>
    </dgm:pt>
    <dgm:pt modelId="{DA985A6E-5F4F-4791-94A9-2BECD95E61D3}">
      <dgm:prSet custT="1"/>
      <dgm:spPr>
        <a:solidFill>
          <a:srgbClr val="1EBCAD">
            <a:alpha val="90000"/>
          </a:srgbClr>
        </a:solidFill>
      </dgm:spPr>
      <dgm:t>
        <a:bodyPr/>
        <a:lstStyle/>
        <a:p>
          <a:pPr algn="ctr">
            <a:buFont typeface="Times New Roman" panose="02020603050405020304" pitchFamily="18" charset="0"/>
            <a:buChar char="•"/>
          </a:pPr>
          <a:r>
            <a:rPr lang="sv-SE" sz="2000" b="1" dirty="0"/>
            <a:t>Arbeta för att tidigt uppmärksamma barn i behov av särskilt stöd </a:t>
          </a:r>
          <a:endParaRPr lang="sv-SE" sz="2000" b="1" noProof="0" dirty="0"/>
        </a:p>
      </dgm:t>
    </dgm:pt>
    <dgm:pt modelId="{6EE7A667-9372-4CD1-B8D2-CE47236BC362}" type="parTrans" cxnId="{7B53F322-B469-46B9-BAD9-88AFC88F57C4}">
      <dgm:prSet/>
      <dgm:spPr/>
      <dgm:t>
        <a:bodyPr/>
        <a:lstStyle/>
        <a:p>
          <a:pPr algn="ctr"/>
          <a:endParaRPr lang="sv-SE" sz="1600" b="1"/>
        </a:p>
      </dgm:t>
    </dgm:pt>
    <dgm:pt modelId="{8015B8C3-8B11-40CE-B866-2FC5FC4AFBE6}" type="sibTrans" cxnId="{7B53F322-B469-46B9-BAD9-88AFC88F57C4}">
      <dgm:prSet/>
      <dgm:spPr/>
      <dgm:t>
        <a:bodyPr/>
        <a:lstStyle/>
        <a:p>
          <a:pPr algn="ctr"/>
          <a:endParaRPr lang="sv-SE" sz="1600" b="1"/>
        </a:p>
      </dgm:t>
    </dgm:pt>
    <dgm:pt modelId="{7D2FC0DC-FE68-43CE-8149-628C60BFAA68}" type="pres">
      <dgm:prSet presAssocID="{EFDD233A-50F0-47D3-AA67-6AD704B3A6B7}" presName="diagram" presStyleCnt="0">
        <dgm:presLayoutVars>
          <dgm:dir/>
          <dgm:resizeHandles val="exact"/>
        </dgm:presLayoutVars>
      </dgm:prSet>
      <dgm:spPr/>
    </dgm:pt>
    <dgm:pt modelId="{35A1148F-55FD-47CD-8CF8-3CE563643BBE}" type="pres">
      <dgm:prSet presAssocID="{F8B7BF59-7FF1-4B22-B256-01E5F9FC2DB1}" presName="node" presStyleLbl="node1" presStyleIdx="0" presStyleCnt="4">
        <dgm:presLayoutVars>
          <dgm:bulletEnabled val="1"/>
        </dgm:presLayoutVars>
      </dgm:prSet>
      <dgm:spPr>
        <a:prstGeom prst="round2DiagRect">
          <a:avLst/>
        </a:prstGeom>
      </dgm:spPr>
    </dgm:pt>
    <dgm:pt modelId="{669B5C52-6E01-45BD-8119-E3EF4AB46E00}" type="pres">
      <dgm:prSet presAssocID="{2E1903EE-A38F-4F81-9381-3514200287F1}" presName="sibTrans" presStyleCnt="0"/>
      <dgm:spPr/>
    </dgm:pt>
    <dgm:pt modelId="{DB7CFB91-6D7E-4127-89B1-E2A1692D931A}" type="pres">
      <dgm:prSet presAssocID="{0C422BA9-0EE4-4F87-9AA8-157E5E45AE3E}" presName="node" presStyleLbl="node1" presStyleIdx="1" presStyleCnt="4">
        <dgm:presLayoutVars>
          <dgm:bulletEnabled val="1"/>
        </dgm:presLayoutVars>
      </dgm:prSet>
      <dgm:spPr>
        <a:prstGeom prst="round2DiagRect">
          <a:avLst/>
        </a:prstGeom>
      </dgm:spPr>
    </dgm:pt>
    <dgm:pt modelId="{3193C77C-5783-40BB-9A0E-E79E94AB1F36}" type="pres">
      <dgm:prSet presAssocID="{D9730046-AA37-4973-A80A-281B4C8EB2C6}" presName="sibTrans" presStyleCnt="0"/>
      <dgm:spPr/>
    </dgm:pt>
    <dgm:pt modelId="{CCF11B3B-7F5E-4221-86BD-30D5F8A475A4}" type="pres">
      <dgm:prSet presAssocID="{35264D6E-12D4-46B0-9490-BB765F2CF28A}" presName="node" presStyleLbl="node1" presStyleIdx="2" presStyleCnt="4">
        <dgm:presLayoutVars>
          <dgm:bulletEnabled val="1"/>
        </dgm:presLayoutVars>
      </dgm:prSet>
      <dgm:spPr>
        <a:prstGeom prst="round2DiagRect">
          <a:avLst/>
        </a:prstGeom>
      </dgm:spPr>
    </dgm:pt>
    <dgm:pt modelId="{2A8A0442-E076-48A1-BA1B-21B23A32CB2D}" type="pres">
      <dgm:prSet presAssocID="{98B4D0ED-2F68-4F3D-9E49-5D9572BC28F0}" presName="sibTrans" presStyleCnt="0"/>
      <dgm:spPr/>
    </dgm:pt>
    <dgm:pt modelId="{BCC0AD22-92AD-47DE-ADB0-BC84EE9E5FAD}" type="pres">
      <dgm:prSet presAssocID="{DA985A6E-5F4F-4791-94A9-2BECD95E61D3}" presName="node" presStyleLbl="node1" presStyleIdx="3" presStyleCnt="4">
        <dgm:presLayoutVars>
          <dgm:bulletEnabled val="1"/>
        </dgm:presLayoutVars>
      </dgm:prSet>
      <dgm:spPr>
        <a:prstGeom prst="round2DiagRect">
          <a:avLst/>
        </a:prstGeom>
      </dgm:spPr>
    </dgm:pt>
  </dgm:ptLst>
  <dgm:cxnLst>
    <dgm:cxn modelId="{7B53F322-B469-46B9-BAD9-88AFC88F57C4}" srcId="{EFDD233A-50F0-47D3-AA67-6AD704B3A6B7}" destId="{DA985A6E-5F4F-4791-94A9-2BECD95E61D3}" srcOrd="3" destOrd="0" parTransId="{6EE7A667-9372-4CD1-B8D2-CE47236BC362}" sibTransId="{8015B8C3-8B11-40CE-B866-2FC5FC4AFBE6}"/>
    <dgm:cxn modelId="{CD361E60-3D89-4161-9668-749E96ECB3DC}" srcId="{EFDD233A-50F0-47D3-AA67-6AD704B3A6B7}" destId="{35264D6E-12D4-46B0-9490-BB765F2CF28A}" srcOrd="2" destOrd="0" parTransId="{4851AD0C-2D39-401F-A643-AC3E53514C98}" sibTransId="{98B4D0ED-2F68-4F3D-9E49-5D9572BC28F0}"/>
    <dgm:cxn modelId="{700A8F60-C17A-4098-9C1B-D59C4325F6AA}" type="presOf" srcId="{EFDD233A-50F0-47D3-AA67-6AD704B3A6B7}" destId="{7D2FC0DC-FE68-43CE-8149-628C60BFAA68}" srcOrd="0" destOrd="0" presId="urn:microsoft.com/office/officeart/2005/8/layout/default"/>
    <dgm:cxn modelId="{98C1DF66-E4DC-4D9D-A359-6AC2757638AE}" srcId="{EFDD233A-50F0-47D3-AA67-6AD704B3A6B7}" destId="{0C422BA9-0EE4-4F87-9AA8-157E5E45AE3E}" srcOrd="1" destOrd="0" parTransId="{91D65119-2196-4AC5-8B68-148E45383787}" sibTransId="{D9730046-AA37-4973-A80A-281B4C8EB2C6}"/>
    <dgm:cxn modelId="{D3F4FD67-BFD7-4946-B77A-624B6B73828B}" type="presOf" srcId="{F8B7BF59-7FF1-4B22-B256-01E5F9FC2DB1}" destId="{35A1148F-55FD-47CD-8CF8-3CE563643BBE}" srcOrd="0" destOrd="0" presId="urn:microsoft.com/office/officeart/2005/8/layout/default"/>
    <dgm:cxn modelId="{78ECCB52-2618-4A18-B77D-C01E11FD7BD9}" type="presOf" srcId="{0C422BA9-0EE4-4F87-9AA8-157E5E45AE3E}" destId="{DB7CFB91-6D7E-4127-89B1-E2A1692D931A}"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CC4E7AC3-7045-4114-9A58-BED2AA0E8821}" type="presOf" srcId="{35264D6E-12D4-46B0-9490-BB765F2CF28A}" destId="{CCF11B3B-7F5E-4221-86BD-30D5F8A475A4}" srcOrd="0" destOrd="0" presId="urn:microsoft.com/office/officeart/2005/8/layout/default"/>
    <dgm:cxn modelId="{15ED92E1-FBF7-4EA8-B128-C6C9067908A0}" type="presOf" srcId="{DA985A6E-5F4F-4791-94A9-2BECD95E61D3}" destId="{BCC0AD22-92AD-47DE-ADB0-BC84EE9E5FAD}" srcOrd="0" destOrd="0" presId="urn:microsoft.com/office/officeart/2005/8/layout/default"/>
    <dgm:cxn modelId="{115DD6AD-B1D7-4D1A-A576-39933DF640A8}" type="presParOf" srcId="{7D2FC0DC-FE68-43CE-8149-628C60BFAA68}" destId="{35A1148F-55FD-47CD-8CF8-3CE563643BBE}" srcOrd="0" destOrd="0" presId="urn:microsoft.com/office/officeart/2005/8/layout/default"/>
    <dgm:cxn modelId="{2273BF5A-8D57-445A-A19E-20AD76B37AB2}" type="presParOf" srcId="{7D2FC0DC-FE68-43CE-8149-628C60BFAA68}" destId="{669B5C52-6E01-45BD-8119-E3EF4AB46E00}" srcOrd="1" destOrd="0" presId="urn:microsoft.com/office/officeart/2005/8/layout/default"/>
    <dgm:cxn modelId="{DFC69EFB-D869-41C9-B099-C0D554A0A4EB}" type="presParOf" srcId="{7D2FC0DC-FE68-43CE-8149-628C60BFAA68}" destId="{DB7CFB91-6D7E-4127-89B1-E2A1692D931A}" srcOrd="2" destOrd="0" presId="urn:microsoft.com/office/officeart/2005/8/layout/default"/>
    <dgm:cxn modelId="{52D51624-13BD-494B-975B-FD7DAAF7052A}" type="presParOf" srcId="{7D2FC0DC-FE68-43CE-8149-628C60BFAA68}" destId="{3193C77C-5783-40BB-9A0E-E79E94AB1F36}" srcOrd="3" destOrd="0" presId="urn:microsoft.com/office/officeart/2005/8/layout/default"/>
    <dgm:cxn modelId="{8582879F-980E-4567-9C0B-B9917BB1FCF4}" type="presParOf" srcId="{7D2FC0DC-FE68-43CE-8149-628C60BFAA68}" destId="{CCF11B3B-7F5E-4221-86BD-30D5F8A475A4}" srcOrd="4" destOrd="0" presId="urn:microsoft.com/office/officeart/2005/8/layout/default"/>
    <dgm:cxn modelId="{A2CF3734-3342-43B0-9699-EEF7298145C5}" type="presParOf" srcId="{7D2FC0DC-FE68-43CE-8149-628C60BFAA68}" destId="{2A8A0442-E076-48A1-BA1B-21B23A32CB2D}" srcOrd="5" destOrd="0" presId="urn:microsoft.com/office/officeart/2005/8/layout/default"/>
    <dgm:cxn modelId="{074A99B8-2041-4CC4-AB52-2DF138BCF619}" type="presParOf" srcId="{7D2FC0DC-FE68-43CE-8149-628C60BFAA68}" destId="{BCC0AD22-92AD-47DE-ADB0-BC84EE9E5FAD}"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FDD233A-50F0-47D3-AA67-6AD704B3A6B7}"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F8B7BF59-7FF1-4B22-B256-01E5F9FC2DB1}">
      <dgm:prSet custT="1"/>
      <dgm:spPr>
        <a:solidFill>
          <a:srgbClr val="34C1B3"/>
        </a:solidFill>
      </dgm:spPr>
      <dgm:t>
        <a:bodyPr/>
        <a:lstStyle/>
        <a:p>
          <a:pPr algn="ctr"/>
          <a:r>
            <a:rPr lang="sv-SE" sz="1800" b="1" dirty="0"/>
            <a:t>Fortsatt utveckla skolans arbete mot kränkande behandling och diskriminering</a:t>
          </a:r>
          <a:endParaRPr lang="sv-SE" sz="1800" b="1" noProof="0" dirty="0"/>
        </a:p>
      </dgm:t>
    </dgm:pt>
    <dgm:pt modelId="{FC677900-EDF7-4106-95BD-D8C21BCA46E0}" type="parTrans" cxnId="{13FD11BB-B1CD-4BF4-B10F-CEFF4F4D20AC}">
      <dgm:prSet/>
      <dgm:spPr/>
      <dgm:t>
        <a:bodyPr/>
        <a:lstStyle/>
        <a:p>
          <a:pPr algn="ctr"/>
          <a:endParaRPr lang="sv-SE" sz="1800" b="1" noProof="0" dirty="0"/>
        </a:p>
      </dgm:t>
    </dgm:pt>
    <dgm:pt modelId="{2E1903EE-A38F-4F81-9381-3514200287F1}" type="sibTrans" cxnId="{13FD11BB-B1CD-4BF4-B10F-CEFF4F4D20AC}">
      <dgm:prSet/>
      <dgm:spPr/>
      <dgm:t>
        <a:bodyPr/>
        <a:lstStyle/>
        <a:p>
          <a:pPr algn="ctr"/>
          <a:endParaRPr lang="sv-SE" sz="1800" b="1" noProof="0" dirty="0"/>
        </a:p>
      </dgm:t>
    </dgm:pt>
    <dgm:pt modelId="{0C422BA9-0EE4-4F87-9AA8-157E5E45AE3E}">
      <dgm:prSet custT="1"/>
      <dgm:spPr>
        <a:solidFill>
          <a:srgbClr val="34C1B3"/>
        </a:solidFill>
      </dgm:spPr>
      <dgm:t>
        <a:bodyPr/>
        <a:lstStyle/>
        <a:p>
          <a:pPr algn="ctr"/>
          <a:r>
            <a:rPr lang="sv-SE" sz="1800" b="1" dirty="0"/>
            <a:t>Fortsatt verka för skolans närvarofrämjande insatser</a:t>
          </a:r>
          <a:endParaRPr lang="sv-SE" sz="1800" b="1" noProof="0" dirty="0"/>
        </a:p>
      </dgm:t>
    </dgm:pt>
    <dgm:pt modelId="{91D65119-2196-4AC5-8B68-148E45383787}" type="parTrans" cxnId="{98C1DF66-E4DC-4D9D-A359-6AC2757638AE}">
      <dgm:prSet/>
      <dgm:spPr/>
      <dgm:t>
        <a:bodyPr/>
        <a:lstStyle/>
        <a:p>
          <a:pPr algn="ctr"/>
          <a:endParaRPr lang="sv-SE" sz="1800" b="1" noProof="0" dirty="0"/>
        </a:p>
      </dgm:t>
    </dgm:pt>
    <dgm:pt modelId="{D9730046-AA37-4973-A80A-281B4C8EB2C6}" type="sibTrans" cxnId="{98C1DF66-E4DC-4D9D-A359-6AC2757638AE}">
      <dgm:prSet/>
      <dgm:spPr/>
      <dgm:t>
        <a:bodyPr/>
        <a:lstStyle/>
        <a:p>
          <a:pPr algn="ctr"/>
          <a:endParaRPr lang="sv-SE" sz="1800" b="1" noProof="0" dirty="0"/>
        </a:p>
      </dgm:t>
    </dgm:pt>
    <dgm:pt modelId="{35264D6E-12D4-46B0-9490-BB765F2CF28A}">
      <dgm:prSet custT="1"/>
      <dgm:spPr>
        <a:solidFill>
          <a:srgbClr val="34C1B3"/>
        </a:solidFill>
      </dgm:spPr>
      <dgm:t>
        <a:bodyPr/>
        <a:lstStyle/>
        <a:p>
          <a:pPr algn="ctr"/>
          <a:r>
            <a:rPr lang="sv-SE" sz="1800" b="1" dirty="0"/>
            <a:t>Utveckla kunskapen om psykisk hälsa hos alla elever </a:t>
          </a:r>
          <a:endParaRPr lang="sv-SE" sz="1800" b="1" noProof="0" dirty="0"/>
        </a:p>
      </dgm:t>
    </dgm:pt>
    <dgm:pt modelId="{4851AD0C-2D39-401F-A643-AC3E53514C98}" type="parTrans" cxnId="{CD361E60-3D89-4161-9668-749E96ECB3DC}">
      <dgm:prSet/>
      <dgm:spPr/>
      <dgm:t>
        <a:bodyPr/>
        <a:lstStyle/>
        <a:p>
          <a:pPr algn="ctr"/>
          <a:endParaRPr lang="sv-SE" sz="1800" b="1" noProof="0" dirty="0"/>
        </a:p>
      </dgm:t>
    </dgm:pt>
    <dgm:pt modelId="{98B4D0ED-2F68-4F3D-9E49-5D9572BC28F0}" type="sibTrans" cxnId="{CD361E60-3D89-4161-9668-749E96ECB3DC}">
      <dgm:prSet/>
      <dgm:spPr/>
      <dgm:t>
        <a:bodyPr/>
        <a:lstStyle/>
        <a:p>
          <a:pPr algn="ctr"/>
          <a:endParaRPr lang="sv-SE" sz="1800" b="1" noProof="0" dirty="0"/>
        </a:p>
      </dgm:t>
    </dgm:pt>
    <dgm:pt modelId="{DA985A6E-5F4F-4791-94A9-2BECD95E61D3}">
      <dgm:prSet custT="1"/>
      <dgm:spPr>
        <a:solidFill>
          <a:srgbClr val="1EBCAD">
            <a:alpha val="90000"/>
          </a:srgbClr>
        </a:solidFill>
      </dgm:spPr>
      <dgm:t>
        <a:bodyPr/>
        <a:lstStyle/>
        <a:p>
          <a:pPr algn="ctr">
            <a:buFont typeface="Times New Roman" panose="02020603050405020304" pitchFamily="18" charset="0"/>
            <a:buChar char="•"/>
          </a:pPr>
          <a:r>
            <a:rPr lang="sv-SE" sz="1800" b="1" dirty="0"/>
            <a:t>Fortsatt verka för att kunskapen om psykisk hälsa hos lärare och elevhälsans personal är god</a:t>
          </a:r>
          <a:endParaRPr lang="sv-SE" sz="1800" b="1" noProof="0" dirty="0"/>
        </a:p>
      </dgm:t>
    </dgm:pt>
    <dgm:pt modelId="{6EE7A667-9372-4CD1-B8D2-CE47236BC362}" type="parTrans" cxnId="{7B53F322-B469-46B9-BAD9-88AFC88F57C4}">
      <dgm:prSet/>
      <dgm:spPr/>
      <dgm:t>
        <a:bodyPr/>
        <a:lstStyle/>
        <a:p>
          <a:pPr algn="ctr"/>
          <a:endParaRPr lang="sv-SE" sz="1800" b="1"/>
        </a:p>
      </dgm:t>
    </dgm:pt>
    <dgm:pt modelId="{8015B8C3-8B11-40CE-B866-2FC5FC4AFBE6}" type="sibTrans" cxnId="{7B53F322-B469-46B9-BAD9-88AFC88F57C4}">
      <dgm:prSet/>
      <dgm:spPr/>
      <dgm:t>
        <a:bodyPr/>
        <a:lstStyle/>
        <a:p>
          <a:pPr algn="ctr"/>
          <a:endParaRPr lang="sv-SE" sz="1800" b="1"/>
        </a:p>
      </dgm:t>
    </dgm:pt>
    <dgm:pt modelId="{47620B81-AFDA-4863-A39C-0DF1D616CB44}">
      <dgm:prSet custT="1"/>
      <dgm:spPr>
        <a:solidFill>
          <a:srgbClr val="1EBCAD">
            <a:alpha val="90000"/>
          </a:srgbClr>
        </a:solidFill>
      </dgm:spPr>
      <dgm:t>
        <a:bodyPr/>
        <a:lstStyle/>
        <a:p>
          <a:pPr algn="ctr">
            <a:buFont typeface="Times New Roman" panose="02020603050405020304" pitchFamily="18" charset="0"/>
            <a:buChar char="•"/>
          </a:pPr>
          <a:r>
            <a:rPr lang="sv-SE" sz="1800" b="1" dirty="0"/>
            <a:t>Fortsatt verka för att skolan elevhälsoarbete utgår från elevernas förutsättningar</a:t>
          </a:r>
          <a:endParaRPr lang="sv-SE" sz="1800" b="1" noProof="0" dirty="0"/>
        </a:p>
      </dgm:t>
    </dgm:pt>
    <dgm:pt modelId="{D5593FC7-728E-4C76-BF50-6085492071A4}" type="parTrans" cxnId="{CE45630C-5EAD-4109-91C7-095492F32BB7}">
      <dgm:prSet/>
      <dgm:spPr/>
      <dgm:t>
        <a:bodyPr/>
        <a:lstStyle/>
        <a:p>
          <a:pPr algn="ctr"/>
          <a:endParaRPr lang="sv-SE" sz="1800" b="1"/>
        </a:p>
      </dgm:t>
    </dgm:pt>
    <dgm:pt modelId="{ABE21982-E18C-4729-A864-9C82B2356BEB}" type="sibTrans" cxnId="{CE45630C-5EAD-4109-91C7-095492F32BB7}">
      <dgm:prSet/>
      <dgm:spPr/>
      <dgm:t>
        <a:bodyPr/>
        <a:lstStyle/>
        <a:p>
          <a:pPr algn="ctr"/>
          <a:endParaRPr lang="sv-SE" sz="1800" b="1"/>
        </a:p>
      </dgm:t>
    </dgm:pt>
    <dgm:pt modelId="{E8BD3BB5-5B06-4664-A0EE-A8933293DB35}">
      <dgm:prSet custT="1"/>
      <dgm:spPr>
        <a:solidFill>
          <a:srgbClr val="1EBCAD">
            <a:alpha val="90000"/>
          </a:srgbClr>
        </a:solidFill>
      </dgm:spPr>
      <dgm:t>
        <a:bodyPr/>
        <a:lstStyle/>
        <a:p>
          <a:pPr algn="ctr">
            <a:buFont typeface="Times New Roman" panose="02020603050405020304" pitchFamily="18" charset="0"/>
            <a:buChar char="•"/>
          </a:pPr>
          <a:r>
            <a:rPr lang="sv-SE" sz="1800" b="1" dirty="0"/>
            <a:t>Fortsatt verka för en god elevhälsokompetens som möter elevernas behov </a:t>
          </a:r>
          <a:endParaRPr lang="sv-SE" sz="1800" b="1" noProof="0" dirty="0"/>
        </a:p>
      </dgm:t>
    </dgm:pt>
    <dgm:pt modelId="{30000B36-4A8D-4219-9F42-D43906743865}" type="parTrans" cxnId="{DEC38185-7702-47FE-BD46-4701FFA76F17}">
      <dgm:prSet/>
      <dgm:spPr/>
      <dgm:t>
        <a:bodyPr/>
        <a:lstStyle/>
        <a:p>
          <a:pPr algn="ctr"/>
          <a:endParaRPr lang="sv-SE" sz="1800" b="1"/>
        </a:p>
      </dgm:t>
    </dgm:pt>
    <dgm:pt modelId="{D6435683-113E-4A49-ABCF-4AD60ABF08D3}" type="sibTrans" cxnId="{DEC38185-7702-47FE-BD46-4701FFA76F17}">
      <dgm:prSet/>
      <dgm:spPr/>
      <dgm:t>
        <a:bodyPr/>
        <a:lstStyle/>
        <a:p>
          <a:pPr algn="ctr"/>
          <a:endParaRPr lang="sv-SE" sz="1800" b="1"/>
        </a:p>
      </dgm:t>
    </dgm:pt>
    <dgm:pt modelId="{7D2FC0DC-FE68-43CE-8149-628C60BFAA68}" type="pres">
      <dgm:prSet presAssocID="{EFDD233A-50F0-47D3-AA67-6AD704B3A6B7}" presName="diagram" presStyleCnt="0">
        <dgm:presLayoutVars>
          <dgm:dir/>
          <dgm:resizeHandles val="exact"/>
        </dgm:presLayoutVars>
      </dgm:prSet>
      <dgm:spPr/>
    </dgm:pt>
    <dgm:pt modelId="{35A1148F-55FD-47CD-8CF8-3CE563643BBE}" type="pres">
      <dgm:prSet presAssocID="{F8B7BF59-7FF1-4B22-B256-01E5F9FC2DB1}" presName="node" presStyleLbl="node1" presStyleIdx="0" presStyleCnt="6">
        <dgm:presLayoutVars>
          <dgm:bulletEnabled val="1"/>
        </dgm:presLayoutVars>
      </dgm:prSet>
      <dgm:spPr>
        <a:prstGeom prst="round2DiagRect">
          <a:avLst/>
        </a:prstGeom>
      </dgm:spPr>
    </dgm:pt>
    <dgm:pt modelId="{669B5C52-6E01-45BD-8119-E3EF4AB46E00}" type="pres">
      <dgm:prSet presAssocID="{2E1903EE-A38F-4F81-9381-3514200287F1}" presName="sibTrans" presStyleCnt="0"/>
      <dgm:spPr/>
    </dgm:pt>
    <dgm:pt modelId="{DB7CFB91-6D7E-4127-89B1-E2A1692D931A}" type="pres">
      <dgm:prSet presAssocID="{0C422BA9-0EE4-4F87-9AA8-157E5E45AE3E}" presName="node" presStyleLbl="node1" presStyleIdx="1" presStyleCnt="6">
        <dgm:presLayoutVars>
          <dgm:bulletEnabled val="1"/>
        </dgm:presLayoutVars>
      </dgm:prSet>
      <dgm:spPr>
        <a:prstGeom prst="round2DiagRect">
          <a:avLst/>
        </a:prstGeom>
      </dgm:spPr>
    </dgm:pt>
    <dgm:pt modelId="{3193C77C-5783-40BB-9A0E-E79E94AB1F36}" type="pres">
      <dgm:prSet presAssocID="{D9730046-AA37-4973-A80A-281B4C8EB2C6}" presName="sibTrans" presStyleCnt="0"/>
      <dgm:spPr/>
    </dgm:pt>
    <dgm:pt modelId="{CCF11B3B-7F5E-4221-86BD-30D5F8A475A4}" type="pres">
      <dgm:prSet presAssocID="{35264D6E-12D4-46B0-9490-BB765F2CF28A}" presName="node" presStyleLbl="node1" presStyleIdx="2" presStyleCnt="6">
        <dgm:presLayoutVars>
          <dgm:bulletEnabled val="1"/>
        </dgm:presLayoutVars>
      </dgm:prSet>
      <dgm:spPr>
        <a:prstGeom prst="round2DiagRect">
          <a:avLst/>
        </a:prstGeom>
      </dgm:spPr>
    </dgm:pt>
    <dgm:pt modelId="{2A8A0442-E076-48A1-BA1B-21B23A32CB2D}" type="pres">
      <dgm:prSet presAssocID="{98B4D0ED-2F68-4F3D-9E49-5D9572BC28F0}" presName="sibTrans" presStyleCnt="0"/>
      <dgm:spPr/>
    </dgm:pt>
    <dgm:pt modelId="{BCC0AD22-92AD-47DE-ADB0-BC84EE9E5FAD}" type="pres">
      <dgm:prSet presAssocID="{DA985A6E-5F4F-4791-94A9-2BECD95E61D3}" presName="node" presStyleLbl="node1" presStyleIdx="3" presStyleCnt="6">
        <dgm:presLayoutVars>
          <dgm:bulletEnabled val="1"/>
        </dgm:presLayoutVars>
      </dgm:prSet>
      <dgm:spPr>
        <a:prstGeom prst="round2DiagRect">
          <a:avLst/>
        </a:prstGeom>
      </dgm:spPr>
    </dgm:pt>
    <dgm:pt modelId="{06BA9163-B94A-46C0-A4B9-9C3A4630EDC7}" type="pres">
      <dgm:prSet presAssocID="{8015B8C3-8B11-40CE-B866-2FC5FC4AFBE6}" presName="sibTrans" presStyleCnt="0"/>
      <dgm:spPr/>
    </dgm:pt>
    <dgm:pt modelId="{888C6810-90B5-4CC0-A0E1-2FEFFD88261D}" type="pres">
      <dgm:prSet presAssocID="{47620B81-AFDA-4863-A39C-0DF1D616CB44}" presName="node" presStyleLbl="node1" presStyleIdx="4" presStyleCnt="6">
        <dgm:presLayoutVars>
          <dgm:bulletEnabled val="1"/>
        </dgm:presLayoutVars>
      </dgm:prSet>
      <dgm:spPr>
        <a:prstGeom prst="round2DiagRect">
          <a:avLst/>
        </a:prstGeom>
      </dgm:spPr>
    </dgm:pt>
    <dgm:pt modelId="{BC839043-03F1-4C7D-A428-92CDCD6DF2D5}" type="pres">
      <dgm:prSet presAssocID="{ABE21982-E18C-4729-A864-9C82B2356BEB}" presName="sibTrans" presStyleCnt="0"/>
      <dgm:spPr/>
    </dgm:pt>
    <dgm:pt modelId="{9331362B-63D0-4669-BA66-53D863F3445E}" type="pres">
      <dgm:prSet presAssocID="{E8BD3BB5-5B06-4664-A0EE-A8933293DB35}" presName="node" presStyleLbl="node1" presStyleIdx="5" presStyleCnt="6">
        <dgm:presLayoutVars>
          <dgm:bulletEnabled val="1"/>
        </dgm:presLayoutVars>
      </dgm:prSet>
      <dgm:spPr>
        <a:prstGeom prst="round2DiagRect">
          <a:avLst/>
        </a:prstGeom>
      </dgm:spPr>
    </dgm:pt>
  </dgm:ptLst>
  <dgm:cxnLst>
    <dgm:cxn modelId="{CE45630C-5EAD-4109-91C7-095492F32BB7}" srcId="{EFDD233A-50F0-47D3-AA67-6AD704B3A6B7}" destId="{47620B81-AFDA-4863-A39C-0DF1D616CB44}" srcOrd="4" destOrd="0" parTransId="{D5593FC7-728E-4C76-BF50-6085492071A4}" sibTransId="{ABE21982-E18C-4729-A864-9C82B2356BEB}"/>
    <dgm:cxn modelId="{7B53F322-B469-46B9-BAD9-88AFC88F57C4}" srcId="{EFDD233A-50F0-47D3-AA67-6AD704B3A6B7}" destId="{DA985A6E-5F4F-4791-94A9-2BECD95E61D3}" srcOrd="3" destOrd="0" parTransId="{6EE7A667-9372-4CD1-B8D2-CE47236BC362}" sibTransId="{8015B8C3-8B11-40CE-B866-2FC5FC4AFBE6}"/>
    <dgm:cxn modelId="{FAC1985E-52B4-4777-A82A-A6E7E4C2A940}" type="presOf" srcId="{E8BD3BB5-5B06-4664-A0EE-A8933293DB35}" destId="{9331362B-63D0-4669-BA66-53D863F3445E}" srcOrd="0" destOrd="0" presId="urn:microsoft.com/office/officeart/2005/8/layout/default"/>
    <dgm:cxn modelId="{CD361E60-3D89-4161-9668-749E96ECB3DC}" srcId="{EFDD233A-50F0-47D3-AA67-6AD704B3A6B7}" destId="{35264D6E-12D4-46B0-9490-BB765F2CF28A}" srcOrd="2" destOrd="0" parTransId="{4851AD0C-2D39-401F-A643-AC3E53514C98}" sibTransId="{98B4D0ED-2F68-4F3D-9E49-5D9572BC28F0}"/>
    <dgm:cxn modelId="{700A8F60-C17A-4098-9C1B-D59C4325F6AA}" type="presOf" srcId="{EFDD233A-50F0-47D3-AA67-6AD704B3A6B7}" destId="{7D2FC0DC-FE68-43CE-8149-628C60BFAA68}" srcOrd="0" destOrd="0" presId="urn:microsoft.com/office/officeart/2005/8/layout/default"/>
    <dgm:cxn modelId="{98C1DF66-E4DC-4D9D-A359-6AC2757638AE}" srcId="{EFDD233A-50F0-47D3-AA67-6AD704B3A6B7}" destId="{0C422BA9-0EE4-4F87-9AA8-157E5E45AE3E}" srcOrd="1" destOrd="0" parTransId="{91D65119-2196-4AC5-8B68-148E45383787}" sibTransId="{D9730046-AA37-4973-A80A-281B4C8EB2C6}"/>
    <dgm:cxn modelId="{D3F4FD67-BFD7-4946-B77A-624B6B73828B}" type="presOf" srcId="{F8B7BF59-7FF1-4B22-B256-01E5F9FC2DB1}" destId="{35A1148F-55FD-47CD-8CF8-3CE563643BBE}" srcOrd="0" destOrd="0" presId="urn:microsoft.com/office/officeart/2005/8/layout/default"/>
    <dgm:cxn modelId="{78ECCB52-2618-4A18-B77D-C01E11FD7BD9}" type="presOf" srcId="{0C422BA9-0EE4-4F87-9AA8-157E5E45AE3E}" destId="{DB7CFB91-6D7E-4127-89B1-E2A1692D931A}" srcOrd="0" destOrd="0" presId="urn:microsoft.com/office/officeart/2005/8/layout/default"/>
    <dgm:cxn modelId="{DEC38185-7702-47FE-BD46-4701FFA76F17}" srcId="{EFDD233A-50F0-47D3-AA67-6AD704B3A6B7}" destId="{E8BD3BB5-5B06-4664-A0EE-A8933293DB35}" srcOrd="5" destOrd="0" parTransId="{30000B36-4A8D-4219-9F42-D43906743865}" sibTransId="{D6435683-113E-4A49-ABCF-4AD60ABF08D3}"/>
    <dgm:cxn modelId="{DD8ED39A-A4E6-41BE-AF19-B5BE9B439203}" type="presOf" srcId="{47620B81-AFDA-4863-A39C-0DF1D616CB44}" destId="{888C6810-90B5-4CC0-A0E1-2FEFFD88261D}" srcOrd="0" destOrd="0" presId="urn:microsoft.com/office/officeart/2005/8/layout/default"/>
    <dgm:cxn modelId="{13FD11BB-B1CD-4BF4-B10F-CEFF4F4D20AC}" srcId="{EFDD233A-50F0-47D3-AA67-6AD704B3A6B7}" destId="{F8B7BF59-7FF1-4B22-B256-01E5F9FC2DB1}" srcOrd="0" destOrd="0" parTransId="{FC677900-EDF7-4106-95BD-D8C21BCA46E0}" sibTransId="{2E1903EE-A38F-4F81-9381-3514200287F1}"/>
    <dgm:cxn modelId="{CC4E7AC3-7045-4114-9A58-BED2AA0E8821}" type="presOf" srcId="{35264D6E-12D4-46B0-9490-BB765F2CF28A}" destId="{CCF11B3B-7F5E-4221-86BD-30D5F8A475A4}" srcOrd="0" destOrd="0" presId="urn:microsoft.com/office/officeart/2005/8/layout/default"/>
    <dgm:cxn modelId="{15ED92E1-FBF7-4EA8-B128-C6C9067908A0}" type="presOf" srcId="{DA985A6E-5F4F-4791-94A9-2BECD95E61D3}" destId="{BCC0AD22-92AD-47DE-ADB0-BC84EE9E5FAD}" srcOrd="0" destOrd="0" presId="urn:microsoft.com/office/officeart/2005/8/layout/default"/>
    <dgm:cxn modelId="{115DD6AD-B1D7-4D1A-A576-39933DF640A8}" type="presParOf" srcId="{7D2FC0DC-FE68-43CE-8149-628C60BFAA68}" destId="{35A1148F-55FD-47CD-8CF8-3CE563643BBE}" srcOrd="0" destOrd="0" presId="urn:microsoft.com/office/officeart/2005/8/layout/default"/>
    <dgm:cxn modelId="{2273BF5A-8D57-445A-A19E-20AD76B37AB2}" type="presParOf" srcId="{7D2FC0DC-FE68-43CE-8149-628C60BFAA68}" destId="{669B5C52-6E01-45BD-8119-E3EF4AB46E00}" srcOrd="1" destOrd="0" presId="urn:microsoft.com/office/officeart/2005/8/layout/default"/>
    <dgm:cxn modelId="{DFC69EFB-D869-41C9-B099-C0D554A0A4EB}" type="presParOf" srcId="{7D2FC0DC-FE68-43CE-8149-628C60BFAA68}" destId="{DB7CFB91-6D7E-4127-89B1-E2A1692D931A}" srcOrd="2" destOrd="0" presId="urn:microsoft.com/office/officeart/2005/8/layout/default"/>
    <dgm:cxn modelId="{52D51624-13BD-494B-975B-FD7DAAF7052A}" type="presParOf" srcId="{7D2FC0DC-FE68-43CE-8149-628C60BFAA68}" destId="{3193C77C-5783-40BB-9A0E-E79E94AB1F36}" srcOrd="3" destOrd="0" presId="urn:microsoft.com/office/officeart/2005/8/layout/default"/>
    <dgm:cxn modelId="{8582879F-980E-4567-9C0B-B9917BB1FCF4}" type="presParOf" srcId="{7D2FC0DC-FE68-43CE-8149-628C60BFAA68}" destId="{CCF11B3B-7F5E-4221-86BD-30D5F8A475A4}" srcOrd="4" destOrd="0" presId="urn:microsoft.com/office/officeart/2005/8/layout/default"/>
    <dgm:cxn modelId="{A2CF3734-3342-43B0-9699-EEF7298145C5}" type="presParOf" srcId="{7D2FC0DC-FE68-43CE-8149-628C60BFAA68}" destId="{2A8A0442-E076-48A1-BA1B-21B23A32CB2D}" srcOrd="5" destOrd="0" presId="urn:microsoft.com/office/officeart/2005/8/layout/default"/>
    <dgm:cxn modelId="{074A99B8-2041-4CC4-AB52-2DF138BCF619}" type="presParOf" srcId="{7D2FC0DC-FE68-43CE-8149-628C60BFAA68}" destId="{BCC0AD22-92AD-47DE-ADB0-BC84EE9E5FAD}" srcOrd="6" destOrd="0" presId="urn:microsoft.com/office/officeart/2005/8/layout/default"/>
    <dgm:cxn modelId="{34D69680-E6B5-4401-89DA-B0A8FA086B16}" type="presParOf" srcId="{7D2FC0DC-FE68-43CE-8149-628C60BFAA68}" destId="{06BA9163-B94A-46C0-A4B9-9C3A4630EDC7}" srcOrd="7" destOrd="0" presId="urn:microsoft.com/office/officeart/2005/8/layout/default"/>
    <dgm:cxn modelId="{004C06A0-7C0F-4559-A47F-F77BBFFC4631}" type="presParOf" srcId="{7D2FC0DC-FE68-43CE-8149-628C60BFAA68}" destId="{888C6810-90B5-4CC0-A0E1-2FEFFD88261D}" srcOrd="8" destOrd="0" presId="urn:microsoft.com/office/officeart/2005/8/layout/default"/>
    <dgm:cxn modelId="{98615EB9-6DFF-487F-B355-CEFC973BFF73}" type="presParOf" srcId="{7D2FC0DC-FE68-43CE-8149-628C60BFAA68}" destId="{BC839043-03F1-4C7D-A428-92CDCD6DF2D5}" srcOrd="9" destOrd="0" presId="urn:microsoft.com/office/officeart/2005/8/layout/default"/>
    <dgm:cxn modelId="{ACEEBAEC-091C-4F2C-B3A9-33C7A39CFE33}" type="presParOf" srcId="{7D2FC0DC-FE68-43CE-8149-628C60BFAA68}" destId="{9331362B-63D0-4669-BA66-53D863F3445E}" srcOrd="1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CFFA8-EBDA-48D1-A32D-516805615768}">
      <dsp:nvSpPr>
        <dsp:cNvPr id="0" name=""/>
        <dsp:cNvSpPr/>
      </dsp:nvSpPr>
      <dsp:spPr>
        <a:xfrm>
          <a:off x="913855" y="1659"/>
          <a:ext cx="2350466" cy="1619471"/>
        </a:xfrm>
        <a:prstGeom prst="roundRect">
          <a:avLst/>
        </a:prstGeom>
        <a:blipFill dpi="0" rotWithShape="1">
          <a:blip xmlns:r="http://schemas.openxmlformats.org/officeDocument/2006/relationships" r:embed="rId1"/>
          <a:srcRect/>
          <a:stretch>
            <a:fillRect l="15550" r="1555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EF9181-31D3-4390-BB92-64E764F22474}">
      <dsp:nvSpPr>
        <dsp:cNvPr id="0" name=""/>
        <dsp:cNvSpPr/>
      </dsp:nvSpPr>
      <dsp:spPr>
        <a:xfrm>
          <a:off x="913855" y="1621131"/>
          <a:ext cx="2350466" cy="8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Font typeface="+mj-lt"/>
            <a:buNone/>
          </a:pPr>
          <a:r>
            <a:rPr lang="sv-SE" sz="1600" b="1" i="0" kern="1200" dirty="0"/>
            <a:t>Ökat fokus på att stärka psykiskt välbefinnande och psykisk hälsa som resurs för individ och samhälle</a:t>
          </a:r>
          <a:endParaRPr lang="sv-SE" sz="1600" b="1" kern="1200" dirty="0"/>
        </a:p>
      </dsp:txBody>
      <dsp:txXfrm>
        <a:off x="913855" y="1621131"/>
        <a:ext cx="2350466" cy="872023"/>
      </dsp:txXfrm>
    </dsp:sp>
    <dsp:sp modelId="{E1A3E927-2F98-4714-8882-96CF8C2051A6}">
      <dsp:nvSpPr>
        <dsp:cNvPr id="0" name=""/>
        <dsp:cNvSpPr/>
      </dsp:nvSpPr>
      <dsp:spPr>
        <a:xfrm>
          <a:off x="3499468" y="1659"/>
          <a:ext cx="2350466" cy="1619471"/>
        </a:xfrm>
        <a:prstGeom prst="roundRect">
          <a:avLst/>
        </a:prstGeom>
        <a:blipFill dpi="0" rotWithShape="1">
          <a:blip xmlns:r="http://schemas.openxmlformats.org/officeDocument/2006/relationships" r:embed="rId2"/>
          <a:srcRect/>
          <a:stretch>
            <a:fillRect l="15550" r="1555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4F57A3-3988-4AEA-AB09-A37AD6167B84}">
      <dsp:nvSpPr>
        <dsp:cNvPr id="0" name=""/>
        <dsp:cNvSpPr/>
      </dsp:nvSpPr>
      <dsp:spPr>
        <a:xfrm>
          <a:off x="3499468" y="1621131"/>
          <a:ext cx="2350466" cy="8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Font typeface="+mj-lt"/>
            <a:buNone/>
          </a:pPr>
          <a:r>
            <a:rPr lang="sv-SE" sz="1600" b="1" i="0" kern="1200" dirty="0"/>
            <a:t>Ökade investeringar i barn och unga för en god psykisk hälsa genom hela livet</a:t>
          </a:r>
          <a:endParaRPr lang="sv-SE" sz="1600" b="1" kern="1200" dirty="0"/>
        </a:p>
      </dsp:txBody>
      <dsp:txXfrm>
        <a:off x="3499468" y="1621131"/>
        <a:ext cx="2350466" cy="872023"/>
      </dsp:txXfrm>
    </dsp:sp>
    <dsp:sp modelId="{385CF1AB-3460-4BFF-AD4B-83CF906EB2E4}">
      <dsp:nvSpPr>
        <dsp:cNvPr id="0" name=""/>
        <dsp:cNvSpPr/>
      </dsp:nvSpPr>
      <dsp:spPr>
        <a:xfrm>
          <a:off x="6085080" y="1659"/>
          <a:ext cx="2350466" cy="1619471"/>
        </a:xfrm>
        <a:prstGeom prst="roundRect">
          <a:avLst/>
        </a:prstGeom>
        <a:blipFill dpi="0" rotWithShape="1">
          <a:blip xmlns:r="http://schemas.openxmlformats.org/officeDocument/2006/relationships" r:embed="rId3"/>
          <a:srcRect/>
          <a:stretch>
            <a:fillRect l="15550" r="1555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9570B7-7732-42A5-BA73-54A2CF3365A0}">
      <dsp:nvSpPr>
        <dsp:cNvPr id="0" name=""/>
        <dsp:cNvSpPr/>
      </dsp:nvSpPr>
      <dsp:spPr>
        <a:xfrm>
          <a:off x="6085080" y="1621131"/>
          <a:ext cx="2350466" cy="8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Font typeface="+mj-lt"/>
            <a:buNone/>
          </a:pPr>
          <a:r>
            <a:rPr lang="sv-SE" sz="1600" b="1" i="0" kern="1200" dirty="0"/>
            <a:t>Ett inkluderande och hållbart arbetsliv som främjar psykisk hälsa</a:t>
          </a:r>
          <a:endParaRPr lang="sv-SE" sz="1600" b="1" kern="1200" dirty="0"/>
        </a:p>
      </dsp:txBody>
      <dsp:txXfrm>
        <a:off x="6085080" y="1621131"/>
        <a:ext cx="2350466" cy="872023"/>
      </dsp:txXfrm>
    </dsp:sp>
    <dsp:sp modelId="{86B21626-C056-4A60-A5C2-448B825BAA86}">
      <dsp:nvSpPr>
        <dsp:cNvPr id="0" name=""/>
        <dsp:cNvSpPr/>
      </dsp:nvSpPr>
      <dsp:spPr>
        <a:xfrm>
          <a:off x="8670692" y="1659"/>
          <a:ext cx="2350466" cy="1619471"/>
        </a:xfrm>
        <a:prstGeom prst="roundRect">
          <a:avLst/>
        </a:prstGeom>
        <a:blipFill dpi="0" rotWithShape="1">
          <a:blip xmlns:r="http://schemas.openxmlformats.org/officeDocument/2006/relationships" r:embed="rId4"/>
          <a:srcRect/>
          <a:stretch>
            <a:fillRect l="15550" r="1555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F0B5F5-DCBF-419D-B467-C823F9A1F317}">
      <dsp:nvSpPr>
        <dsp:cNvPr id="0" name=""/>
        <dsp:cNvSpPr/>
      </dsp:nvSpPr>
      <dsp:spPr>
        <a:xfrm>
          <a:off x="8670692" y="1621131"/>
          <a:ext cx="2350466" cy="8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sv-SE" sz="1600" b="1" kern="1200" dirty="0"/>
            <a:t> </a:t>
          </a:r>
          <a:r>
            <a:rPr lang="sv-SE" sz="1600" b="1" i="0" kern="1200" dirty="0"/>
            <a:t>Ett inkluderande samhälle med delaktiga invånare</a:t>
          </a:r>
          <a:endParaRPr lang="sv-SE" sz="1600" b="1" kern="1200" dirty="0"/>
        </a:p>
      </dsp:txBody>
      <dsp:txXfrm>
        <a:off x="8670692" y="1621131"/>
        <a:ext cx="2350466" cy="872023"/>
      </dsp:txXfrm>
    </dsp:sp>
    <dsp:sp modelId="{A0C5B044-A454-4A9F-B526-59BFFFCDA271}">
      <dsp:nvSpPr>
        <dsp:cNvPr id="0" name=""/>
        <dsp:cNvSpPr/>
      </dsp:nvSpPr>
      <dsp:spPr>
        <a:xfrm>
          <a:off x="2206661" y="2728201"/>
          <a:ext cx="2350466" cy="1619471"/>
        </a:xfrm>
        <a:prstGeom prst="roundRect">
          <a:avLst/>
        </a:prstGeom>
        <a:blipFill dpi="0" rotWithShape="1">
          <a:blip xmlns:r="http://schemas.openxmlformats.org/officeDocument/2006/relationships" r:embed="rId5"/>
          <a:srcRect/>
          <a:stretch>
            <a:fillRect l="15550" r="1555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E22234-A3DE-4D3A-8CFD-03423E217830}">
      <dsp:nvSpPr>
        <dsp:cNvPr id="0" name=""/>
        <dsp:cNvSpPr/>
      </dsp:nvSpPr>
      <dsp:spPr>
        <a:xfrm>
          <a:off x="2206661" y="4347672"/>
          <a:ext cx="2350466" cy="8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sv-SE" sz="1600" b="1" kern="1200" dirty="0"/>
            <a:t> </a:t>
          </a:r>
          <a:r>
            <a:rPr lang="sv-SE" sz="1600" b="1" i="0" kern="1200" dirty="0"/>
            <a:t>Vård och omsorg som möter patienters och brukares behov</a:t>
          </a:r>
          <a:endParaRPr lang="sv-SE" sz="1600" b="1" kern="1200" dirty="0"/>
        </a:p>
      </dsp:txBody>
      <dsp:txXfrm>
        <a:off x="2206661" y="4347672"/>
        <a:ext cx="2350466" cy="872023"/>
      </dsp:txXfrm>
    </dsp:sp>
    <dsp:sp modelId="{AB676D11-111E-4389-9E79-8320FB7882B6}">
      <dsp:nvSpPr>
        <dsp:cNvPr id="0" name=""/>
        <dsp:cNvSpPr/>
      </dsp:nvSpPr>
      <dsp:spPr>
        <a:xfrm>
          <a:off x="4792274" y="2728201"/>
          <a:ext cx="2350466" cy="1619471"/>
        </a:xfrm>
        <a:prstGeom prst="roundRect">
          <a:avLst/>
        </a:prstGeom>
        <a:blipFill dpi="0" rotWithShape="1">
          <a:blip xmlns:r="http://schemas.openxmlformats.org/officeDocument/2006/relationships" r:embed="rId6"/>
          <a:srcRect/>
          <a:stretch>
            <a:fillRect l="15550" r="1555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A7BFE5-5B4A-430A-9C0D-309676EDD2D9}">
      <dsp:nvSpPr>
        <dsp:cNvPr id="0" name=""/>
        <dsp:cNvSpPr/>
      </dsp:nvSpPr>
      <dsp:spPr>
        <a:xfrm>
          <a:off x="4792274" y="4347672"/>
          <a:ext cx="2350466" cy="8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sv-SE" sz="1600" b="1" kern="1200" dirty="0"/>
            <a:t> S</a:t>
          </a:r>
          <a:r>
            <a:rPr lang="sv-SE" sz="1600" b="1" i="0" kern="1200" dirty="0"/>
            <a:t>tärkt suicidpreventivt arbete</a:t>
          </a:r>
          <a:endParaRPr lang="sv-SE" sz="1600" b="1" kern="1200" dirty="0"/>
        </a:p>
      </dsp:txBody>
      <dsp:txXfrm>
        <a:off x="4792274" y="4347672"/>
        <a:ext cx="2350466" cy="872023"/>
      </dsp:txXfrm>
    </dsp:sp>
    <dsp:sp modelId="{01246574-1C44-4BFC-B745-DC3FDCD5849A}">
      <dsp:nvSpPr>
        <dsp:cNvPr id="0" name=""/>
        <dsp:cNvSpPr/>
      </dsp:nvSpPr>
      <dsp:spPr>
        <a:xfrm>
          <a:off x="7377886" y="2728201"/>
          <a:ext cx="2350466" cy="1619471"/>
        </a:xfrm>
        <a:prstGeom prst="roundRect">
          <a:avLst/>
        </a:prstGeom>
        <a:blipFill dpi="0" rotWithShape="1">
          <a:blip xmlns:r="http://schemas.openxmlformats.org/officeDocument/2006/relationships" r:embed="rId7"/>
          <a:srcRect/>
          <a:stretch>
            <a:fillRect l="15550" r="1555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F90262-5876-4674-A6A9-39ADE48D1304}">
      <dsp:nvSpPr>
        <dsp:cNvPr id="0" name=""/>
        <dsp:cNvSpPr/>
      </dsp:nvSpPr>
      <dsp:spPr>
        <a:xfrm>
          <a:off x="7377886" y="4347672"/>
          <a:ext cx="2350466" cy="8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sv-SE" sz="1600" b="1" i="0" kern="1200" dirty="0"/>
            <a:t>Stärkt kunskapsutveckling inom området psykisk hälsa och suicidprevention</a:t>
          </a:r>
          <a:endParaRPr lang="sv-SE" sz="1600" b="1" kern="1200" dirty="0"/>
        </a:p>
      </dsp:txBody>
      <dsp:txXfrm>
        <a:off x="7377886" y="4347672"/>
        <a:ext cx="2350466" cy="8720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148F-55FD-47CD-8CF8-3CE563643BBE}">
      <dsp:nvSpPr>
        <dsp:cNvPr id="0" name=""/>
        <dsp:cNvSpPr/>
      </dsp:nvSpPr>
      <dsp:spPr>
        <a:xfrm>
          <a:off x="982" y="43457"/>
          <a:ext cx="3832213" cy="2299328"/>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Fortsätta verka med särskilda kompensatoriska insatser till huvudmän för förskolor och skolor där behoven är som störst och till barn och elever i behov av stödinsatser i utbildningen, t.ex. till följd av ett psykiatriskt tillstånd</a:t>
          </a:r>
          <a:endParaRPr lang="sv-SE" sz="1800" b="1" kern="1200" noProof="0" dirty="0"/>
        </a:p>
      </dsp:txBody>
      <dsp:txXfrm>
        <a:off x="113226" y="155701"/>
        <a:ext cx="3607725" cy="2074840"/>
      </dsp:txXfrm>
    </dsp:sp>
    <dsp:sp modelId="{DB7CFB91-6D7E-4127-89B1-E2A1692D931A}">
      <dsp:nvSpPr>
        <dsp:cNvPr id="0" name=""/>
        <dsp:cNvSpPr/>
      </dsp:nvSpPr>
      <dsp:spPr>
        <a:xfrm>
          <a:off x="4216417" y="43457"/>
          <a:ext cx="3832213" cy="2299328"/>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v-SE" sz="2400" b="1" kern="1200" dirty="0"/>
            <a:t>Fortsatt verka för att skolans lärmiljöer anpassas så att de stödjer elevers lärande, utveckling och hälsa</a:t>
          </a:r>
          <a:endParaRPr lang="sv-SE" sz="2400" b="1" kern="1200" noProof="0" dirty="0"/>
        </a:p>
      </dsp:txBody>
      <dsp:txXfrm>
        <a:off x="4328661" y="155701"/>
        <a:ext cx="3607725" cy="2074840"/>
      </dsp:txXfrm>
    </dsp:sp>
    <dsp:sp modelId="{CCF11B3B-7F5E-4221-86BD-30D5F8A475A4}">
      <dsp:nvSpPr>
        <dsp:cNvPr id="0" name=""/>
        <dsp:cNvSpPr/>
      </dsp:nvSpPr>
      <dsp:spPr>
        <a:xfrm>
          <a:off x="2108700" y="2726006"/>
          <a:ext cx="3832213" cy="2299328"/>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t>Utveckla skolans arbete med att tidigt uppmärksamma elever i behov av särskilt stöd och möta elever med psykiatriska tillstånd, t.ex. neuropsykiatriska funktionsnedsättningar</a:t>
          </a:r>
          <a:endParaRPr lang="sv-SE" sz="2000" b="1" kern="1200" noProof="0" dirty="0"/>
        </a:p>
      </dsp:txBody>
      <dsp:txXfrm>
        <a:off x="2220944" y="2838250"/>
        <a:ext cx="3607725" cy="20748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148F-55FD-47CD-8CF8-3CE563643BBE}">
      <dsp:nvSpPr>
        <dsp:cNvPr id="0" name=""/>
        <dsp:cNvSpPr/>
      </dsp:nvSpPr>
      <dsp:spPr>
        <a:xfrm>
          <a:off x="924" y="189874"/>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t>Öka tillgången till lättillgängliga verksamheter för barn och unga inom bl.a. kultur, idrott och friluftsliv</a:t>
          </a:r>
          <a:endParaRPr lang="sv-SE" sz="2000" b="1" kern="1200" noProof="0" dirty="0"/>
        </a:p>
      </dsp:txBody>
      <dsp:txXfrm>
        <a:off x="106570" y="295520"/>
        <a:ext cx="3395663" cy="1952881"/>
      </dsp:txXfrm>
    </dsp:sp>
    <dsp:sp modelId="{DB7CFB91-6D7E-4127-89B1-E2A1692D931A}">
      <dsp:nvSpPr>
        <dsp:cNvPr id="0" name=""/>
        <dsp:cNvSpPr/>
      </dsp:nvSpPr>
      <dsp:spPr>
        <a:xfrm>
          <a:off x="3968576" y="189874"/>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Arbeta för att fritidsaktiviteter görs tillgängliga och når en bredd av barn och unga utifrån deras olika önskemål, behov och förutsättningar, t.ex. inkluderande aktiviteter för barn och unga med fysiska, psykiska eller intellektuella funktionsnedsättningar </a:t>
          </a:r>
          <a:endParaRPr lang="sv-SE" sz="1600" b="1" kern="1200" noProof="0" dirty="0"/>
        </a:p>
      </dsp:txBody>
      <dsp:txXfrm>
        <a:off x="4074222" y="295520"/>
        <a:ext cx="3395663" cy="1952881"/>
      </dsp:txXfrm>
    </dsp:sp>
    <dsp:sp modelId="{CCF11B3B-7F5E-4221-86BD-30D5F8A475A4}">
      <dsp:nvSpPr>
        <dsp:cNvPr id="0" name=""/>
        <dsp:cNvSpPr/>
      </dsp:nvSpPr>
      <dsp:spPr>
        <a:xfrm>
          <a:off x="924" y="2714743"/>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t>Särskilt rikta insatser till barn och unga som har sämre förutsättningar för att delta i fritidsaktiviteter </a:t>
          </a:r>
          <a:endParaRPr lang="sv-SE" sz="2000" b="1" kern="1200" noProof="0" dirty="0"/>
        </a:p>
      </dsp:txBody>
      <dsp:txXfrm>
        <a:off x="106570" y="2820389"/>
        <a:ext cx="3395663" cy="1952881"/>
      </dsp:txXfrm>
    </dsp:sp>
    <dsp:sp modelId="{BCC0AD22-92AD-47DE-ADB0-BC84EE9E5FAD}">
      <dsp:nvSpPr>
        <dsp:cNvPr id="0" name=""/>
        <dsp:cNvSpPr/>
      </dsp:nvSpPr>
      <dsp:spPr>
        <a:xfrm>
          <a:off x="3968576" y="2714743"/>
          <a:ext cx="3606955" cy="2164173"/>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r>
            <a:rPr lang="sv-SE" sz="2000" b="1" kern="1200" dirty="0"/>
            <a:t>Sprida kunskap om psykisk hälsa och grupper av barn och unga som är särskilt utsatta för psykisk ohälsa till vuxna som leder fritidsaktiviteter</a:t>
          </a:r>
          <a:endParaRPr lang="sv-SE" sz="2000" b="1" kern="1200" noProof="0" dirty="0"/>
        </a:p>
      </dsp:txBody>
      <dsp:txXfrm>
        <a:off x="4074222" y="2820389"/>
        <a:ext cx="3395663" cy="19528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148F-55FD-47CD-8CF8-3CE563643BBE}">
      <dsp:nvSpPr>
        <dsp:cNvPr id="0" name=""/>
        <dsp:cNvSpPr/>
      </dsp:nvSpPr>
      <dsp:spPr>
        <a:xfrm>
          <a:off x="924" y="189874"/>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Verka för att skapa förutsättningar för trygga och säkra digitala miljöer för barn som är anpassade efter dem, med ett särskilt fokus på att stärka dem som har störst risk för att fara illa i de digitala miljöerna </a:t>
          </a:r>
          <a:endParaRPr lang="sv-SE" sz="1800" b="1" kern="1200" noProof="0" dirty="0"/>
        </a:p>
      </dsp:txBody>
      <dsp:txXfrm>
        <a:off x="106570" y="295520"/>
        <a:ext cx="3395663" cy="1952881"/>
      </dsp:txXfrm>
    </dsp:sp>
    <dsp:sp modelId="{DB7CFB91-6D7E-4127-89B1-E2A1692D931A}">
      <dsp:nvSpPr>
        <dsp:cNvPr id="0" name=""/>
        <dsp:cNvSpPr/>
      </dsp:nvSpPr>
      <dsp:spPr>
        <a:xfrm>
          <a:off x="3968576" y="189874"/>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v-SE" sz="2400" b="1" kern="1200" dirty="0"/>
            <a:t>Utveckla arbetet med att skydda barn från skadligt material i den digitala miljön, t.ex. otillförlitligt eller våldsamt material</a:t>
          </a:r>
          <a:endParaRPr lang="sv-SE" sz="2400" b="1" kern="1200" noProof="0" dirty="0"/>
        </a:p>
      </dsp:txBody>
      <dsp:txXfrm>
        <a:off x="4074222" y="295520"/>
        <a:ext cx="3395663" cy="1952881"/>
      </dsp:txXfrm>
    </dsp:sp>
    <dsp:sp modelId="{CCF11B3B-7F5E-4221-86BD-30D5F8A475A4}">
      <dsp:nvSpPr>
        <dsp:cNvPr id="0" name=""/>
        <dsp:cNvSpPr/>
      </dsp:nvSpPr>
      <dsp:spPr>
        <a:xfrm>
          <a:off x="924" y="2714743"/>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v-SE" sz="2400" b="1" kern="1200" dirty="0"/>
            <a:t>Öka kunskapen om kopplingen mellan digitala medier och barns och ungas psykiska hälsa </a:t>
          </a:r>
          <a:endParaRPr lang="sv-SE" sz="2400" b="1" kern="1200" noProof="0" dirty="0"/>
        </a:p>
      </dsp:txBody>
      <dsp:txXfrm>
        <a:off x="106570" y="2820389"/>
        <a:ext cx="3395663" cy="1952881"/>
      </dsp:txXfrm>
    </dsp:sp>
    <dsp:sp modelId="{BCC0AD22-92AD-47DE-ADB0-BC84EE9E5FAD}">
      <dsp:nvSpPr>
        <dsp:cNvPr id="0" name=""/>
        <dsp:cNvSpPr/>
      </dsp:nvSpPr>
      <dsp:spPr>
        <a:xfrm>
          <a:off x="3968576" y="2714743"/>
          <a:ext cx="3606955" cy="2164173"/>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Times New Roman" panose="02020603050405020304" pitchFamily="18" charset="0"/>
            <a:buNone/>
          </a:pPr>
          <a:r>
            <a:rPr lang="sv-SE" sz="2400" b="1" kern="1200" dirty="0"/>
            <a:t>Öka kunskapen om barns digitala medieanvändning bland professioner som möter barn och unga med suicidtankar.</a:t>
          </a:r>
          <a:endParaRPr lang="sv-SE" sz="2400" b="1" kern="1200" noProof="0" dirty="0"/>
        </a:p>
      </dsp:txBody>
      <dsp:txXfrm>
        <a:off x="4074222" y="2820389"/>
        <a:ext cx="3395663" cy="19528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148F-55FD-47CD-8CF8-3CE563643BBE}">
      <dsp:nvSpPr>
        <dsp:cNvPr id="0" name=""/>
        <dsp:cNvSpPr/>
      </dsp:nvSpPr>
      <dsp:spPr>
        <a:xfrm>
          <a:off x="0" y="989266"/>
          <a:ext cx="2913760" cy="1748256"/>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Arbeta för bättre och mer tillgänglig information om vart man kan vända sig om man har frågor om psykisk ohälsa eller behöver vård och stöd </a:t>
          </a:r>
          <a:endParaRPr lang="sv-SE" sz="1600" b="1" kern="1200" noProof="0" dirty="0"/>
        </a:p>
      </dsp:txBody>
      <dsp:txXfrm>
        <a:off x="85343" y="1074609"/>
        <a:ext cx="2743074" cy="1577570"/>
      </dsp:txXfrm>
    </dsp:sp>
    <dsp:sp modelId="{DB7CFB91-6D7E-4127-89B1-E2A1692D931A}">
      <dsp:nvSpPr>
        <dsp:cNvPr id="0" name=""/>
        <dsp:cNvSpPr/>
      </dsp:nvSpPr>
      <dsp:spPr>
        <a:xfrm>
          <a:off x="3205136" y="989266"/>
          <a:ext cx="2913760" cy="1748256"/>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Utveckla verksamheter som erbjuder råd och stöd om exempelvis hälsa, existentiell hälsa, relationer och barns och ungas rättigheter, och som erbjuder medmänskligt stöd </a:t>
          </a:r>
          <a:endParaRPr lang="sv-SE" sz="1600" b="1" kern="1200" noProof="0" dirty="0"/>
        </a:p>
      </dsp:txBody>
      <dsp:txXfrm>
        <a:off x="3290479" y="1074609"/>
        <a:ext cx="2743074" cy="1577570"/>
      </dsp:txXfrm>
    </dsp:sp>
    <dsp:sp modelId="{CCF11B3B-7F5E-4221-86BD-30D5F8A475A4}">
      <dsp:nvSpPr>
        <dsp:cNvPr id="0" name=""/>
        <dsp:cNvSpPr/>
      </dsp:nvSpPr>
      <dsp:spPr>
        <a:xfrm>
          <a:off x="6410272" y="989266"/>
          <a:ext cx="2913760" cy="1748256"/>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Skapa ett mer jämlikt utbud av fysiskt och digitalt stöd och arbeta för att nå de grupper som av olika skäl inte söker stöd </a:t>
          </a:r>
          <a:endParaRPr lang="sv-SE" sz="1600" b="1" kern="1200" noProof="0" dirty="0"/>
        </a:p>
      </dsp:txBody>
      <dsp:txXfrm>
        <a:off x="6495615" y="1074609"/>
        <a:ext cx="2743074" cy="1577570"/>
      </dsp:txXfrm>
    </dsp:sp>
    <dsp:sp modelId="{BCC0AD22-92AD-47DE-ADB0-BC84EE9E5FAD}">
      <dsp:nvSpPr>
        <dsp:cNvPr id="0" name=""/>
        <dsp:cNvSpPr/>
      </dsp:nvSpPr>
      <dsp:spPr>
        <a:xfrm>
          <a:off x="1602568" y="3028899"/>
          <a:ext cx="2913760" cy="1748256"/>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sv-SE" sz="1600" b="1" kern="1200" dirty="0"/>
            <a:t>Arbeta för att ungdomsmottagningar och andra lågtröskelverksamheter ska nå grupper som i dag inte söker sig till verksamheterna </a:t>
          </a:r>
          <a:endParaRPr lang="sv-SE" sz="1600" b="1" kern="1200" noProof="0" dirty="0"/>
        </a:p>
      </dsp:txBody>
      <dsp:txXfrm>
        <a:off x="1687911" y="3114242"/>
        <a:ext cx="2743074" cy="1577570"/>
      </dsp:txXfrm>
    </dsp:sp>
    <dsp:sp modelId="{888C6810-90B5-4CC0-A0E1-2FEFFD88261D}">
      <dsp:nvSpPr>
        <dsp:cNvPr id="0" name=""/>
        <dsp:cNvSpPr/>
      </dsp:nvSpPr>
      <dsp:spPr>
        <a:xfrm>
          <a:off x="4807704" y="3028899"/>
          <a:ext cx="2913760" cy="1748256"/>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sv-SE" sz="1600" b="1" kern="1200" dirty="0"/>
            <a:t>Fortsatt stödja studenthälsovården vid Sveriges universitet och högskolor för att främja studenternas fysiska och psykiska hälsa.</a:t>
          </a:r>
          <a:endParaRPr lang="sv-SE" sz="1600" b="1" kern="1200" noProof="0" dirty="0"/>
        </a:p>
      </dsp:txBody>
      <dsp:txXfrm>
        <a:off x="4893047" y="3114242"/>
        <a:ext cx="2743074" cy="15775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148F-55FD-47CD-8CF8-3CE563643BBE}">
      <dsp:nvSpPr>
        <dsp:cNvPr id="0" name=""/>
        <dsp:cNvSpPr/>
      </dsp:nvSpPr>
      <dsp:spPr>
        <a:xfrm>
          <a:off x="924" y="189874"/>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Tidigt uppmärksamma och följa upp olika riskfaktorer, såsom utsatthet för och utövande av våld, destruktiva beteenden, kriminalitet eller tecken på psykisk ohälsa, inom hälso- och sjukvården, socialtjänsten och skolan och dess elevhälsa</a:t>
          </a:r>
          <a:endParaRPr lang="sv-SE" sz="1800" b="1" kern="1200" noProof="0" dirty="0"/>
        </a:p>
      </dsp:txBody>
      <dsp:txXfrm>
        <a:off x="106570" y="295520"/>
        <a:ext cx="3395663" cy="1952881"/>
      </dsp:txXfrm>
    </dsp:sp>
    <dsp:sp modelId="{DB7CFB91-6D7E-4127-89B1-E2A1692D931A}">
      <dsp:nvSpPr>
        <dsp:cNvPr id="0" name=""/>
        <dsp:cNvSpPr/>
      </dsp:nvSpPr>
      <dsp:spPr>
        <a:xfrm>
          <a:off x="3968576" y="189874"/>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Öka primärvårdens kompetens och utveckla metoder för att i primärvården möta barn och unga som behöver vård för psykisk ohälsa </a:t>
          </a:r>
          <a:endParaRPr lang="sv-SE" sz="1800" b="1" kern="1200" noProof="0" dirty="0"/>
        </a:p>
      </dsp:txBody>
      <dsp:txXfrm>
        <a:off x="4074222" y="295520"/>
        <a:ext cx="3395663" cy="1952881"/>
      </dsp:txXfrm>
    </dsp:sp>
    <dsp:sp modelId="{CCF11B3B-7F5E-4221-86BD-30D5F8A475A4}">
      <dsp:nvSpPr>
        <dsp:cNvPr id="0" name=""/>
        <dsp:cNvSpPr/>
      </dsp:nvSpPr>
      <dsp:spPr>
        <a:xfrm>
          <a:off x="924" y="2714743"/>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Utveckla den specialiserade psykiatriska vårdens konsultativa roll för att bli mer tillgänglig för primärvården, socialtjänsten och skolan och dess elevhälsa </a:t>
          </a:r>
          <a:endParaRPr lang="sv-SE" sz="1800" b="1" kern="1200" noProof="0" dirty="0"/>
        </a:p>
      </dsp:txBody>
      <dsp:txXfrm>
        <a:off x="106570" y="2820389"/>
        <a:ext cx="3395663" cy="1952881"/>
      </dsp:txXfrm>
    </dsp:sp>
    <dsp:sp modelId="{BCC0AD22-92AD-47DE-ADB0-BC84EE9E5FAD}">
      <dsp:nvSpPr>
        <dsp:cNvPr id="0" name=""/>
        <dsp:cNvSpPr/>
      </dsp:nvSpPr>
      <dsp:spPr>
        <a:xfrm>
          <a:off x="3968576" y="2714743"/>
          <a:ext cx="3606955" cy="2164173"/>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sv-SE" sz="1800" b="1" kern="1200" dirty="0"/>
            <a:t>Utveckla samverkan mellan den specialiserade psykiatriska vården, socialtjänsten, förskolan samt skolan och dess elevhälsa i syfte att samordna arbetet för barn och unga med stora och komplexa behov.</a:t>
          </a:r>
          <a:endParaRPr lang="sv-SE" sz="1800" b="1" kern="1200" noProof="0" dirty="0"/>
        </a:p>
      </dsp:txBody>
      <dsp:txXfrm>
        <a:off x="4074222" y="2820389"/>
        <a:ext cx="3395663" cy="19528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39FE5-CCEC-45E5-BC37-198ABEE6FA64}">
      <dsp:nvSpPr>
        <dsp:cNvPr id="0" name=""/>
        <dsp:cNvSpPr/>
      </dsp:nvSpPr>
      <dsp:spPr>
        <a:xfrm>
          <a:off x="734" y="614271"/>
          <a:ext cx="2865871" cy="1719522"/>
        </a:xfrm>
        <a:prstGeom prst="round2Diag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b="1" i="0" kern="1200" dirty="0"/>
            <a:t>Utveckla arbetet för en god arbetsmiljö som främjar psykisk hälsa</a:t>
          </a:r>
          <a:endParaRPr lang="sv-SE" sz="2200" kern="1200" noProof="0" dirty="0"/>
        </a:p>
      </dsp:txBody>
      <dsp:txXfrm>
        <a:off x="84674" y="698211"/>
        <a:ext cx="2697991" cy="1551642"/>
      </dsp:txXfrm>
    </dsp:sp>
    <dsp:sp modelId="{DB3A0344-CD07-41E7-95C2-1EC1146277EE}">
      <dsp:nvSpPr>
        <dsp:cNvPr id="0" name=""/>
        <dsp:cNvSpPr/>
      </dsp:nvSpPr>
      <dsp:spPr>
        <a:xfrm>
          <a:off x="3153193" y="614271"/>
          <a:ext cx="2865871" cy="1719522"/>
        </a:xfrm>
        <a:prstGeom prst="round2DiagRect">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b="1" i="0" kern="1200" dirty="0"/>
            <a:t>Öka deltagandet i arbetslivet</a:t>
          </a:r>
          <a:endParaRPr lang="sv-SE" sz="2200" kern="1200" noProof="0" dirty="0"/>
        </a:p>
      </dsp:txBody>
      <dsp:txXfrm>
        <a:off x="3237133" y="698211"/>
        <a:ext cx="2697991" cy="1551642"/>
      </dsp:txXfrm>
    </dsp:sp>
    <dsp:sp modelId="{3F71481C-DD5A-45DF-BCDB-2653D2A2918B}">
      <dsp:nvSpPr>
        <dsp:cNvPr id="0" name=""/>
        <dsp:cNvSpPr/>
      </dsp:nvSpPr>
      <dsp:spPr>
        <a:xfrm>
          <a:off x="1576964" y="2620382"/>
          <a:ext cx="2865871" cy="1719522"/>
        </a:xfrm>
        <a:prstGeom prst="round2Diag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b="1" i="0" kern="1200" dirty="0"/>
            <a:t>Öka kunskapen om stöd vid sjukdom </a:t>
          </a:r>
          <a:r>
            <a:rPr lang="sv-SE" sz="2200" b="1" i="0" kern="1200"/>
            <a:t>och funktionsnedsättning</a:t>
          </a:r>
          <a:endParaRPr lang="sv-SE" sz="2200" kern="1200" noProof="0" dirty="0"/>
        </a:p>
      </dsp:txBody>
      <dsp:txXfrm>
        <a:off x="1660904" y="2704322"/>
        <a:ext cx="2697991" cy="15516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1137A-1863-44CF-8328-2729C1B1A6F8}">
      <dsp:nvSpPr>
        <dsp:cNvPr id="0" name=""/>
        <dsp:cNvSpPr/>
      </dsp:nvSpPr>
      <dsp:spPr>
        <a:xfrm>
          <a:off x="1202936" y="2286"/>
          <a:ext cx="2538860" cy="1523316"/>
        </a:xfrm>
        <a:prstGeom prst="rect">
          <a:avLst/>
        </a:prstGeom>
        <a:solidFill>
          <a:srgbClr val="833E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Fortsatt stödja implementering och tillsyn av föreskrifterna om organisatorisk och social arbetsmiljö. </a:t>
          </a:r>
          <a:endParaRPr lang="sv-SE" sz="1600" b="1" kern="1200" noProof="0" dirty="0"/>
        </a:p>
      </dsp:txBody>
      <dsp:txXfrm>
        <a:off x="1202936" y="2286"/>
        <a:ext cx="2538860" cy="1523316"/>
      </dsp:txXfrm>
    </dsp:sp>
    <dsp:sp modelId="{F1DFCB50-122E-45E9-A833-13C7F29AA4EC}">
      <dsp:nvSpPr>
        <dsp:cNvPr id="0" name=""/>
        <dsp:cNvSpPr/>
      </dsp:nvSpPr>
      <dsp:spPr>
        <a:xfrm>
          <a:off x="3995683" y="2286"/>
          <a:ext cx="2538860" cy="1523316"/>
        </a:xfrm>
        <a:prstGeom prst="rect">
          <a:avLst/>
        </a:prstGeom>
        <a:solidFill>
          <a:srgbClr val="BC5F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Fortsatt verka för att upprätthålla en god arbetsmiljö, t.ex. genom att arbetsgivare anlitar företagshälsovård eller annan expertis. </a:t>
          </a:r>
          <a:endParaRPr lang="sv-SE" sz="1600" b="1" kern="1200" noProof="0" dirty="0"/>
        </a:p>
      </dsp:txBody>
      <dsp:txXfrm>
        <a:off x="3995683" y="2286"/>
        <a:ext cx="2538860" cy="1523316"/>
      </dsp:txXfrm>
    </dsp:sp>
    <dsp:sp modelId="{D81ED46C-D5BF-4D42-82DC-730E2628A20A}">
      <dsp:nvSpPr>
        <dsp:cNvPr id="0" name=""/>
        <dsp:cNvSpPr/>
      </dsp:nvSpPr>
      <dsp:spPr>
        <a:xfrm>
          <a:off x="1202936" y="1779488"/>
          <a:ext cx="2538860" cy="1523316"/>
        </a:xfrm>
        <a:prstGeom prst="rect">
          <a:avLst/>
        </a:prstGeom>
        <a:solidFill>
          <a:srgbClr val="E791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Fortsatt verka för att ta fram och sprida kunskap om frisk- och riskfaktorer för psykisk hälsa och ohälsa för olika yrken och branscher samt kunskap om implementering - framför allt kunskap om hälsofrämjande arbetsplatser och sätt att förebygga kränkande särbehandling, mobbning och sexuella trakasserier.</a:t>
          </a:r>
          <a:endParaRPr lang="sv-SE" sz="1100" kern="1200" noProof="0" dirty="0"/>
        </a:p>
      </dsp:txBody>
      <dsp:txXfrm>
        <a:off x="1202936" y="1779488"/>
        <a:ext cx="2538860" cy="1523316"/>
      </dsp:txXfrm>
    </dsp:sp>
    <dsp:sp modelId="{34D9AE08-BE15-43B4-8552-DFEC1E3D78AB}">
      <dsp:nvSpPr>
        <dsp:cNvPr id="0" name=""/>
        <dsp:cNvSpPr/>
      </dsp:nvSpPr>
      <dsp:spPr>
        <a:xfrm>
          <a:off x="3995683" y="1779488"/>
          <a:ext cx="2538860" cy="1523316"/>
        </a:xfrm>
        <a:prstGeom prst="rect">
          <a:avLst/>
        </a:prstGeom>
        <a:solidFill>
          <a:srgbClr val="EB700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Fortsatt verka för att förbättra den organisatoriska och sociala arbetsmiljön inom hälso- och sjukvård, socialtjänst och utbildningssektorn. </a:t>
          </a:r>
          <a:endParaRPr lang="sv-SE" sz="1600" b="1" kern="1200" noProof="0" dirty="0"/>
        </a:p>
      </dsp:txBody>
      <dsp:txXfrm>
        <a:off x="3995683" y="1779488"/>
        <a:ext cx="2538860" cy="1523316"/>
      </dsp:txXfrm>
    </dsp:sp>
    <dsp:sp modelId="{3ABA154C-1ACC-4CCC-8D74-65E3D2ACFF9B}">
      <dsp:nvSpPr>
        <dsp:cNvPr id="0" name=""/>
        <dsp:cNvSpPr/>
      </dsp:nvSpPr>
      <dsp:spPr>
        <a:xfrm>
          <a:off x="1202936" y="3556691"/>
          <a:ext cx="2538860" cy="1523316"/>
        </a:xfrm>
        <a:prstGeom prst="rect">
          <a:avLst/>
        </a:prstGeom>
        <a:solidFill>
          <a:srgbClr val="CD88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t>Fortsatt verka för att förbättra den organisatoriska och sociala arbetsmiljön, inklusive ökad jämställdhet, på arbetsmarknaden, t.ex. genom ökad kunskapsutveckling. </a:t>
          </a:r>
          <a:endParaRPr lang="sv-SE" sz="1200" b="1" kern="1200" noProof="0" dirty="0"/>
        </a:p>
      </dsp:txBody>
      <dsp:txXfrm>
        <a:off x="1202936" y="3556691"/>
        <a:ext cx="2538860" cy="1523316"/>
      </dsp:txXfrm>
    </dsp:sp>
    <dsp:sp modelId="{01B1F3A1-285A-41C4-BEB9-B58409613947}">
      <dsp:nvSpPr>
        <dsp:cNvPr id="0" name=""/>
        <dsp:cNvSpPr/>
      </dsp:nvSpPr>
      <dsp:spPr>
        <a:xfrm>
          <a:off x="3995683" y="3556691"/>
          <a:ext cx="2538860" cy="1523316"/>
        </a:xfrm>
        <a:prstGeom prst="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Sträva efter samordningsvinster i arbetet med psykisk hälsa och suicidprevention och arbetet inom arbetsmiljöområdet.</a:t>
          </a:r>
          <a:endParaRPr lang="sv-SE" sz="1600" b="1" kern="1200" noProof="0" dirty="0"/>
        </a:p>
      </dsp:txBody>
      <dsp:txXfrm>
        <a:off x="3995683" y="3556691"/>
        <a:ext cx="2538860" cy="15233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55C53-E102-4AD4-BB65-CD5B880F2BE7}">
      <dsp:nvSpPr>
        <dsp:cNvPr id="0" name=""/>
        <dsp:cNvSpPr/>
      </dsp:nvSpPr>
      <dsp:spPr>
        <a:xfrm>
          <a:off x="3507" y="914347"/>
          <a:ext cx="2782573" cy="1669543"/>
        </a:xfrm>
        <a:prstGeom prst="roundRect">
          <a:avLst/>
        </a:prstGeom>
        <a:solidFill>
          <a:srgbClr val="833E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Utveckla arbetet med insatser till unga som varken arbetar eller studerar, främja psykisk hälsa och förebygga psykisk ohälsa hos denna grupp samt ge stöd för att de ska återgå till studier eller komma in på arbetsmarknaden </a:t>
          </a:r>
          <a:endParaRPr lang="sv-SE" sz="1400" b="1" kern="1200" noProof="0" dirty="0"/>
        </a:p>
      </dsp:txBody>
      <dsp:txXfrm>
        <a:off x="85007" y="995847"/>
        <a:ext cx="2619573" cy="1506543"/>
      </dsp:txXfrm>
    </dsp:sp>
    <dsp:sp modelId="{B6683210-1F10-4964-9F0E-DB2BD15506C2}">
      <dsp:nvSpPr>
        <dsp:cNvPr id="0" name=""/>
        <dsp:cNvSpPr/>
      </dsp:nvSpPr>
      <dsp:spPr>
        <a:xfrm>
          <a:off x="3064338" y="914347"/>
          <a:ext cx="2782573" cy="1669543"/>
        </a:xfrm>
        <a:prstGeom prst="roundRect">
          <a:avLst/>
        </a:prstGeom>
        <a:solidFill>
          <a:srgbClr val="E791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Utveckla arbetet för att motivera fler som saknar gymnasieutbildning, och som är i behov av det, att delta i vuxenutbildning </a:t>
          </a:r>
        </a:p>
      </dsp:txBody>
      <dsp:txXfrm>
        <a:off x="3145838" y="995847"/>
        <a:ext cx="2619573" cy="1506543"/>
      </dsp:txXfrm>
    </dsp:sp>
    <dsp:sp modelId="{5C196EB9-1AC6-44E2-91DE-81575D653CBE}">
      <dsp:nvSpPr>
        <dsp:cNvPr id="0" name=""/>
        <dsp:cNvSpPr/>
      </dsp:nvSpPr>
      <dsp:spPr>
        <a:xfrm>
          <a:off x="6125168" y="914347"/>
          <a:ext cx="2782573" cy="1669543"/>
        </a:xfrm>
        <a:prstGeom prst="roundRect">
          <a:avLst/>
        </a:prstGeom>
        <a:solidFill>
          <a:srgbClr val="EB700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Ge stöd till och stärka förutsättningarna för att fler elever ska nå målen med sina studier genom t.ex. specialpedagogisk kompetens </a:t>
          </a:r>
        </a:p>
      </dsp:txBody>
      <dsp:txXfrm>
        <a:off x="6206668" y="995847"/>
        <a:ext cx="2619573" cy="1506543"/>
      </dsp:txXfrm>
    </dsp:sp>
    <dsp:sp modelId="{841BED88-9926-4750-9C00-BA2DF51F329A}">
      <dsp:nvSpPr>
        <dsp:cNvPr id="0" name=""/>
        <dsp:cNvSpPr/>
      </dsp:nvSpPr>
      <dsp:spPr>
        <a:xfrm>
          <a:off x="9185999" y="914347"/>
          <a:ext cx="2782573" cy="1669543"/>
        </a:xfrm>
        <a:prstGeom prst="roundRect">
          <a:avLst/>
        </a:prstGeom>
        <a:solidFill>
          <a:srgbClr val="CD88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t>Ta till vara de stödinsatser som Arbetsförmedlingen kan erbjuda för att underlätta för personer som står utanför arbetsmarknaden att övergå till arbete eller utbildning, däribland särskilda insatser för personer med funktionsnedsättning som medför nedsatt arbetsförmåga </a:t>
          </a:r>
        </a:p>
      </dsp:txBody>
      <dsp:txXfrm>
        <a:off x="9267499" y="995847"/>
        <a:ext cx="2619573" cy="1506543"/>
      </dsp:txXfrm>
    </dsp:sp>
    <dsp:sp modelId="{3C12658F-2E28-4D51-B584-C96D3F3A63A6}">
      <dsp:nvSpPr>
        <dsp:cNvPr id="0" name=""/>
        <dsp:cNvSpPr/>
      </dsp:nvSpPr>
      <dsp:spPr>
        <a:xfrm>
          <a:off x="3507" y="2862148"/>
          <a:ext cx="2782573" cy="1669543"/>
        </a:xfrm>
        <a:prstGeom prst="roundRect">
          <a:avLst/>
        </a:prstGeom>
        <a:solidFill>
          <a:srgbClr val="BC5F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Verka för inkluderande rekrytering för att personer med psykisk eller intellektuell funktionsnedsättning som påverkar arbetsförmågan kan få en anställning </a:t>
          </a:r>
          <a:endParaRPr lang="sv-SE" sz="1400" b="1" kern="1200" dirty="0"/>
        </a:p>
      </dsp:txBody>
      <dsp:txXfrm>
        <a:off x="85007" y="2943648"/>
        <a:ext cx="2619573" cy="1506543"/>
      </dsp:txXfrm>
    </dsp:sp>
    <dsp:sp modelId="{F2766797-C7E2-4196-A69C-EA72399B56E0}">
      <dsp:nvSpPr>
        <dsp:cNvPr id="0" name=""/>
        <dsp:cNvSpPr/>
      </dsp:nvSpPr>
      <dsp:spPr>
        <a:xfrm>
          <a:off x="3064338" y="2862148"/>
          <a:ext cx="2782573" cy="1669543"/>
        </a:xfrm>
        <a:prstGeom prst="roundRect">
          <a:avLst/>
        </a:prstGeom>
        <a:solidFill>
          <a:srgbClr val="E177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Fortsatt utveckla samverkan mellan arbetsgivare och myndigheter om insatser för personer som står långt från arbetsmarknaden, och om former för att sprida goda och kostnadseffektiva exempel på sådana insatser </a:t>
          </a:r>
        </a:p>
      </dsp:txBody>
      <dsp:txXfrm>
        <a:off x="3145838" y="2943648"/>
        <a:ext cx="2619573" cy="1506543"/>
      </dsp:txXfrm>
    </dsp:sp>
    <dsp:sp modelId="{B299D06B-CB96-4A79-8A1B-CA9114AC5381}">
      <dsp:nvSpPr>
        <dsp:cNvPr id="0" name=""/>
        <dsp:cNvSpPr/>
      </dsp:nvSpPr>
      <dsp:spPr>
        <a:xfrm>
          <a:off x="6125168" y="2862148"/>
          <a:ext cx="2782573" cy="1669543"/>
        </a:xfrm>
        <a:prstGeom prst="roundRect">
          <a:avLst/>
        </a:prstGeom>
        <a:solidFill>
          <a:srgbClr val="E792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Fortsatt öka kunskapen bland chefer, arbetsledare, fackligt förtroendevalda och skyddsombud om olika former av psykisk ohälsa, för att de ska kunna stötta arbetstagare och ta vara på deras förmågor </a:t>
          </a:r>
        </a:p>
      </dsp:txBody>
      <dsp:txXfrm>
        <a:off x="6206668" y="2943648"/>
        <a:ext cx="2619573" cy="1506543"/>
      </dsp:txXfrm>
    </dsp:sp>
    <dsp:sp modelId="{EBFADE95-3842-432D-A017-3C911306B7E8}">
      <dsp:nvSpPr>
        <dsp:cNvPr id="0" name=""/>
        <dsp:cNvSpPr/>
      </dsp:nvSpPr>
      <dsp:spPr>
        <a:xfrm>
          <a:off x="9185999" y="2862148"/>
          <a:ext cx="2782573" cy="1669543"/>
        </a:xfrm>
        <a:prstGeom prst="roundRect">
          <a:avLst/>
        </a:prstGeom>
        <a:solidFill>
          <a:srgbClr val="EBA2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Fortsatt öka medvetenheten om psykisk ohälsa och föra öppna samtal om detta i arbetslivet för att bidra till minskad stigmatisering, diskriminering och mobbning.</a:t>
          </a:r>
        </a:p>
      </dsp:txBody>
      <dsp:txXfrm>
        <a:off x="9267499" y="2943648"/>
        <a:ext cx="2619573" cy="15065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9D983-E9DB-4ECD-8656-35F88698243D}">
      <dsp:nvSpPr>
        <dsp:cNvPr id="0" name=""/>
        <dsp:cNvSpPr/>
      </dsp:nvSpPr>
      <dsp:spPr>
        <a:xfrm>
          <a:off x="0" y="169"/>
          <a:ext cx="6631669" cy="1578904"/>
        </a:xfrm>
        <a:prstGeom prst="round2Diag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t>Öka kunskapen om samordning och insatser som är effektiva för arbetsåtergång för personer med olika former av psykisk ohälsa och funktionsnedsättning </a:t>
          </a:r>
          <a:endParaRPr lang="sv-SE" sz="1800" kern="1200" noProof="0" dirty="0"/>
        </a:p>
      </dsp:txBody>
      <dsp:txXfrm>
        <a:off x="77076" y="77245"/>
        <a:ext cx="6477517" cy="1424752"/>
      </dsp:txXfrm>
    </dsp:sp>
    <dsp:sp modelId="{EEFB585C-D7F9-416F-AC53-C0BEBB4005B2}">
      <dsp:nvSpPr>
        <dsp:cNvPr id="0" name=""/>
        <dsp:cNvSpPr/>
      </dsp:nvSpPr>
      <dsp:spPr>
        <a:xfrm>
          <a:off x="0" y="1591252"/>
          <a:ext cx="6631669" cy="1578904"/>
        </a:xfrm>
        <a:prstGeom prst="round2DiagRect">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t>Utveckla dialogen mellan enskilda, arbetsgivare, myndigheter och hälso- och sjukvården för att bättre stödja och möta behoven hos personer med psykisk ohälsa och funktionsnedsättning – både personer som är sjukskrivna och personer som riskerar sjukskrivning till följd av psykisk ohälsa </a:t>
          </a:r>
        </a:p>
      </dsp:txBody>
      <dsp:txXfrm>
        <a:off x="77076" y="1668328"/>
        <a:ext cx="6477517" cy="1424752"/>
      </dsp:txXfrm>
    </dsp:sp>
    <dsp:sp modelId="{72E47DAC-F0E9-4496-A350-A723B89774AF}">
      <dsp:nvSpPr>
        <dsp:cNvPr id="0" name=""/>
        <dsp:cNvSpPr/>
      </dsp:nvSpPr>
      <dsp:spPr>
        <a:xfrm>
          <a:off x="0" y="3182334"/>
          <a:ext cx="6631669" cy="1578904"/>
        </a:xfrm>
        <a:prstGeom prst="round2Diag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t>Öka kännedomen bland chefer, arbetsledare, fackligt förtroendevalda och skyddsombud om föreskrifterna om arbetsanpassning och socialförsäkringsbalkens bestämmelser om arbetsgivares ansvar vid arbetstagares rehabilitering, i syfte att ge tidigt stöd till personer med psykisk ohälsa och funktionsnedsättning. </a:t>
          </a:r>
        </a:p>
      </dsp:txBody>
      <dsp:txXfrm>
        <a:off x="77076" y="3259410"/>
        <a:ext cx="6477517" cy="142475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73EED-553B-4BFF-A5E0-A81568AE611D}">
      <dsp:nvSpPr>
        <dsp:cNvPr id="0" name=""/>
        <dsp:cNvSpPr/>
      </dsp:nvSpPr>
      <dsp:spPr>
        <a:xfrm>
          <a:off x="58000" y="1077"/>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b="1" i="0" kern="1200" dirty="0"/>
            <a:t>Vilka aspekter av den nationella strategin tycker ni är mest relevanta för ert arbete?</a:t>
          </a:r>
          <a:endParaRPr lang="sv-SE" sz="2200" kern="1200" dirty="0"/>
        </a:p>
      </dsp:txBody>
      <dsp:txXfrm>
        <a:off x="153552" y="96629"/>
        <a:ext cx="3071208" cy="1766283"/>
      </dsp:txXfrm>
    </dsp:sp>
    <dsp:sp modelId="{13A0B4BF-4ABB-42EC-A455-9DE0F2B5BF80}">
      <dsp:nvSpPr>
        <dsp:cNvPr id="0" name=""/>
        <dsp:cNvSpPr/>
      </dsp:nvSpPr>
      <dsp:spPr>
        <a:xfrm>
          <a:off x="3646544" y="1077"/>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b="1" i="0" kern="1200" dirty="0"/>
            <a:t>Hur kan vi förbättra samordningen mellan olika aktörer för att effektivt implementera strategin?</a:t>
          </a:r>
          <a:endParaRPr lang="sv-SE" sz="2200" kern="1200" dirty="0"/>
        </a:p>
      </dsp:txBody>
      <dsp:txXfrm>
        <a:off x="3742096" y="96629"/>
        <a:ext cx="3071208" cy="1766283"/>
      </dsp:txXfrm>
    </dsp:sp>
    <dsp:sp modelId="{EA5DA401-BF62-4BAA-9582-20F1720E8F01}">
      <dsp:nvSpPr>
        <dsp:cNvPr id="0" name=""/>
        <dsp:cNvSpPr/>
      </dsp:nvSpPr>
      <dsp:spPr>
        <a:xfrm>
          <a:off x="58000" y="2284696"/>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b="1" i="0" kern="1200" dirty="0"/>
            <a:t>Vilka insatser inom strategin ser ni som mest lovande för att främja psykisk hälsa?</a:t>
          </a:r>
          <a:endParaRPr lang="sv-SE" sz="2200" kern="1200" dirty="0"/>
        </a:p>
      </dsp:txBody>
      <dsp:txXfrm>
        <a:off x="153552" y="2380248"/>
        <a:ext cx="3071208" cy="1766283"/>
      </dsp:txXfrm>
    </dsp:sp>
    <dsp:sp modelId="{BCD6CCC4-D181-4805-BD80-5275DC82F9F3}">
      <dsp:nvSpPr>
        <dsp:cNvPr id="0" name=""/>
        <dsp:cNvSpPr/>
      </dsp:nvSpPr>
      <dsp:spPr>
        <a:xfrm>
          <a:off x="3646544" y="2284696"/>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b="1" i="0" kern="1200" dirty="0"/>
            <a:t>Hur kan vi säkerställa att strategins mål och delmål är tydliga och genomförbara i praktiken?</a:t>
          </a:r>
          <a:endParaRPr lang="sv-SE" sz="2200" kern="1200" dirty="0"/>
        </a:p>
      </dsp:txBody>
      <dsp:txXfrm>
        <a:off x="3742096" y="2380248"/>
        <a:ext cx="3071208" cy="1766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4758A-C8BF-436A-9CA9-BB5C7D6B184A}">
      <dsp:nvSpPr>
        <dsp:cNvPr id="0" name=""/>
        <dsp:cNvSpPr/>
      </dsp:nvSpPr>
      <dsp:spPr>
        <a:xfrm>
          <a:off x="744" y="405306"/>
          <a:ext cx="2904858" cy="1742914"/>
        </a:xfrm>
        <a:prstGeom prst="round2Diag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b="1" kern="1200" noProof="0" dirty="0"/>
            <a:t>Utveckla arbetet inom berörda samhällssektorer med att främja psykiskt välbefinnande</a:t>
          </a:r>
          <a:endParaRPr lang="sv-SE" sz="1900" kern="1200" noProof="0" dirty="0"/>
        </a:p>
      </dsp:txBody>
      <dsp:txXfrm>
        <a:off x="85826" y="490388"/>
        <a:ext cx="2734694" cy="1572750"/>
      </dsp:txXfrm>
    </dsp:sp>
    <dsp:sp modelId="{6CBD0CD0-C19D-4FB9-9AA1-8E48B4B0F3F4}">
      <dsp:nvSpPr>
        <dsp:cNvPr id="0" name=""/>
        <dsp:cNvSpPr/>
      </dsp:nvSpPr>
      <dsp:spPr>
        <a:xfrm>
          <a:off x="3196088" y="405306"/>
          <a:ext cx="2904858" cy="1742914"/>
        </a:xfrm>
        <a:prstGeom prst="round2Diag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b="1" kern="1200" noProof="0" dirty="0"/>
            <a:t>Höja allmänhetens kunskaper om psykisk hälsa</a:t>
          </a:r>
          <a:endParaRPr lang="sv-SE" sz="1900" kern="1200" noProof="0" dirty="0"/>
        </a:p>
      </dsp:txBody>
      <dsp:txXfrm>
        <a:off x="3281170" y="490388"/>
        <a:ext cx="2734694" cy="1572750"/>
      </dsp:txXfrm>
    </dsp:sp>
    <dsp:sp modelId="{C8598514-2B94-4189-844B-62E6194ACE99}">
      <dsp:nvSpPr>
        <dsp:cNvPr id="0" name=""/>
        <dsp:cNvSpPr/>
      </dsp:nvSpPr>
      <dsp:spPr>
        <a:xfrm>
          <a:off x="1598416" y="2438707"/>
          <a:ext cx="2904858" cy="1742914"/>
        </a:xfrm>
        <a:prstGeom prst="round2Diag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b="1" kern="1200" noProof="0" dirty="0"/>
            <a:t>Genomföra insatser för att skapa motståndskraft och upprätthålla en god psykisk hälsa i ett föränderligt samhälle</a:t>
          </a:r>
          <a:endParaRPr lang="sv-SE" sz="1900" kern="1200" noProof="0" dirty="0"/>
        </a:p>
      </dsp:txBody>
      <dsp:txXfrm>
        <a:off x="1683498" y="2523789"/>
        <a:ext cx="2734694" cy="15727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400E5-DFA9-4374-ABE7-EC93CE43CB16}">
      <dsp:nvSpPr>
        <dsp:cNvPr id="0" name=""/>
        <dsp:cNvSpPr/>
      </dsp:nvSpPr>
      <dsp:spPr>
        <a:xfrm>
          <a:off x="0" y="430119"/>
          <a:ext cx="6113016" cy="676260"/>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sv-SE" sz="1700" b="1" i="0" kern="1200" dirty="0"/>
            <a:t>Motverka stigmatisering och diskriminering av personer med psykisk ohälsa</a:t>
          </a:r>
          <a:endParaRPr lang="sv-SE" sz="1700" kern="1200" noProof="0" dirty="0"/>
        </a:p>
      </dsp:txBody>
      <dsp:txXfrm>
        <a:off x="33012" y="463131"/>
        <a:ext cx="6046992" cy="610236"/>
      </dsp:txXfrm>
    </dsp:sp>
    <dsp:sp modelId="{606B1A26-D255-426B-87B2-F9480C0A2794}">
      <dsp:nvSpPr>
        <dsp:cNvPr id="0" name=""/>
        <dsp:cNvSpPr/>
      </dsp:nvSpPr>
      <dsp:spPr>
        <a:xfrm>
          <a:off x="0" y="1155339"/>
          <a:ext cx="6113016" cy="676260"/>
        </a:xfrm>
        <a:prstGeom prst="roundRect">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sv-SE" sz="1700" b="1" i="0" kern="1200" dirty="0"/>
            <a:t>Utveckla det professionella bemötandet i offentliga verksamheter som möter personer med psykisk ohälsa eller suicidalitet</a:t>
          </a:r>
        </a:p>
      </dsp:txBody>
      <dsp:txXfrm>
        <a:off x="33012" y="1188351"/>
        <a:ext cx="6046992" cy="610236"/>
      </dsp:txXfrm>
    </dsp:sp>
    <dsp:sp modelId="{D4965352-D09D-4DC0-84D0-A2BDDD639D96}">
      <dsp:nvSpPr>
        <dsp:cNvPr id="0" name=""/>
        <dsp:cNvSpPr/>
      </dsp:nvSpPr>
      <dsp:spPr>
        <a:xfrm>
          <a:off x="0" y="1880559"/>
          <a:ext cx="6113016" cy="676260"/>
        </a:xfrm>
        <a:prstGeom prst="roundRect">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sv-SE" sz="1700" b="1" i="0" kern="1200" dirty="0"/>
            <a:t>Utveckla insatser för grupper med förhöjd risk för psykisk ohälsa</a:t>
          </a:r>
        </a:p>
      </dsp:txBody>
      <dsp:txXfrm>
        <a:off x="33012" y="1913571"/>
        <a:ext cx="6046992" cy="610236"/>
      </dsp:txXfrm>
    </dsp:sp>
    <dsp:sp modelId="{9390970B-1445-448D-80F4-9DDBA54D890C}">
      <dsp:nvSpPr>
        <dsp:cNvPr id="0" name=""/>
        <dsp:cNvSpPr/>
      </dsp:nvSpPr>
      <dsp:spPr>
        <a:xfrm>
          <a:off x="0" y="2605779"/>
          <a:ext cx="6113016" cy="676260"/>
        </a:xfrm>
        <a:prstGeom prst="roundRect">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sv-SE" sz="1700" b="1" i="0" kern="1200" dirty="0"/>
            <a:t>Stärka förutsättningarna för psykisk hälsa bland samer.</a:t>
          </a:r>
        </a:p>
      </dsp:txBody>
      <dsp:txXfrm>
        <a:off x="33012" y="2638791"/>
        <a:ext cx="6046992" cy="610236"/>
      </dsp:txXfrm>
    </dsp:sp>
    <dsp:sp modelId="{4B61F2AA-1484-4FAB-AFD4-992AEEF8CE58}">
      <dsp:nvSpPr>
        <dsp:cNvPr id="0" name=""/>
        <dsp:cNvSpPr/>
      </dsp:nvSpPr>
      <dsp:spPr>
        <a:xfrm>
          <a:off x="0" y="3330999"/>
          <a:ext cx="6113016" cy="676260"/>
        </a:xfrm>
        <a:prstGeom prst="roundRect">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sv-SE" sz="1700" b="1" i="0" kern="1200" dirty="0"/>
            <a:t>Utveckla sociala aktiviteter och socialt stöd</a:t>
          </a:r>
        </a:p>
      </dsp:txBody>
      <dsp:txXfrm>
        <a:off x="33012" y="3364011"/>
        <a:ext cx="6046992" cy="610236"/>
      </dsp:txXfrm>
    </dsp:sp>
    <dsp:sp modelId="{76860CC8-04F1-454E-8662-0204EC0D3409}">
      <dsp:nvSpPr>
        <dsp:cNvPr id="0" name=""/>
        <dsp:cNvSpPr/>
      </dsp:nvSpPr>
      <dsp:spPr>
        <a:xfrm>
          <a:off x="0" y="4056219"/>
          <a:ext cx="6113016" cy="676260"/>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sv-SE" sz="1700" b="1" i="0" kern="1200" dirty="0"/>
            <a:t>Utveckla goda och hållbara livsmiljöer och tillgången till friluftsliv</a:t>
          </a:r>
        </a:p>
      </dsp:txBody>
      <dsp:txXfrm>
        <a:off x="33012" y="4089231"/>
        <a:ext cx="6046992" cy="61023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400E5-DFA9-4374-ABE7-EC93CE43CB16}">
      <dsp:nvSpPr>
        <dsp:cNvPr id="0" name=""/>
        <dsp:cNvSpPr/>
      </dsp:nvSpPr>
      <dsp:spPr>
        <a:xfrm>
          <a:off x="0" y="58300"/>
          <a:ext cx="5696068" cy="2261902"/>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b="1" kern="1200" dirty="0"/>
            <a:t>Mäta kunskaper, attityder och beteenden i befolkningen gentemot personer  med psykisk ohälsa samt dessa personers upplevda stigmatisering och diskriminering, för att identifiera var okunskap och negativa föreställningar finns och hur de tar sig uttryck </a:t>
          </a:r>
          <a:endParaRPr lang="sv-SE" sz="1900" b="1" kern="1200" noProof="0" dirty="0"/>
        </a:p>
      </dsp:txBody>
      <dsp:txXfrm>
        <a:off x="110417" y="168717"/>
        <a:ext cx="5475234" cy="2041068"/>
      </dsp:txXfrm>
    </dsp:sp>
    <dsp:sp modelId="{70F715A6-B876-4CEE-B0A7-747B5A0F1E7D}">
      <dsp:nvSpPr>
        <dsp:cNvPr id="0" name=""/>
        <dsp:cNvSpPr/>
      </dsp:nvSpPr>
      <dsp:spPr>
        <a:xfrm>
          <a:off x="0" y="2374923"/>
          <a:ext cx="5696068" cy="2261902"/>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b="1" kern="1200" dirty="0"/>
            <a:t>Höja kunskapsnivån om stigmatisering och diskriminering vid psykisk ohälsa och se till att kunskapshöjande insatser utvecklas tillsammans med personer som har egen erfarenhet av psykisk ohälsa, att insatserna är målgruppsanpassade, integreras i ordinarie verksamheter och utförs vid upprepade tillfällen.</a:t>
          </a:r>
        </a:p>
      </dsp:txBody>
      <dsp:txXfrm>
        <a:off x="110417" y="2485340"/>
        <a:ext cx="5475234" cy="20410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E96F1-F0D1-4AFB-AB66-F0C596B0A4A5}">
      <dsp:nvSpPr>
        <dsp:cNvPr id="0" name=""/>
        <dsp:cNvSpPr/>
      </dsp:nvSpPr>
      <dsp:spPr>
        <a:xfrm>
          <a:off x="746" y="689637"/>
          <a:ext cx="2910249" cy="1746149"/>
        </a:xfrm>
        <a:prstGeom prst="round2Diag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Ge offentligt anställda ökad kunskap om psykisk ohälsa och suicidalitet och utvecklade verktyg för ett bra bemötande, som är anpassat utifrån arbetsuppgifterna t.ex. genom kompetensutveckling på arbetsplatser utifrån identifierade behov</a:t>
          </a:r>
          <a:endParaRPr lang="sv-SE" sz="1400" b="1" kern="1200" noProof="0" dirty="0"/>
        </a:p>
      </dsp:txBody>
      <dsp:txXfrm>
        <a:off x="85986" y="774877"/>
        <a:ext cx="2739769" cy="1575669"/>
      </dsp:txXfrm>
    </dsp:sp>
    <dsp:sp modelId="{ADBFEFF4-42F2-4591-96A3-A08ADD8EEDF2}">
      <dsp:nvSpPr>
        <dsp:cNvPr id="0" name=""/>
        <dsp:cNvSpPr/>
      </dsp:nvSpPr>
      <dsp:spPr>
        <a:xfrm>
          <a:off x="3202020" y="689637"/>
          <a:ext cx="2910249" cy="1746149"/>
        </a:xfrm>
        <a:prstGeom prst="round2Diag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Ge vissa yrkesgrupper särskild kunskap om de författningar som innebär skyldigheter om t.ex. likabehandling och samverkan</a:t>
          </a:r>
        </a:p>
      </dsp:txBody>
      <dsp:txXfrm>
        <a:off x="3287260" y="774877"/>
        <a:ext cx="2739769" cy="1575669"/>
      </dsp:txXfrm>
    </dsp:sp>
    <dsp:sp modelId="{5238EBE6-5094-467D-9906-79498E95621D}">
      <dsp:nvSpPr>
        <dsp:cNvPr id="0" name=""/>
        <dsp:cNvSpPr/>
      </dsp:nvSpPr>
      <dsp:spPr>
        <a:xfrm>
          <a:off x="1601383" y="2726811"/>
          <a:ext cx="2910249" cy="1746149"/>
        </a:xfrm>
        <a:prstGeom prst="round2Diag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t>Använda kunskaper och erfarenheter för att anpassa arbetssätt och för att säkra ett gott bemötande</a:t>
          </a:r>
        </a:p>
      </dsp:txBody>
      <dsp:txXfrm>
        <a:off x="1686623" y="2812051"/>
        <a:ext cx="2739769" cy="157566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400E5-DFA9-4374-ABE7-EC93CE43CB16}">
      <dsp:nvSpPr>
        <dsp:cNvPr id="0" name=""/>
        <dsp:cNvSpPr/>
      </dsp:nvSpPr>
      <dsp:spPr>
        <a:xfrm>
          <a:off x="0" y="580391"/>
          <a:ext cx="5576325" cy="1099800"/>
        </a:xfrm>
        <a:prstGeom prst="round2Diag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t>Utforma insatser utifrån kunskap om gruppspecifika faktorer som främjar psykisk hälsa och förebygger olika former av psykisk ohälsa</a:t>
          </a:r>
          <a:endParaRPr lang="sv-SE" sz="2000" b="1" kern="1200" noProof="0" dirty="0"/>
        </a:p>
      </dsp:txBody>
      <dsp:txXfrm>
        <a:off x="53688" y="634079"/>
        <a:ext cx="5468949" cy="992424"/>
      </dsp:txXfrm>
    </dsp:sp>
    <dsp:sp modelId="{A70EDB6D-C4EF-40D1-8846-EC0B37202AB0}">
      <dsp:nvSpPr>
        <dsp:cNvPr id="0" name=""/>
        <dsp:cNvSpPr/>
      </dsp:nvSpPr>
      <dsp:spPr>
        <a:xfrm>
          <a:off x="0" y="1737791"/>
          <a:ext cx="5576325" cy="1099800"/>
        </a:xfrm>
        <a:prstGeom prst="round2Diag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a:t>Utforma insatser utifrån målgruppernas behov och erfarenheter</a:t>
          </a:r>
          <a:endParaRPr lang="sv-SE" sz="2000" b="1" kern="1200" dirty="0"/>
        </a:p>
      </dsp:txBody>
      <dsp:txXfrm>
        <a:off x="53688" y="1791479"/>
        <a:ext cx="5468949" cy="992424"/>
      </dsp:txXfrm>
    </dsp:sp>
    <dsp:sp modelId="{D6E83E29-1DD9-45CD-A38A-F4B0B47CD33E}">
      <dsp:nvSpPr>
        <dsp:cNvPr id="0" name=""/>
        <dsp:cNvSpPr/>
      </dsp:nvSpPr>
      <dsp:spPr>
        <a:xfrm>
          <a:off x="0" y="2895192"/>
          <a:ext cx="5576325" cy="1099800"/>
        </a:xfrm>
        <a:prstGeom prst="round2Diag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a:t>Utvärdera riktade och anpassade insatser för att identifiera goda exempel som kan spridas och användas</a:t>
          </a:r>
          <a:endParaRPr lang="sv-SE" sz="2000" b="1" kern="1200" dirty="0"/>
        </a:p>
      </dsp:txBody>
      <dsp:txXfrm>
        <a:off x="53688" y="2948880"/>
        <a:ext cx="5468949" cy="99242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90A78-6082-481D-819D-9E64C5E14BF0}">
      <dsp:nvSpPr>
        <dsp:cNvPr id="0" name=""/>
        <dsp:cNvSpPr/>
      </dsp:nvSpPr>
      <dsp:spPr>
        <a:xfrm>
          <a:off x="746" y="689637"/>
          <a:ext cx="2910249" cy="1746149"/>
        </a:xfrm>
        <a:prstGeom prst="round2Diag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Utgå från en helhetssyn på samers psykiska hälsa </a:t>
          </a:r>
          <a:endParaRPr lang="sv-SE" sz="1800" b="1" kern="1200" noProof="0" dirty="0"/>
        </a:p>
      </dsp:txBody>
      <dsp:txXfrm>
        <a:off x="85986" y="774877"/>
        <a:ext cx="2739769" cy="1575669"/>
      </dsp:txXfrm>
    </dsp:sp>
    <dsp:sp modelId="{C23D42CB-E20E-4624-9660-5500918DB027}">
      <dsp:nvSpPr>
        <dsp:cNvPr id="0" name=""/>
        <dsp:cNvSpPr/>
      </dsp:nvSpPr>
      <dsp:spPr>
        <a:xfrm>
          <a:off x="3202020" y="689637"/>
          <a:ext cx="2910249" cy="1746149"/>
        </a:xfrm>
        <a:prstGeom prst="round2Diag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a:t>Följa upp samers tillgång till vård- och stödinsatser och säkerställa att insatserna möter behoven </a:t>
          </a:r>
          <a:endParaRPr lang="sv-SE" sz="1800" b="1" kern="1200" dirty="0"/>
        </a:p>
      </dsp:txBody>
      <dsp:txXfrm>
        <a:off x="3287260" y="774877"/>
        <a:ext cx="2739769" cy="1575669"/>
      </dsp:txXfrm>
    </dsp:sp>
    <dsp:sp modelId="{8073F793-E265-4C61-985F-D9BE8BA09416}">
      <dsp:nvSpPr>
        <dsp:cNvPr id="0" name=""/>
        <dsp:cNvSpPr/>
      </dsp:nvSpPr>
      <dsp:spPr>
        <a:xfrm>
          <a:off x="746" y="2726811"/>
          <a:ext cx="2910249" cy="1746149"/>
        </a:xfrm>
        <a:prstGeom prst="round2Diag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a:t>Verka för att hälso- och sjukvården samt socialtjänsten har kompetens att möta behovet av anpassade vård- och stödinsatser </a:t>
          </a:r>
          <a:endParaRPr lang="sv-SE" sz="1800" b="1" kern="1200" dirty="0"/>
        </a:p>
      </dsp:txBody>
      <dsp:txXfrm>
        <a:off x="85986" y="2812051"/>
        <a:ext cx="2739769" cy="1575669"/>
      </dsp:txXfrm>
    </dsp:sp>
    <dsp:sp modelId="{51B38905-E649-4A5A-8C47-0D98CBE97DBB}">
      <dsp:nvSpPr>
        <dsp:cNvPr id="0" name=""/>
        <dsp:cNvSpPr/>
      </dsp:nvSpPr>
      <dsp:spPr>
        <a:xfrm>
          <a:off x="3202020" y="2726811"/>
          <a:ext cx="2910249" cy="1746149"/>
        </a:xfrm>
        <a:prstGeom prst="round2Diag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a:t>Regelbundet följa upp samers psykisk hälsa och suicidalitet</a:t>
          </a:r>
          <a:endParaRPr lang="sv-SE" sz="1800" b="1" kern="1200" dirty="0"/>
        </a:p>
      </dsp:txBody>
      <dsp:txXfrm>
        <a:off x="3287260" y="2812051"/>
        <a:ext cx="2739769" cy="157566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400E5-DFA9-4374-ABE7-EC93CE43CB16}">
      <dsp:nvSpPr>
        <dsp:cNvPr id="0" name=""/>
        <dsp:cNvSpPr/>
      </dsp:nvSpPr>
      <dsp:spPr>
        <a:xfrm>
          <a:off x="0" y="2513"/>
          <a:ext cx="10083011" cy="679445"/>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v-SE" sz="1400" b="1" kern="1200" dirty="0"/>
            <a:t>Uppmuntra och stödja enskilda och grupper att organisera sig och delta i aktiviteter inom bl.a. skapande verksamheter, fysisk aktivitet och existentiellt meningsskapande miljöer, och öka medvetenheten om att sådana aktiviteter främjar psykisk hälsa och återhämtning från psykiatriska tillstånd och psykiska funktionsnedsättningar </a:t>
          </a:r>
          <a:endParaRPr lang="sv-SE" sz="1400" b="1" kern="1200" noProof="0" dirty="0"/>
        </a:p>
      </dsp:txBody>
      <dsp:txXfrm>
        <a:off x="33168" y="35681"/>
        <a:ext cx="10016675" cy="613109"/>
      </dsp:txXfrm>
    </dsp:sp>
    <dsp:sp modelId="{B5A5277B-C39C-4002-89E8-42E7BFC0D772}">
      <dsp:nvSpPr>
        <dsp:cNvPr id="0" name=""/>
        <dsp:cNvSpPr/>
      </dsp:nvSpPr>
      <dsp:spPr>
        <a:xfrm>
          <a:off x="0" y="694629"/>
          <a:ext cx="10083011" cy="679445"/>
        </a:xfrm>
        <a:prstGeom prst="roundRect">
          <a:avLst/>
        </a:prstGeom>
        <a:solidFill>
          <a:schemeClr val="accent1">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v-SE" sz="1400" b="1" kern="1200" dirty="0"/>
            <a:t>Öka kompetens om och motivation till att använda digitala verktyg hos personer och grupper som saknar grundläggande digitala kunskaper </a:t>
          </a:r>
        </a:p>
      </dsp:txBody>
      <dsp:txXfrm>
        <a:off x="33168" y="727797"/>
        <a:ext cx="10016675" cy="613109"/>
      </dsp:txXfrm>
    </dsp:sp>
    <dsp:sp modelId="{A023B72C-464B-4F66-A5BA-2ABA0BFE04F5}">
      <dsp:nvSpPr>
        <dsp:cNvPr id="0" name=""/>
        <dsp:cNvSpPr/>
      </dsp:nvSpPr>
      <dsp:spPr>
        <a:xfrm>
          <a:off x="0" y="1386745"/>
          <a:ext cx="10083011" cy="679445"/>
        </a:xfrm>
        <a:prstGeom prst="round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v-SE" sz="1400" b="1" kern="1200"/>
            <a:t>Erbjuda verksamheter som ger meningsfull sysselsättning för personer med psykiatriska tillstånd och funktionsnedsättningar, exempelvis daglig verksamhet enligt socialtjänstlagen (2001:453) och förordningen (2009:955) om statsbidrag till vissa juridiska personer som tillhandahåller meningsfull sysselsättning till personer med psykisk funktionsnedsättning </a:t>
          </a:r>
          <a:endParaRPr lang="sv-SE" sz="1400" b="1" kern="1200" dirty="0"/>
        </a:p>
      </dsp:txBody>
      <dsp:txXfrm>
        <a:off x="33168" y="1419913"/>
        <a:ext cx="10016675" cy="613109"/>
      </dsp:txXfrm>
    </dsp:sp>
    <dsp:sp modelId="{64226191-28FB-41D9-A154-34F1D12A7512}">
      <dsp:nvSpPr>
        <dsp:cNvPr id="0" name=""/>
        <dsp:cNvSpPr/>
      </dsp:nvSpPr>
      <dsp:spPr>
        <a:xfrm>
          <a:off x="0" y="2078861"/>
          <a:ext cx="10083011" cy="679445"/>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v-SE" sz="1400" b="1" kern="1200" dirty="0"/>
            <a:t>Erbjuda aktiviteter för att motverka ofrivillig ensamhet och bryta isolering, tillgodose behov av social samvaro och en meningsfull vardag samt främja delaktighet i samhället </a:t>
          </a:r>
        </a:p>
      </dsp:txBody>
      <dsp:txXfrm>
        <a:off x="33168" y="2112029"/>
        <a:ext cx="10016675" cy="613109"/>
      </dsp:txXfrm>
    </dsp:sp>
    <dsp:sp modelId="{9EF7EF20-D942-4154-B797-F812452723A2}">
      <dsp:nvSpPr>
        <dsp:cNvPr id="0" name=""/>
        <dsp:cNvSpPr/>
      </dsp:nvSpPr>
      <dsp:spPr>
        <a:xfrm>
          <a:off x="0" y="2770977"/>
          <a:ext cx="10083011" cy="679445"/>
        </a:xfrm>
        <a:prstGeom prst="round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v-SE" sz="1400" b="1" kern="1200"/>
            <a:t>Utveckla verksamheter som tillhandahåller självhjälp, stödgrupper, telefon- och chattstöd, sociala mötesplatser och digitala former av medmänskligt och psykosocialt stöd </a:t>
          </a:r>
          <a:endParaRPr lang="sv-SE" sz="1400" b="1" kern="1200" dirty="0"/>
        </a:p>
      </dsp:txBody>
      <dsp:txXfrm>
        <a:off x="33168" y="2804145"/>
        <a:ext cx="10016675" cy="613109"/>
      </dsp:txXfrm>
    </dsp:sp>
    <dsp:sp modelId="{3C24345E-5979-4273-9B6D-7730A6E97DA2}">
      <dsp:nvSpPr>
        <dsp:cNvPr id="0" name=""/>
        <dsp:cNvSpPr/>
      </dsp:nvSpPr>
      <dsp:spPr>
        <a:xfrm>
          <a:off x="0" y="3463092"/>
          <a:ext cx="10083011" cy="679445"/>
        </a:xfrm>
        <a:prstGeom prst="roundRect">
          <a:avLst/>
        </a:prstGeom>
        <a:solidFill>
          <a:schemeClr val="accent1">
            <a:alpha val="90000"/>
            <a:hueOff val="0"/>
            <a:satOff val="0"/>
            <a:lumOff val="0"/>
            <a:alphaOff val="-3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v-SE" sz="1400" b="1" kern="1200"/>
            <a:t>Fortsatt stödja civilsamhällets organisationer och trossamfunden i arbetet med psykisk hälsa och suicidprevention </a:t>
          </a:r>
          <a:endParaRPr lang="sv-SE" sz="1400" b="1" kern="1200" dirty="0"/>
        </a:p>
      </dsp:txBody>
      <dsp:txXfrm>
        <a:off x="33168" y="3496260"/>
        <a:ext cx="10016675" cy="613109"/>
      </dsp:txXfrm>
    </dsp:sp>
    <dsp:sp modelId="{5CF2FF0E-5392-4E6E-96C1-AD8395DCD85A}">
      <dsp:nvSpPr>
        <dsp:cNvPr id="0" name=""/>
        <dsp:cNvSpPr/>
      </dsp:nvSpPr>
      <dsp:spPr>
        <a:xfrm>
          <a:off x="0" y="4155208"/>
          <a:ext cx="10083011" cy="679445"/>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v-SE" sz="1400" b="1" kern="1200"/>
            <a:t>Utveckla samverkan mellan offentliga aktörer och civilsamhällets organisationer, inbegripet trossamfunden, för att få ett gemensamt lärande om effektiva insatser </a:t>
          </a:r>
          <a:endParaRPr lang="sv-SE" sz="1400" b="1" kern="1200" dirty="0"/>
        </a:p>
      </dsp:txBody>
      <dsp:txXfrm>
        <a:off x="33168" y="4188376"/>
        <a:ext cx="10016675" cy="61310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CE3C8-F81C-4781-A056-76DCA2573494}">
      <dsp:nvSpPr>
        <dsp:cNvPr id="0" name=""/>
        <dsp:cNvSpPr/>
      </dsp:nvSpPr>
      <dsp:spPr>
        <a:xfrm>
          <a:off x="818" y="603590"/>
          <a:ext cx="3191722" cy="1915033"/>
        </a:xfrm>
        <a:prstGeom prst="round2Diag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a:t>Verka för att människor i alla delar av landet ska ha en, från social synpunkt, god och hållbar livsmiljö </a:t>
          </a:r>
          <a:endParaRPr lang="sv-SE" sz="1600" b="1" kern="1200" noProof="0" dirty="0"/>
        </a:p>
      </dsp:txBody>
      <dsp:txXfrm>
        <a:off x="94302" y="697074"/>
        <a:ext cx="3004754" cy="1728065"/>
      </dsp:txXfrm>
    </dsp:sp>
    <dsp:sp modelId="{A4D99F90-EE49-43AB-8EB4-2102D184C15C}">
      <dsp:nvSpPr>
        <dsp:cNvPr id="0" name=""/>
        <dsp:cNvSpPr/>
      </dsp:nvSpPr>
      <dsp:spPr>
        <a:xfrm>
          <a:off x="3511712" y="603590"/>
          <a:ext cx="3191722" cy="1915033"/>
        </a:xfrm>
        <a:prstGeom prst="round2Diag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Verka för att minska människors otrygghet i det egna bostadsområdet </a:t>
          </a:r>
        </a:p>
      </dsp:txBody>
      <dsp:txXfrm>
        <a:off x="3605196" y="697074"/>
        <a:ext cx="3004754" cy="1728065"/>
      </dsp:txXfrm>
    </dsp:sp>
    <dsp:sp modelId="{8703D591-BCA0-4730-AFF6-C5C8EDFFE451}">
      <dsp:nvSpPr>
        <dsp:cNvPr id="0" name=""/>
        <dsp:cNvSpPr/>
      </dsp:nvSpPr>
      <dsp:spPr>
        <a:xfrm>
          <a:off x="818" y="2837796"/>
          <a:ext cx="3191722" cy="1915033"/>
        </a:xfrm>
        <a:prstGeom prst="round2Diag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Verka för att såväl kommuner, regioner, statliga myndigheter som fastighetsägare, näringsidkare och civilsamhälle i samverkan tar ansvar för en god förvaltning och en hållbar utveckling av den fysiska miljön </a:t>
          </a:r>
        </a:p>
      </dsp:txBody>
      <dsp:txXfrm>
        <a:off x="94302" y="2931280"/>
        <a:ext cx="3004754" cy="1728065"/>
      </dsp:txXfrm>
    </dsp:sp>
    <dsp:sp modelId="{3F1B7B22-EB73-4DF4-99F3-F8309895DED0}">
      <dsp:nvSpPr>
        <dsp:cNvPr id="0" name=""/>
        <dsp:cNvSpPr/>
      </dsp:nvSpPr>
      <dsp:spPr>
        <a:xfrm>
          <a:off x="3511712" y="2837796"/>
          <a:ext cx="3191722" cy="1915033"/>
        </a:xfrm>
        <a:prstGeom prst="round2Diag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a:t>Fortsatt stödja människors möjligheter att utöva friluftsliv, få naturupplevelser, välbefinnande, social gemenskap och få ökad kunskap om natur och miljö</a:t>
          </a:r>
          <a:endParaRPr lang="sv-SE" sz="1600" b="1" kern="1200" dirty="0"/>
        </a:p>
      </dsp:txBody>
      <dsp:txXfrm>
        <a:off x="3605196" y="2931280"/>
        <a:ext cx="3004754" cy="172806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23FC8-42EF-49D8-91FD-4AE3E763A8CD}">
      <dsp:nvSpPr>
        <dsp:cNvPr id="0" name=""/>
        <dsp:cNvSpPr/>
      </dsp:nvSpPr>
      <dsp:spPr>
        <a:xfrm>
          <a:off x="4137" y="757641"/>
          <a:ext cx="2239953" cy="1343971"/>
        </a:xfrm>
        <a:prstGeom prst="round2DiagRect">
          <a:avLst/>
        </a:prstGeom>
        <a:solidFill>
          <a:srgbClr val="189386">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Utveckla ledarskapet inom hälso- och sjukvården och socialtjänsten</a:t>
          </a:r>
          <a:endParaRPr lang="sv-SE" sz="1400" b="1" kern="1200" noProof="0" dirty="0"/>
        </a:p>
      </dsp:txBody>
      <dsp:txXfrm>
        <a:off x="69744" y="823248"/>
        <a:ext cx="2108739" cy="1212757"/>
      </dsp:txXfrm>
    </dsp:sp>
    <dsp:sp modelId="{C23243C4-C915-40AC-843C-401AEBFC1A53}">
      <dsp:nvSpPr>
        <dsp:cNvPr id="0" name=""/>
        <dsp:cNvSpPr/>
      </dsp:nvSpPr>
      <dsp:spPr>
        <a:xfrm>
          <a:off x="2468085" y="757641"/>
          <a:ext cx="2239953" cy="1343971"/>
        </a:xfrm>
        <a:prstGeom prst="round2DiagRect">
          <a:avLst/>
        </a:prstGeom>
        <a:solidFill>
          <a:srgbClr val="1DB3A5">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Arbeta för att grundläggande kunskap om psykisk ohälsa och suicidalitet finns i hälso- och sjukvården samt inom tandvården och socialtjänsten</a:t>
          </a:r>
          <a:endParaRPr lang="sv-SE" sz="1400" b="1" kern="1200" noProof="0" dirty="0"/>
        </a:p>
      </dsp:txBody>
      <dsp:txXfrm>
        <a:off x="2533692" y="823248"/>
        <a:ext cx="2108739" cy="1212757"/>
      </dsp:txXfrm>
    </dsp:sp>
    <dsp:sp modelId="{929FCCCB-361F-4EA4-BE57-E32915E1E957}">
      <dsp:nvSpPr>
        <dsp:cNvPr id="0" name=""/>
        <dsp:cNvSpPr/>
      </dsp:nvSpPr>
      <dsp:spPr>
        <a:xfrm>
          <a:off x="4932034" y="757641"/>
          <a:ext cx="2239953" cy="1343971"/>
        </a:xfrm>
        <a:prstGeom prst="round2DiagRect">
          <a:avLst/>
        </a:prstGeom>
        <a:solidFill>
          <a:srgbClr val="1DB3A5">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noProof="0" dirty="0"/>
            <a:t>På ett ändamålsenligt sätt öka patient- och brukarinflytande i vården och omsorgen</a:t>
          </a:r>
        </a:p>
      </dsp:txBody>
      <dsp:txXfrm>
        <a:off x="4997641" y="823248"/>
        <a:ext cx="2108739" cy="1212757"/>
      </dsp:txXfrm>
    </dsp:sp>
    <dsp:sp modelId="{CA960BD5-395E-4F3D-9E95-E821D5F3C799}">
      <dsp:nvSpPr>
        <dsp:cNvPr id="0" name=""/>
        <dsp:cNvSpPr/>
      </dsp:nvSpPr>
      <dsp:spPr>
        <a:xfrm>
          <a:off x="7395982" y="757641"/>
          <a:ext cx="2239953" cy="1343971"/>
        </a:xfrm>
        <a:prstGeom prst="rect">
          <a:avLst/>
        </a:prstGeom>
        <a:solidFill>
          <a:srgbClr val="1DB3A5">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Utveckla hälso- och sjukvårdens och socialtjänstens hälsofrämjande och förebyggande arbete</a:t>
          </a:r>
          <a:endParaRPr lang="sv-SE" sz="1400" b="1" kern="1200" noProof="0" dirty="0"/>
        </a:p>
      </dsp:txBody>
      <dsp:txXfrm>
        <a:off x="7395982" y="757641"/>
        <a:ext cx="2239953" cy="1343971"/>
      </dsp:txXfrm>
    </dsp:sp>
    <dsp:sp modelId="{D7766B97-694A-49A2-9737-D403D1435AD0}">
      <dsp:nvSpPr>
        <dsp:cNvPr id="0" name=""/>
        <dsp:cNvSpPr/>
      </dsp:nvSpPr>
      <dsp:spPr>
        <a:xfrm>
          <a:off x="9859931" y="757641"/>
          <a:ext cx="2239953" cy="1343971"/>
        </a:xfrm>
        <a:prstGeom prst="round2DiagRect">
          <a:avLst/>
        </a:prstGeom>
        <a:solidFill>
          <a:srgbClr val="1DB3A5">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noProof="0" dirty="0"/>
            <a:t>Förbättra tillgängligheten till vård- och stödinsatser för jämlik vård och omsorg</a:t>
          </a:r>
        </a:p>
      </dsp:txBody>
      <dsp:txXfrm>
        <a:off x="9925538" y="823248"/>
        <a:ext cx="2108739" cy="1212757"/>
      </dsp:txXfrm>
    </dsp:sp>
    <dsp:sp modelId="{14072DF1-9087-43CF-B0A4-34CABCFF9EFA}">
      <dsp:nvSpPr>
        <dsp:cNvPr id="0" name=""/>
        <dsp:cNvSpPr/>
      </dsp:nvSpPr>
      <dsp:spPr>
        <a:xfrm>
          <a:off x="1236111" y="2325608"/>
          <a:ext cx="2239953" cy="1343971"/>
        </a:xfrm>
        <a:prstGeom prst="round2DiagRect">
          <a:avLst/>
        </a:prstGeom>
        <a:solidFill>
          <a:srgbClr val="1DB3A5">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noProof="0" dirty="0"/>
            <a:t>Utveckla och öka uppföljning och utvärdering av insatser till patienter och brukare</a:t>
          </a:r>
        </a:p>
      </dsp:txBody>
      <dsp:txXfrm>
        <a:off x="1301718" y="2391215"/>
        <a:ext cx="2108739" cy="1212757"/>
      </dsp:txXfrm>
    </dsp:sp>
    <dsp:sp modelId="{E2111053-EBCD-4148-8A73-67CB3923C270}">
      <dsp:nvSpPr>
        <dsp:cNvPr id="0" name=""/>
        <dsp:cNvSpPr/>
      </dsp:nvSpPr>
      <dsp:spPr>
        <a:xfrm>
          <a:off x="3700060" y="2325608"/>
          <a:ext cx="2239953" cy="1343971"/>
        </a:xfrm>
        <a:prstGeom prst="round2DiagRect">
          <a:avLst/>
        </a:prstGeom>
        <a:solidFill>
          <a:srgbClr val="1DB3A5">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noProof="0" dirty="0"/>
            <a:t>Utveckla en effektiv samverkan som har patienters och brukares behov i centrum</a:t>
          </a:r>
        </a:p>
      </dsp:txBody>
      <dsp:txXfrm>
        <a:off x="3765667" y="2391215"/>
        <a:ext cx="2108739" cy="1212757"/>
      </dsp:txXfrm>
    </dsp:sp>
    <dsp:sp modelId="{28B7017C-8F53-4F95-B52B-DABD8CF7D542}">
      <dsp:nvSpPr>
        <dsp:cNvPr id="0" name=""/>
        <dsp:cNvSpPr/>
      </dsp:nvSpPr>
      <dsp:spPr>
        <a:xfrm>
          <a:off x="6164008" y="2325608"/>
          <a:ext cx="2239953" cy="1343971"/>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Times New Roman" panose="02020603050405020304" pitchFamily="18" charset="0"/>
            <a:buNone/>
          </a:pPr>
          <a:r>
            <a:rPr lang="sv-SE" sz="1400" b="1" kern="1200"/>
            <a:t>Utveckla stödet till anhöriga och andra närstående till personer med psykiatriska tillstånd samt till efterlevande</a:t>
          </a:r>
          <a:endParaRPr lang="sv-SE" sz="1400" b="1" kern="1200" noProof="0" dirty="0"/>
        </a:p>
      </dsp:txBody>
      <dsp:txXfrm>
        <a:off x="6229615" y="2391215"/>
        <a:ext cx="2108739" cy="1212757"/>
      </dsp:txXfrm>
    </dsp:sp>
    <dsp:sp modelId="{D6CB0AC4-5D37-463F-BA5A-53054F566042}">
      <dsp:nvSpPr>
        <dsp:cNvPr id="0" name=""/>
        <dsp:cNvSpPr/>
      </dsp:nvSpPr>
      <dsp:spPr>
        <a:xfrm>
          <a:off x="8627957" y="2325608"/>
          <a:ext cx="2239953" cy="1343971"/>
        </a:xfrm>
        <a:prstGeom prst="round2DiagRect">
          <a:avLst/>
        </a:prstGeom>
        <a:solidFill>
          <a:srgbClr val="1DB3A5">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noProof="0" dirty="0"/>
            <a:t>Arbeta för en trygg och meningsfull heldygnsvård och tvångsvård som främjar återhämtning</a:t>
          </a:r>
        </a:p>
      </dsp:txBody>
      <dsp:txXfrm>
        <a:off x="8693564" y="2391215"/>
        <a:ext cx="2108739" cy="121275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23FC8-42EF-49D8-91FD-4AE3E763A8CD}">
      <dsp:nvSpPr>
        <dsp:cNvPr id="0" name=""/>
        <dsp:cNvSpPr/>
      </dsp:nvSpPr>
      <dsp:spPr>
        <a:xfrm>
          <a:off x="1604923" y="1309"/>
          <a:ext cx="3403541" cy="2042124"/>
        </a:xfrm>
        <a:prstGeom prst="round2DiagRect">
          <a:avLst/>
        </a:prstGeom>
        <a:solidFill>
          <a:srgbClr val="1A56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Arbeta för att tydliggöra ledarskapets ansvar och betydelse för kvaliteten och det systematiska kvalitetsarbetet i verksamheterna, bl.a. när det gäller verksamheternas ledningssystem, i enlighet med gällande regelverk </a:t>
          </a:r>
          <a:endParaRPr lang="sv-SE" sz="1400" b="1" kern="1200" noProof="0" dirty="0"/>
        </a:p>
      </dsp:txBody>
      <dsp:txXfrm>
        <a:off x="1704611" y="100997"/>
        <a:ext cx="3204165" cy="1842748"/>
      </dsp:txXfrm>
    </dsp:sp>
    <dsp:sp modelId="{3A56926A-EED6-4FB7-892F-94415F042671}">
      <dsp:nvSpPr>
        <dsp:cNvPr id="0" name=""/>
        <dsp:cNvSpPr/>
      </dsp:nvSpPr>
      <dsp:spPr>
        <a:xfrm>
          <a:off x="5348819" y="1309"/>
          <a:ext cx="3403541" cy="2042124"/>
        </a:xfrm>
        <a:prstGeom prst="round2DiagRect">
          <a:avLst/>
        </a:prstGeom>
        <a:solidFill>
          <a:srgbClr val="2270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t>Utveckla ledarskapet för att arbeta för kompetensförsörjning, kompetensutveckling och god arbetsmiljö för personalen samt för att införa nya metoder och arbetssätt på ett säkert sätt och säkerställa att verksamheterna har, utvecklar och följer ändamålsenliga processer och rutiner, i enlighet med gällande regelverk </a:t>
          </a:r>
        </a:p>
      </dsp:txBody>
      <dsp:txXfrm>
        <a:off x="5448507" y="100997"/>
        <a:ext cx="3204165" cy="1842748"/>
      </dsp:txXfrm>
    </dsp:sp>
    <dsp:sp modelId="{FC8E74A7-CE84-4B30-9CB7-E97C195FF241}">
      <dsp:nvSpPr>
        <dsp:cNvPr id="0" name=""/>
        <dsp:cNvSpPr/>
      </dsp:nvSpPr>
      <dsp:spPr>
        <a:xfrm>
          <a:off x="1604923" y="2383788"/>
          <a:ext cx="3403541" cy="2042124"/>
        </a:xfrm>
        <a:prstGeom prst="round2DiagRect">
          <a:avLst/>
        </a:prstGeom>
        <a:solidFill>
          <a:srgbClr val="42C6B6">
            <a:alpha val="63333"/>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t>Utveckla arbetet med att utforma effektiva processer, aktiviteter och rutiner för samarbete mellan olika verksamheter som underlättar att verksamheterna tar ett gemensamt ansvar för att möta patienters och brukares behov, i enlighet med gällande regelverk </a:t>
          </a:r>
        </a:p>
      </dsp:txBody>
      <dsp:txXfrm>
        <a:off x="1704611" y="2483476"/>
        <a:ext cx="3204165" cy="1842748"/>
      </dsp:txXfrm>
    </dsp:sp>
    <dsp:sp modelId="{099E515C-A4E1-4EE9-875A-786CC8C49FE9}">
      <dsp:nvSpPr>
        <dsp:cNvPr id="0" name=""/>
        <dsp:cNvSpPr/>
      </dsp:nvSpPr>
      <dsp:spPr>
        <a:xfrm>
          <a:off x="5348819" y="2383788"/>
          <a:ext cx="3403541" cy="2042124"/>
        </a:xfrm>
        <a:prstGeom prst="round2DiagRect">
          <a:avLst/>
        </a:prstGeom>
        <a:solidFill>
          <a:srgbClr val="2F9C9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t>Utveckla arbetet för att höja kompetensen hos ledningsfunktioner om risk- och skyddsfaktorer för psykisk ohälsa samt om behoven hos personer med psykiatriska tillstånd, funktionsnedsättningar, komplexa vård- och stödbehov och suicidalitet</a:t>
          </a:r>
        </a:p>
      </dsp:txBody>
      <dsp:txXfrm>
        <a:off x="5448507" y="2483476"/>
        <a:ext cx="3204165" cy="184274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DBDAB-DBC3-49B3-AE61-65BE590C4779}">
      <dsp:nvSpPr>
        <dsp:cNvPr id="0" name=""/>
        <dsp:cNvSpPr/>
      </dsp:nvSpPr>
      <dsp:spPr>
        <a:xfrm>
          <a:off x="0" y="225920"/>
          <a:ext cx="11281681" cy="1693486"/>
        </a:xfrm>
        <a:prstGeom prst="round2DiagRect">
          <a:avLst/>
        </a:prstGeom>
        <a:solidFill>
          <a:srgbClr val="189386">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v-SE" sz="2400" b="0" kern="1200"/>
            <a:t>Verksamheter som möter personer med psykiatriska tillstånd stärker det hälsofrämjande och förebyggande arbetet, exempelvis i förhållande till hjärt- och kärlsjukdom, cancer, diabetes, kroniska lungsjukdomar och utsatthet för eller utövande av våld </a:t>
          </a:r>
          <a:endParaRPr lang="sv-SE" sz="2400" b="0" kern="1200" noProof="0" dirty="0"/>
        </a:p>
      </dsp:txBody>
      <dsp:txXfrm>
        <a:off x="82669" y="308589"/>
        <a:ext cx="11116343" cy="1528148"/>
      </dsp:txXfrm>
    </dsp:sp>
    <dsp:sp modelId="{0F84F1FE-A1D4-40D8-9A12-AC64C3DE958F}">
      <dsp:nvSpPr>
        <dsp:cNvPr id="0" name=""/>
        <dsp:cNvSpPr/>
      </dsp:nvSpPr>
      <dsp:spPr>
        <a:xfrm>
          <a:off x="0" y="2106607"/>
          <a:ext cx="11281681" cy="1693486"/>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v-SE" sz="2400" b="0" kern="1200" dirty="0"/>
            <a:t>Verksamheter fortsatt verkar för att öka kunskaperna om psykisk ohälsa och funktionsnedsättningar och samsjuklighet hos icke-legitimerad personal inom äldreomsorgen, verksamheter för personer med funktionsnedsättning och på hem för vård eller boende (HVB) men även hos personal inom berörda statliga myndigheter.</a:t>
          </a:r>
          <a:endParaRPr lang="sv-SE" sz="2400" b="0" kern="1200" noProof="0" dirty="0"/>
        </a:p>
      </dsp:txBody>
      <dsp:txXfrm>
        <a:off x="82669" y="2189276"/>
        <a:ext cx="11116343" cy="1528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4758A-C8BF-436A-9CA9-BB5C7D6B184A}">
      <dsp:nvSpPr>
        <dsp:cNvPr id="0" name=""/>
        <dsp:cNvSpPr/>
      </dsp:nvSpPr>
      <dsp:spPr>
        <a:xfrm>
          <a:off x="798" y="789355"/>
          <a:ext cx="3113123" cy="1867874"/>
        </a:xfrm>
        <a:prstGeom prst="round2Diag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kern="1200" dirty="0"/>
            <a:t>Öka arbetet med att stärka de faktorer som bidrar till psykisk välbefinnande och motståndskraft</a:t>
          </a:r>
          <a:endParaRPr lang="sv-SE" sz="2100" kern="1200" noProof="0" dirty="0"/>
        </a:p>
      </dsp:txBody>
      <dsp:txXfrm>
        <a:off x="91980" y="880537"/>
        <a:ext cx="2930759" cy="1685510"/>
      </dsp:txXfrm>
    </dsp:sp>
    <dsp:sp modelId="{6CBD0CD0-C19D-4FB9-9AA1-8E48B4B0F3F4}">
      <dsp:nvSpPr>
        <dsp:cNvPr id="0" name=""/>
        <dsp:cNvSpPr/>
      </dsp:nvSpPr>
      <dsp:spPr>
        <a:xfrm>
          <a:off x="3425234" y="789355"/>
          <a:ext cx="3113123" cy="1867874"/>
        </a:xfrm>
        <a:prstGeom prst="round2Diag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kern="1200" dirty="0"/>
            <a:t>Öka kunskapen om den existentiella hälsans betydelse för det psykiska välbefinnandet</a:t>
          </a:r>
          <a:endParaRPr lang="sv-SE" sz="2100" kern="1200" noProof="0" dirty="0"/>
        </a:p>
      </dsp:txBody>
      <dsp:txXfrm>
        <a:off x="3516416" y="880537"/>
        <a:ext cx="2930759" cy="16855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90AC0-9F24-44F7-82CF-C4DDB4FFE34D}">
      <dsp:nvSpPr>
        <dsp:cNvPr id="0" name=""/>
        <dsp:cNvSpPr/>
      </dsp:nvSpPr>
      <dsp:spPr>
        <a:xfrm>
          <a:off x="381231" y="40"/>
          <a:ext cx="3517839" cy="2110703"/>
        </a:xfrm>
        <a:prstGeom prst="round2DiagRect">
          <a:avLst/>
        </a:prstGeom>
        <a:solidFill>
          <a:srgbClr val="1A564F">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Planera, utforma och genomföra vård- och stödinsatser i samråd med patienter och brukare och eventuellt deras anhöriga eller andra närstående </a:t>
          </a:r>
          <a:endParaRPr lang="sv-SE" sz="1600" b="1" kern="1200" noProof="0" dirty="0"/>
        </a:p>
      </dsp:txBody>
      <dsp:txXfrm>
        <a:off x="484267" y="103076"/>
        <a:ext cx="3311767" cy="1904631"/>
      </dsp:txXfrm>
    </dsp:sp>
    <dsp:sp modelId="{0B39B2CD-0E8A-4359-97DD-258C1775F4C8}">
      <dsp:nvSpPr>
        <dsp:cNvPr id="0" name=""/>
        <dsp:cNvSpPr/>
      </dsp:nvSpPr>
      <dsp:spPr>
        <a:xfrm>
          <a:off x="4250854" y="40"/>
          <a:ext cx="3517839" cy="2110703"/>
        </a:xfrm>
        <a:prstGeom prst="round2DiagRect">
          <a:avLst/>
        </a:prstGeom>
        <a:solidFill>
          <a:srgbClr val="2270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Beakta patienters, brukares, anhörigas och andra närståendes åsikter om kvalitet och patientsäkerhet vid verksamhetsutveckling och utformning av insatser inom kommuner och regioner </a:t>
          </a:r>
        </a:p>
      </dsp:txBody>
      <dsp:txXfrm>
        <a:off x="4353890" y="103076"/>
        <a:ext cx="3311767" cy="1904631"/>
      </dsp:txXfrm>
    </dsp:sp>
    <dsp:sp modelId="{6B65EC28-0BA4-4F74-9603-ECBF2C91A1AC}">
      <dsp:nvSpPr>
        <dsp:cNvPr id="0" name=""/>
        <dsp:cNvSpPr/>
      </dsp:nvSpPr>
      <dsp:spPr>
        <a:xfrm>
          <a:off x="381231" y="2462527"/>
          <a:ext cx="3517839" cy="2110703"/>
        </a:xfrm>
        <a:prstGeom prst="round2DiagRect">
          <a:avLst/>
        </a:prstGeom>
        <a:solidFill>
          <a:srgbClr val="2D93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Involvera företrädare för patienter, brukare, anhöriga och andra närstående i dialoger med beslutsfattare där de kan bidra till ökad förståelse för patienters och brukares behov samt förbättrade insatser inom vård och omsorg </a:t>
          </a:r>
        </a:p>
      </dsp:txBody>
      <dsp:txXfrm>
        <a:off x="484267" y="2565563"/>
        <a:ext cx="3311767" cy="1904631"/>
      </dsp:txXfrm>
    </dsp:sp>
    <dsp:sp modelId="{C5BF6443-49D6-4E58-9807-9BC193C06F26}">
      <dsp:nvSpPr>
        <dsp:cNvPr id="0" name=""/>
        <dsp:cNvSpPr/>
      </dsp:nvSpPr>
      <dsp:spPr>
        <a:xfrm>
          <a:off x="4250854" y="2462527"/>
          <a:ext cx="3517839" cy="2110703"/>
        </a:xfrm>
        <a:prstGeom prst="round2DiagRect">
          <a:avLst/>
        </a:prstGeom>
        <a:solidFill>
          <a:srgbClr val="38B6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Utveckla former, metoder och strukturer för patient- och brukarinflytande och för patient- och brukarutvärdering av vård och omsorg, och integrera dem i verksamheternas systematiska förbättringsarbete </a:t>
          </a:r>
        </a:p>
      </dsp:txBody>
      <dsp:txXfrm>
        <a:off x="4353890" y="2565563"/>
        <a:ext cx="3311767" cy="190463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23FC8-42EF-49D8-91FD-4AE3E763A8CD}">
      <dsp:nvSpPr>
        <dsp:cNvPr id="0" name=""/>
        <dsp:cNvSpPr/>
      </dsp:nvSpPr>
      <dsp:spPr>
        <a:xfrm>
          <a:off x="3546" y="385005"/>
          <a:ext cx="2813239" cy="1687943"/>
        </a:xfrm>
        <a:prstGeom prst="round2DiagRect">
          <a:avLst/>
        </a:prstGeom>
        <a:solidFill>
          <a:srgbClr val="189386">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Utveckla ett hälsofrämjande förhållningssätt i hälso- och sjukvården och stärka det hälsofrämjande och förebyggande arbetet i hela vårdkedjan </a:t>
          </a:r>
          <a:endParaRPr lang="sv-SE" sz="1400" b="1" kern="1200" noProof="0" dirty="0"/>
        </a:p>
      </dsp:txBody>
      <dsp:txXfrm>
        <a:off x="85945" y="467404"/>
        <a:ext cx="2648441" cy="1523145"/>
      </dsp:txXfrm>
    </dsp:sp>
    <dsp:sp modelId="{C23243C4-C915-40AC-843C-401AEBFC1A53}">
      <dsp:nvSpPr>
        <dsp:cNvPr id="0" name=""/>
        <dsp:cNvSpPr/>
      </dsp:nvSpPr>
      <dsp:spPr>
        <a:xfrm>
          <a:off x="3098109" y="385005"/>
          <a:ext cx="2813239" cy="1687943"/>
        </a:xfrm>
        <a:prstGeom prst="round2DiagRect">
          <a:avLst/>
        </a:prstGeom>
        <a:solidFill>
          <a:srgbClr val="1DB3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Arbeta för att ett hälsofrämjande förhållningssätt präglar hälso- och sjukvårdens förebyggande insatser liksom behandling, rehabilitering, uppföljning, råd och stöd, egenvård och befolkningsinriktade insatser </a:t>
          </a:r>
          <a:endParaRPr lang="sv-SE" sz="1400" b="1" kern="1200" noProof="0" dirty="0"/>
        </a:p>
      </dsp:txBody>
      <dsp:txXfrm>
        <a:off x="3180508" y="467404"/>
        <a:ext cx="2648441" cy="1523145"/>
      </dsp:txXfrm>
    </dsp:sp>
    <dsp:sp modelId="{929FCCCB-361F-4EA4-BE57-E32915E1E957}">
      <dsp:nvSpPr>
        <dsp:cNvPr id="0" name=""/>
        <dsp:cNvSpPr/>
      </dsp:nvSpPr>
      <dsp:spPr>
        <a:xfrm>
          <a:off x="6192672" y="385005"/>
          <a:ext cx="2813239" cy="1687943"/>
        </a:xfrm>
        <a:prstGeom prst="round2DiagRect">
          <a:avLst/>
        </a:prstGeom>
        <a:solidFill>
          <a:srgbClr val="1DB3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Arbeta för att hälso- och sjukvårdens sjukdomsförebyggande uppdrag tydligt framgår i avtal, handlingsplaner, rutiner och uppföljningar </a:t>
          </a:r>
          <a:endParaRPr lang="sv-SE" sz="1600" b="1" kern="1200" noProof="0" dirty="0"/>
        </a:p>
      </dsp:txBody>
      <dsp:txXfrm>
        <a:off x="6275071" y="467404"/>
        <a:ext cx="2648441" cy="1523145"/>
      </dsp:txXfrm>
    </dsp:sp>
    <dsp:sp modelId="{45B3B692-4D71-4151-A92A-96E60C3AE32F}">
      <dsp:nvSpPr>
        <dsp:cNvPr id="0" name=""/>
        <dsp:cNvSpPr/>
      </dsp:nvSpPr>
      <dsp:spPr>
        <a:xfrm>
          <a:off x="9287236" y="385005"/>
          <a:ext cx="2813239" cy="1687943"/>
        </a:xfrm>
        <a:prstGeom prst="round2DiagRect">
          <a:avLst/>
        </a:prstGeom>
        <a:solidFill>
          <a:srgbClr val="1DB3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Arbeta för att medarbetare inom hälso- och sjukvården utvecklar kompetens och får förutsättningar för att bedriva en hälsofrämjande och förebyggande hälso- och sjukvård </a:t>
          </a:r>
          <a:endParaRPr lang="sv-SE" sz="1400" b="1" kern="1200" noProof="0" dirty="0"/>
        </a:p>
      </dsp:txBody>
      <dsp:txXfrm>
        <a:off x="9369635" y="467404"/>
        <a:ext cx="2648441" cy="1523145"/>
      </dsp:txXfrm>
    </dsp:sp>
    <dsp:sp modelId="{14072DF1-9087-43CF-B0A4-34CABCFF9EFA}">
      <dsp:nvSpPr>
        <dsp:cNvPr id="0" name=""/>
        <dsp:cNvSpPr/>
      </dsp:nvSpPr>
      <dsp:spPr>
        <a:xfrm>
          <a:off x="3546" y="2354272"/>
          <a:ext cx="2813239" cy="1687943"/>
        </a:xfrm>
        <a:prstGeom prst="round2DiagRect">
          <a:avLst/>
        </a:prstGeom>
        <a:solidFill>
          <a:srgbClr val="1DB3A5">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t>Utveckla det hälsofrämjande och förebyggande arbetet inom hälso- och sjukvården och verka för att detta riktas till alla människor, även äldre personer samt de med svåra psykiatriska tillstånd eftersom ohälsosamma levnadsvanor kan innebära större hälsorisker för vissa personer med psykiatriska tillstånd än för andra grupper </a:t>
          </a:r>
          <a:endParaRPr lang="sv-SE" sz="1200" b="1" kern="1200" noProof="0" dirty="0"/>
        </a:p>
      </dsp:txBody>
      <dsp:txXfrm>
        <a:off x="85945" y="2436671"/>
        <a:ext cx="2648441" cy="1523145"/>
      </dsp:txXfrm>
    </dsp:sp>
    <dsp:sp modelId="{E2111053-EBCD-4148-8A73-67CB3923C270}">
      <dsp:nvSpPr>
        <dsp:cNvPr id="0" name=""/>
        <dsp:cNvSpPr/>
      </dsp:nvSpPr>
      <dsp:spPr>
        <a:xfrm>
          <a:off x="3098109" y="2354272"/>
          <a:ext cx="2813239" cy="1687943"/>
        </a:xfrm>
        <a:prstGeom prst="round2DiagRect">
          <a:avLst/>
        </a:prstGeom>
        <a:solidFill>
          <a:srgbClr val="1DB3A5">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Utveckla socialtjänstens förebyggande arbete på samhälls-, grupp- och individnivå </a:t>
          </a:r>
          <a:endParaRPr lang="sv-SE" sz="1600" b="1" kern="1200" noProof="0" dirty="0"/>
        </a:p>
      </dsp:txBody>
      <dsp:txXfrm>
        <a:off x="3180508" y="2436671"/>
        <a:ext cx="2648441" cy="1523145"/>
      </dsp:txXfrm>
    </dsp:sp>
    <dsp:sp modelId="{D6CB0AC4-5D37-463F-BA5A-53054F566042}">
      <dsp:nvSpPr>
        <dsp:cNvPr id="0" name=""/>
        <dsp:cNvSpPr/>
      </dsp:nvSpPr>
      <dsp:spPr>
        <a:xfrm>
          <a:off x="6192672" y="2354272"/>
          <a:ext cx="2813239" cy="1687943"/>
        </a:xfrm>
        <a:prstGeom prst="round2DiagRect">
          <a:avLst/>
        </a:prstGeom>
        <a:solidFill>
          <a:srgbClr val="1DB3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Integrera det förebyggande perspektivet i alla verksamheter inom socialtjänsten </a:t>
          </a:r>
          <a:endParaRPr lang="sv-SE" sz="1600" b="1" kern="1200" noProof="0" dirty="0"/>
        </a:p>
      </dsp:txBody>
      <dsp:txXfrm>
        <a:off x="6275071" y="2436671"/>
        <a:ext cx="2648441" cy="1523145"/>
      </dsp:txXfrm>
    </dsp:sp>
    <dsp:sp modelId="{B3D4616F-064D-43F7-BC9D-4B72B593102B}">
      <dsp:nvSpPr>
        <dsp:cNvPr id="0" name=""/>
        <dsp:cNvSpPr/>
      </dsp:nvSpPr>
      <dsp:spPr>
        <a:xfrm>
          <a:off x="9287236" y="2354272"/>
          <a:ext cx="2813239" cy="1687943"/>
        </a:xfrm>
        <a:prstGeom prst="round2DiagRect">
          <a:avLst/>
        </a:prstGeom>
        <a:solidFill>
          <a:srgbClr val="1EBCA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Säkerställa en samordnad kunskapsutveckling samt spridning och implementering av kunskapsbaserade förebyggande metoder och arbetssätt i berörda verksamheter inom socialtjänsten</a:t>
          </a:r>
          <a:endParaRPr lang="sv-SE" sz="1400" b="1" kern="1200" noProof="0" dirty="0"/>
        </a:p>
      </dsp:txBody>
      <dsp:txXfrm>
        <a:off x="9369635" y="2436671"/>
        <a:ext cx="2648441" cy="152314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8E484-36CF-447C-B962-89219631FC3D}">
      <dsp:nvSpPr>
        <dsp:cNvPr id="0" name=""/>
        <dsp:cNvSpPr/>
      </dsp:nvSpPr>
      <dsp:spPr>
        <a:xfrm>
          <a:off x="526481" y="1589"/>
          <a:ext cx="3403110" cy="2041866"/>
        </a:xfrm>
        <a:prstGeom prst="round2DiagRect">
          <a:avLst/>
        </a:prstGeom>
        <a:solidFill>
          <a:srgbClr val="42C6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t>Samla och tillgängliggöra information om tillgängliga vård- och stödinsatser och var man vid behov ska vända sig för att få hjälp </a:t>
          </a:r>
          <a:endParaRPr lang="sv-SE" sz="2000" b="1" kern="1200" noProof="0" dirty="0"/>
        </a:p>
      </dsp:txBody>
      <dsp:txXfrm>
        <a:off x="626157" y="101265"/>
        <a:ext cx="3203758" cy="1842514"/>
      </dsp:txXfrm>
    </dsp:sp>
    <dsp:sp modelId="{18D202DB-5E32-46C1-BE09-C5AC0C92A539}">
      <dsp:nvSpPr>
        <dsp:cNvPr id="0" name=""/>
        <dsp:cNvSpPr/>
      </dsp:nvSpPr>
      <dsp:spPr>
        <a:xfrm>
          <a:off x="4269902" y="1589"/>
          <a:ext cx="3403110" cy="2041866"/>
        </a:xfrm>
        <a:prstGeom prst="round2DiagRect">
          <a:avLst/>
        </a:prstGeom>
        <a:solidFill>
          <a:srgbClr val="42C6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Förenkla möjligheterna att komma i kontakt med hälso- och sjukvården och socialtjänsten bl.a. när det gäller att boka, avboka och omboka besök</a:t>
          </a:r>
        </a:p>
      </dsp:txBody>
      <dsp:txXfrm>
        <a:off x="4369578" y="101265"/>
        <a:ext cx="3203758" cy="1842514"/>
      </dsp:txXfrm>
    </dsp:sp>
    <dsp:sp modelId="{FCA93A1F-28B3-4FF9-9DD2-5639B30D6626}">
      <dsp:nvSpPr>
        <dsp:cNvPr id="0" name=""/>
        <dsp:cNvSpPr/>
      </dsp:nvSpPr>
      <dsp:spPr>
        <a:xfrm>
          <a:off x="526481" y="2383766"/>
          <a:ext cx="3403110" cy="2041866"/>
        </a:xfrm>
        <a:prstGeom prst="round2DiagRect">
          <a:avLst/>
        </a:prstGeom>
        <a:solidFill>
          <a:srgbClr val="42C6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Utveckla enkla ingångar och verksamheter som erbjuder bedömning, triagering och tidiga insatser vid psykisk ohälsa – inbegripet professionella råd, vägledning och stöd till egenvård </a:t>
          </a:r>
        </a:p>
      </dsp:txBody>
      <dsp:txXfrm>
        <a:off x="626157" y="2483442"/>
        <a:ext cx="3203758" cy="1842514"/>
      </dsp:txXfrm>
    </dsp:sp>
    <dsp:sp modelId="{CBED7BB0-CA53-4EEB-B1EA-B3AC6203AFA6}">
      <dsp:nvSpPr>
        <dsp:cNvPr id="0" name=""/>
        <dsp:cNvSpPr/>
      </dsp:nvSpPr>
      <dsp:spPr>
        <a:xfrm>
          <a:off x="4269902" y="2383766"/>
          <a:ext cx="3403110" cy="2041866"/>
        </a:xfrm>
        <a:prstGeom prst="round2DiagRect">
          <a:avLst/>
        </a:prstGeom>
        <a:solidFill>
          <a:srgbClr val="42C6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Utveckla befintliga ingångar till hälso- och sjukvården, bl.a. via 1177 och </a:t>
          </a:r>
          <a:r>
            <a:rPr lang="sv-SE" sz="1700" b="1" kern="1200" dirty="0" err="1"/>
            <a:t>prehospitala</a:t>
          </a:r>
          <a:r>
            <a:rPr lang="sv-SE" sz="1700" b="1" kern="1200" dirty="0"/>
            <a:t> akutsjukvårdsresurser</a:t>
          </a:r>
        </a:p>
      </dsp:txBody>
      <dsp:txXfrm>
        <a:off x="4369578" y="2483442"/>
        <a:ext cx="3203758" cy="184251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CE773-D55A-4A52-8CC9-C5DF1CDDF4CE}">
      <dsp:nvSpPr>
        <dsp:cNvPr id="0" name=""/>
        <dsp:cNvSpPr/>
      </dsp:nvSpPr>
      <dsp:spPr>
        <a:xfrm>
          <a:off x="0" y="0"/>
          <a:ext cx="4441279" cy="3597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v-SE" sz="1500" b="0" kern="1200" dirty="0"/>
            <a:t>Det behöver bli enklare att få rätt insats av rätt aktör</a:t>
          </a:r>
          <a:endParaRPr lang="sv-SE" sz="1500" kern="1200" dirty="0"/>
        </a:p>
      </dsp:txBody>
      <dsp:txXfrm>
        <a:off x="17563" y="17563"/>
        <a:ext cx="4406153" cy="32464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23FC8-42EF-49D8-91FD-4AE3E763A8CD}">
      <dsp:nvSpPr>
        <dsp:cNvPr id="0" name=""/>
        <dsp:cNvSpPr/>
      </dsp:nvSpPr>
      <dsp:spPr>
        <a:xfrm>
          <a:off x="1251" y="328694"/>
          <a:ext cx="4880606" cy="2928363"/>
        </a:xfrm>
        <a:prstGeom prst="round2DiagRect">
          <a:avLst/>
        </a:prstGeom>
        <a:solidFill>
          <a:srgbClr val="1A56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kern="1200" dirty="0"/>
            <a:t>Arbeta för att frågor om psykisk hälsa ska inkluderas vid olika hälsofrämjande och förebyggande kontakter, t.ex. på ungdomsmottagningar, inom mödra- och barnhälsovården, den regionala och kommunala hälso- och sjukvården och skolan och dess elevhälsa </a:t>
          </a:r>
          <a:endParaRPr lang="sv-SE" sz="2000" b="1" kern="1200" noProof="0" dirty="0"/>
        </a:p>
      </dsp:txBody>
      <dsp:txXfrm>
        <a:off x="144202" y="471645"/>
        <a:ext cx="4594704" cy="2642461"/>
      </dsp:txXfrm>
    </dsp:sp>
    <dsp:sp modelId="{9BA2D8CF-812B-4862-9008-BF2FFF37D087}">
      <dsp:nvSpPr>
        <dsp:cNvPr id="0" name=""/>
        <dsp:cNvSpPr/>
      </dsp:nvSpPr>
      <dsp:spPr>
        <a:xfrm>
          <a:off x="5369918" y="328694"/>
          <a:ext cx="4880606" cy="2928363"/>
        </a:xfrm>
        <a:prstGeom prst="round2DiagRect">
          <a:avLst/>
        </a:prstGeom>
        <a:solidFill>
          <a:srgbClr val="1A56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Verka för att det finns både grundläggande och särskild kompetens i såväl regional som kommunal primärvård för att erbjuda tidiga insatser och omhänderta svåra och ihållande psykiska besvär, såsom vid ätstörningsproblematik, samt lindriga och måttliga psykiatriska tillstånd, t.ex. genom behandling av psykologer, sjuksköterskor och allmänläkare</a:t>
          </a:r>
        </a:p>
      </dsp:txBody>
      <dsp:txXfrm>
        <a:off x="5512869" y="471645"/>
        <a:ext cx="4594704" cy="264246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CE773-D55A-4A52-8CC9-C5DF1CDDF4CE}">
      <dsp:nvSpPr>
        <dsp:cNvPr id="0" name=""/>
        <dsp:cNvSpPr/>
      </dsp:nvSpPr>
      <dsp:spPr>
        <a:xfrm>
          <a:off x="0" y="0"/>
          <a:ext cx="9568544" cy="4317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b="0" kern="1200" baseline="0" dirty="0">
              <a:cs typeface="Arial MT"/>
            </a:rPr>
            <a:t>Primärvården behöver </a:t>
          </a:r>
          <a:r>
            <a:rPr lang="sv-SE" sz="1800" b="0" kern="1200" dirty="0">
              <a:cs typeface="Arial MT"/>
            </a:rPr>
            <a:t>bli bättre på att främja psykisk hälsa och förebygga och hantera psykisk ohälsa</a:t>
          </a:r>
          <a:endParaRPr lang="sv-SE" sz="1800" kern="1200" dirty="0"/>
        </a:p>
      </dsp:txBody>
      <dsp:txXfrm>
        <a:off x="21075" y="21075"/>
        <a:ext cx="9526394" cy="38958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32EFF-70A5-4330-877F-30FECFB3259A}">
      <dsp:nvSpPr>
        <dsp:cNvPr id="0" name=""/>
        <dsp:cNvSpPr/>
      </dsp:nvSpPr>
      <dsp:spPr>
        <a:xfrm>
          <a:off x="0" y="64410"/>
          <a:ext cx="7156883" cy="1404000"/>
        </a:xfrm>
        <a:prstGeom prst="snip2DiagRect">
          <a:avLst/>
        </a:prstGeom>
        <a:solidFill>
          <a:srgbClr val="42C6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t>Utveckla konsultationsstöd från specialistpsykiatrin till primärvårdens verksamheter, liksom till elevhälsans medicinska insatser för att patienter ska få adekvat vård vid psykisk ohälsa tidigt i ett sjukdomsförlopp inom primärvården </a:t>
          </a:r>
          <a:endParaRPr lang="sv-SE" sz="1800" b="1" kern="1200" noProof="0" dirty="0"/>
        </a:p>
      </dsp:txBody>
      <dsp:txXfrm>
        <a:off x="117002" y="181412"/>
        <a:ext cx="6922879" cy="1169996"/>
      </dsp:txXfrm>
    </dsp:sp>
    <dsp:sp modelId="{908ED3FC-73AB-4AC7-91CA-B39E10BC3120}">
      <dsp:nvSpPr>
        <dsp:cNvPr id="0" name=""/>
        <dsp:cNvSpPr/>
      </dsp:nvSpPr>
      <dsp:spPr>
        <a:xfrm>
          <a:off x="0" y="1511611"/>
          <a:ext cx="7156883" cy="1404000"/>
        </a:xfrm>
        <a:prstGeom prst="snip2DiagRect">
          <a:avLst/>
        </a:prstGeom>
        <a:solidFill>
          <a:srgbClr val="42C6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v-SE" sz="1500" kern="1200" dirty="0"/>
            <a:t>Utveckla konsultationsstöd från specialistpsykiatrin till primärvårdens och specialistvårdens somatiska verksamheter för att öka möjligheterna att ge god vård till patienter vars psykiatriska problematik påverkar somatisk utredning, vård och behandling, liksom till patienter med långvarig psykiatriskt tillstånd och samtidig kroppslig sjukdom </a:t>
          </a:r>
        </a:p>
      </dsp:txBody>
      <dsp:txXfrm>
        <a:off x="117002" y="1628613"/>
        <a:ext cx="6922879" cy="1169996"/>
      </dsp:txXfrm>
    </dsp:sp>
    <dsp:sp modelId="{FE85EE5A-B292-46FC-BD06-DFEC399C3B15}">
      <dsp:nvSpPr>
        <dsp:cNvPr id="0" name=""/>
        <dsp:cNvSpPr/>
      </dsp:nvSpPr>
      <dsp:spPr>
        <a:xfrm>
          <a:off x="0" y="2958810"/>
          <a:ext cx="7156883" cy="1404000"/>
        </a:xfrm>
        <a:prstGeom prst="snip2DiagRect">
          <a:avLst/>
        </a:prstGeom>
        <a:solidFill>
          <a:srgbClr val="42C6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v-SE" sz="1500" kern="1200" dirty="0"/>
            <a:t>Utveckla vård- och stödinsatser för patienter vars psykiatriska tillstånd inte är möjliga att bota och i detta fokusera på att optimera deras funktionsförmåga, minska risken för att de ska skada sig själva eller andra och säkerställa att de kan vara delaktiga i samhället</a:t>
          </a:r>
        </a:p>
      </dsp:txBody>
      <dsp:txXfrm>
        <a:off x="117002" y="3075812"/>
        <a:ext cx="6922879" cy="116999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CE773-D55A-4A52-8CC9-C5DF1CDDF4CE}">
      <dsp:nvSpPr>
        <dsp:cNvPr id="0" name=""/>
        <dsp:cNvSpPr/>
      </dsp:nvSpPr>
      <dsp:spPr>
        <a:xfrm>
          <a:off x="0" y="0"/>
          <a:ext cx="7905378" cy="5036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v-SE" sz="2100" b="0" kern="1200" baseline="0" dirty="0">
              <a:cs typeface="Arial MT"/>
            </a:rPr>
            <a:t>Resurserna inom specialistpsykiatrin behöver användas mer effektivt </a:t>
          </a:r>
          <a:endParaRPr lang="sv-SE" sz="2100" kern="1200" dirty="0"/>
        </a:p>
      </dsp:txBody>
      <dsp:txXfrm>
        <a:off x="24588" y="24588"/>
        <a:ext cx="7856202" cy="45450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58C3A-0BF1-4EA6-AF78-2D87D6AB7B1C}">
      <dsp:nvSpPr>
        <dsp:cNvPr id="0" name=""/>
        <dsp:cNvSpPr/>
      </dsp:nvSpPr>
      <dsp:spPr>
        <a:xfrm>
          <a:off x="1383" y="214843"/>
          <a:ext cx="5396879" cy="3238127"/>
        </a:xfrm>
        <a:prstGeom prst="round2DiagRect">
          <a:avLst/>
        </a:prstGeom>
        <a:solidFill>
          <a:srgbClr val="42C6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kern="1200" dirty="0"/>
            <a:t>Utöka vård- och stödutbudet med innovativa sätt att förmedla vård- och stödinsatser på, t.ex. genom gruppbehandlingar eller självhjälpsprogram</a:t>
          </a:r>
        </a:p>
      </dsp:txBody>
      <dsp:txXfrm>
        <a:off x="159455" y="372915"/>
        <a:ext cx="5080735" cy="2921983"/>
      </dsp:txXfrm>
    </dsp:sp>
    <dsp:sp modelId="{8190F219-E72D-46F7-9D23-3D235EF9185B}">
      <dsp:nvSpPr>
        <dsp:cNvPr id="0" name=""/>
        <dsp:cNvSpPr/>
      </dsp:nvSpPr>
      <dsp:spPr>
        <a:xfrm>
          <a:off x="5937951" y="214843"/>
          <a:ext cx="5396879" cy="3238127"/>
        </a:xfrm>
        <a:prstGeom prst="round2DiagRect">
          <a:avLst/>
        </a:prstGeom>
        <a:solidFill>
          <a:srgbClr val="42C6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sv-SE" sz="2100" kern="1200" dirty="0"/>
            <a:t>Påskynda, stärka och stödja den digitala omställningen inom hälso- och sjukvården och socialtjänsten för att </a:t>
          </a:r>
        </a:p>
        <a:p>
          <a:pPr marL="171450" lvl="1" indent="-171450" algn="l" defTabSz="711200">
            <a:lnSpc>
              <a:spcPct val="90000"/>
            </a:lnSpc>
            <a:spcBef>
              <a:spcPct val="0"/>
            </a:spcBef>
            <a:spcAft>
              <a:spcPct val="15000"/>
            </a:spcAft>
            <a:buChar char="•"/>
          </a:pPr>
          <a:r>
            <a:rPr lang="sv-SE" sz="1600" kern="1200" dirty="0"/>
            <a:t>tillhandahålla digitala sätt att förmedla kvalitetssäkrade vård- och stödinsatser på, oavsett var i landet patienten eller brukaren befinner sig</a:t>
          </a:r>
        </a:p>
        <a:p>
          <a:pPr marL="171450" lvl="1" indent="-171450" algn="l" defTabSz="711200">
            <a:lnSpc>
              <a:spcPct val="90000"/>
            </a:lnSpc>
            <a:spcBef>
              <a:spcPct val="0"/>
            </a:spcBef>
            <a:spcAft>
              <a:spcPct val="15000"/>
            </a:spcAft>
            <a:buChar char="•"/>
          </a:pPr>
          <a:r>
            <a:rPr lang="sv-SE" sz="1600" kern="1200" dirty="0"/>
            <a:t>effektivisera personalens arbetsuppgifter</a:t>
          </a:r>
        </a:p>
        <a:p>
          <a:pPr marL="171450" lvl="1" indent="-171450" algn="l" defTabSz="711200">
            <a:lnSpc>
              <a:spcPct val="90000"/>
            </a:lnSpc>
            <a:spcBef>
              <a:spcPct val="0"/>
            </a:spcBef>
            <a:spcAft>
              <a:spcPct val="15000"/>
            </a:spcAft>
            <a:buChar char="•"/>
          </a:pPr>
          <a:r>
            <a:rPr lang="sv-SE" sz="1600" kern="1200" dirty="0"/>
            <a:t>säkerställa goda kontaktvägar och ett likvärdigt vårdutbud även till personer som inte kan ta del av anpassad digital vård</a:t>
          </a:r>
        </a:p>
      </dsp:txBody>
      <dsp:txXfrm>
        <a:off x="6096023" y="372915"/>
        <a:ext cx="5080735" cy="292198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CE773-D55A-4A52-8CC9-C5DF1CDDF4CE}">
      <dsp:nvSpPr>
        <dsp:cNvPr id="0" name=""/>
        <dsp:cNvSpPr/>
      </dsp:nvSpPr>
      <dsp:spPr>
        <a:xfrm>
          <a:off x="0" y="22838"/>
          <a:ext cx="7635275" cy="455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sv-SE" sz="1900" b="0" kern="1200" baseline="0" dirty="0">
              <a:cs typeface="Arial MT"/>
            </a:rPr>
            <a:t>Innovation behövs för att använda personalresurser mer effektivt</a:t>
          </a:r>
          <a:endParaRPr lang="sv-SE" sz="1900" kern="1200" dirty="0"/>
        </a:p>
      </dsp:txBody>
      <dsp:txXfrm>
        <a:off x="22246" y="45084"/>
        <a:ext cx="7590783" cy="411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4758A-C8BF-436A-9CA9-BB5C7D6B184A}">
      <dsp:nvSpPr>
        <dsp:cNvPr id="0" name=""/>
        <dsp:cNvSpPr/>
      </dsp:nvSpPr>
      <dsp:spPr>
        <a:xfrm>
          <a:off x="1587996" y="2179"/>
          <a:ext cx="3529607" cy="2117764"/>
        </a:xfrm>
        <a:prstGeom prst="round2Diag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Tillgängliggöra och sprida kunskap om psykisk hälsa och psykiskt välbefinnande till allmänheten, med anpassning till olika gruppers behov och förutsättningar </a:t>
          </a:r>
          <a:endParaRPr lang="sv-SE" sz="1800" kern="1200" noProof="0" dirty="0"/>
        </a:p>
      </dsp:txBody>
      <dsp:txXfrm>
        <a:off x="1691377" y="105560"/>
        <a:ext cx="3322845" cy="1911002"/>
      </dsp:txXfrm>
    </dsp:sp>
    <dsp:sp modelId="{6CBD0CD0-C19D-4FB9-9AA1-8E48B4B0F3F4}">
      <dsp:nvSpPr>
        <dsp:cNvPr id="0" name=""/>
        <dsp:cNvSpPr/>
      </dsp:nvSpPr>
      <dsp:spPr>
        <a:xfrm>
          <a:off x="1587996" y="2472904"/>
          <a:ext cx="3529607" cy="2117764"/>
        </a:xfrm>
        <a:prstGeom prst="round2Diag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Göra riktade insatser för att utveckla barns och ungas förmåga att stå emot och klara av förändringar samt att återhämta sig och vidareutvecklas, exempelvis genom att sprida kunskap om sätt att hantera känslor och stärka tron på sig själv</a:t>
          </a:r>
          <a:endParaRPr lang="sv-SE" sz="1800" kern="1200" noProof="0" dirty="0"/>
        </a:p>
      </dsp:txBody>
      <dsp:txXfrm>
        <a:off x="1691377" y="2576285"/>
        <a:ext cx="3322845" cy="191100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58C3A-0BF1-4EA6-AF78-2D87D6AB7B1C}">
      <dsp:nvSpPr>
        <dsp:cNvPr id="0" name=""/>
        <dsp:cNvSpPr/>
      </dsp:nvSpPr>
      <dsp:spPr>
        <a:xfrm>
          <a:off x="0" y="771137"/>
          <a:ext cx="3542567" cy="2125540"/>
        </a:xfrm>
        <a:prstGeom prst="round2DiagRect">
          <a:avLst/>
        </a:prstGeom>
        <a:solidFill>
          <a:srgbClr val="2270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kern="1200" dirty="0"/>
            <a:t>Utveckla tillgängligheten till digitala tjänster som är anpassade efter olika gruppers behov och förutsättningar </a:t>
          </a:r>
        </a:p>
      </dsp:txBody>
      <dsp:txXfrm>
        <a:off x="103760" y="874897"/>
        <a:ext cx="3335047" cy="1918020"/>
      </dsp:txXfrm>
    </dsp:sp>
    <dsp:sp modelId="{B101AE79-DCA7-4868-A1B1-B8C54B554924}">
      <dsp:nvSpPr>
        <dsp:cNvPr id="0" name=""/>
        <dsp:cNvSpPr/>
      </dsp:nvSpPr>
      <dsp:spPr>
        <a:xfrm>
          <a:off x="3896823" y="771137"/>
          <a:ext cx="3542567" cy="2125540"/>
        </a:xfrm>
        <a:prstGeom prst="round2DiagRect">
          <a:avLst/>
        </a:prstGeom>
        <a:solidFill>
          <a:srgbClr val="2270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Förbättra personalens bemötande och stärka kompetens att ge patienter och brukare relevant och tydlig information som dessa kan ta till sig </a:t>
          </a:r>
        </a:p>
      </dsp:txBody>
      <dsp:txXfrm>
        <a:off x="4000583" y="874897"/>
        <a:ext cx="3335047" cy="1918020"/>
      </dsp:txXfrm>
    </dsp:sp>
    <dsp:sp modelId="{68B37E02-5A7C-47A2-920B-DF930A5DA454}">
      <dsp:nvSpPr>
        <dsp:cNvPr id="0" name=""/>
        <dsp:cNvSpPr/>
      </dsp:nvSpPr>
      <dsp:spPr>
        <a:xfrm>
          <a:off x="7793647" y="771137"/>
          <a:ext cx="3542567" cy="2125540"/>
        </a:xfrm>
        <a:prstGeom prst="round2DiagRect">
          <a:avLst/>
        </a:prstGeom>
        <a:solidFill>
          <a:srgbClr val="2270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Utveckla personalens kompetens att, i det patient- och brukarnära arbetet, ta hänsyn till patientens eller brukarens specifika erfarenheter, behov och förutsättningar</a:t>
          </a:r>
        </a:p>
      </dsp:txBody>
      <dsp:txXfrm>
        <a:off x="7897407" y="874897"/>
        <a:ext cx="3335047" cy="191802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A0F28-9BE4-438C-8CA8-AFDCDA82645A}">
      <dsp:nvSpPr>
        <dsp:cNvPr id="0" name=""/>
        <dsp:cNvSpPr/>
      </dsp:nvSpPr>
      <dsp:spPr>
        <a:xfrm>
          <a:off x="1065184" y="191665"/>
          <a:ext cx="794179" cy="7941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3D681-E2E5-4CF3-A95D-97CC76D56B5B}">
      <dsp:nvSpPr>
        <dsp:cNvPr id="0" name=""/>
        <dsp:cNvSpPr/>
      </dsp:nvSpPr>
      <dsp:spPr>
        <a:xfrm>
          <a:off x="579852" y="1601204"/>
          <a:ext cx="1764843" cy="269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sv-SE" sz="1100" b="1" kern="1200" noProof="0" dirty="0"/>
            <a:t>Stärka och utveckla strukturer för en ändamålsenlig uppföljning inom hälso- och sjukvårdens och socialtjänstens verksamheter, med fokus på utfall</a:t>
          </a:r>
          <a:r>
            <a:rPr lang="sv-SE" sz="1100" kern="1200" noProof="0" dirty="0"/>
            <a:t>. Detta inbegriper att stärka kompetensen och kapaciteten i alla led, från att systematiskt följa upp vård och omsorg för patienter och brukare till att registrera och sammanställa data på ett ändamålsenligt sätt och senare utveckla verksamheterna baserat på dessa data </a:t>
          </a:r>
        </a:p>
      </dsp:txBody>
      <dsp:txXfrm>
        <a:off x="579852" y="1601204"/>
        <a:ext cx="1764843" cy="2691386"/>
      </dsp:txXfrm>
    </dsp:sp>
    <dsp:sp modelId="{60EE2509-AAA0-4A76-9F6E-281BDA136AFE}">
      <dsp:nvSpPr>
        <dsp:cNvPr id="0" name=""/>
        <dsp:cNvSpPr/>
      </dsp:nvSpPr>
      <dsp:spPr>
        <a:xfrm>
          <a:off x="3138876" y="191665"/>
          <a:ext cx="794179" cy="7941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7F8A9-4CC0-4B14-B7D2-907F08C888D5}">
      <dsp:nvSpPr>
        <dsp:cNvPr id="0" name=""/>
        <dsp:cNvSpPr/>
      </dsp:nvSpPr>
      <dsp:spPr>
        <a:xfrm>
          <a:off x="2653544" y="1601204"/>
          <a:ext cx="1764843" cy="269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sv-SE" sz="1100" b="1" kern="1200" noProof="0" dirty="0"/>
            <a:t>Systematiskt följa upp individuella vård- och stödinsatser för att se om de haft avsedd effekt, </a:t>
          </a:r>
          <a:r>
            <a:rPr lang="sv-SE" sz="1100" kern="1200" noProof="0" dirty="0"/>
            <a:t>behöver justeras eller ersättas och sammanställa resultat av individbaserade systematiska uppföljningar för att öka kunskapen och utveckla verksamheter </a:t>
          </a:r>
        </a:p>
      </dsp:txBody>
      <dsp:txXfrm>
        <a:off x="2653544" y="1601204"/>
        <a:ext cx="1764843" cy="2691386"/>
      </dsp:txXfrm>
    </dsp:sp>
    <dsp:sp modelId="{89DF6183-7116-4B75-B7CB-89F295ED1C0D}">
      <dsp:nvSpPr>
        <dsp:cNvPr id="0" name=""/>
        <dsp:cNvSpPr/>
      </dsp:nvSpPr>
      <dsp:spPr>
        <a:xfrm>
          <a:off x="5212567" y="191665"/>
          <a:ext cx="794179" cy="7941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F5D01-867F-44E5-A0CF-13B2BB02D252}">
      <dsp:nvSpPr>
        <dsp:cNvPr id="0" name=""/>
        <dsp:cNvSpPr/>
      </dsp:nvSpPr>
      <dsp:spPr>
        <a:xfrm>
          <a:off x="4727235" y="1601204"/>
          <a:ext cx="1764843" cy="269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sv-SE" sz="1100" b="1" kern="1200" noProof="0" dirty="0"/>
            <a:t>Systematiskt följa upp samverkan </a:t>
          </a:r>
          <a:r>
            <a:rPr lang="sv-SE" sz="1100" kern="1200" noProof="0" dirty="0"/>
            <a:t>kring patienten eller brukaren som del av uppföljningar och utvärderingar av behandlingar och stödinsatser till enskilda patienter och brukare </a:t>
          </a:r>
        </a:p>
      </dsp:txBody>
      <dsp:txXfrm>
        <a:off x="4727235" y="1601204"/>
        <a:ext cx="1764843" cy="2691386"/>
      </dsp:txXfrm>
    </dsp:sp>
    <dsp:sp modelId="{B982CB7E-53F2-45B2-8902-402411D3CF2B}">
      <dsp:nvSpPr>
        <dsp:cNvPr id="0" name=""/>
        <dsp:cNvSpPr/>
      </dsp:nvSpPr>
      <dsp:spPr>
        <a:xfrm>
          <a:off x="7286259" y="191665"/>
          <a:ext cx="794179" cy="7941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8B9EC-BA7B-4463-9BBD-28FE934BEAAC}">
      <dsp:nvSpPr>
        <dsp:cNvPr id="0" name=""/>
        <dsp:cNvSpPr/>
      </dsp:nvSpPr>
      <dsp:spPr>
        <a:xfrm>
          <a:off x="6800927" y="1601204"/>
          <a:ext cx="1764843" cy="269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sv-SE" sz="1100" b="1" kern="1200" noProof="0" dirty="0"/>
            <a:t>Stärka och utveckla nationell samordning och stöd till kommuners och regioners arbete med individbaserade systematiska uppföljningar</a:t>
          </a:r>
          <a:r>
            <a:rPr lang="sv-SE" sz="1100" kern="1200" noProof="0" dirty="0"/>
            <a:t>; exempelvis genom att </a:t>
          </a:r>
          <a:br>
            <a:rPr lang="sv-SE" sz="1100" kern="1200" noProof="0" dirty="0"/>
          </a:br>
          <a:r>
            <a:rPr lang="sv-SE" sz="1100" kern="1200" noProof="0" dirty="0"/>
            <a:t>1. ta fram ändamålsenliga indikatorer och utfallsmått i samarbete 2. med företrädare för patienter och brukare </a:t>
          </a:r>
          <a:br>
            <a:rPr lang="sv-SE" sz="1100" kern="1200" noProof="0" dirty="0"/>
          </a:br>
          <a:r>
            <a:rPr lang="sv-SE" sz="1100" kern="1200" noProof="0" dirty="0"/>
            <a:t>2. utveckla de nationella kvalitetsregistren inom specialistpsykiatrin och primärvården. </a:t>
          </a:r>
        </a:p>
      </dsp:txBody>
      <dsp:txXfrm>
        <a:off x="6800927" y="1601204"/>
        <a:ext cx="1764843" cy="2691386"/>
      </dsp:txXfrm>
    </dsp:sp>
    <dsp:sp modelId="{32217F35-C550-452B-8B89-13ED2CB85818}">
      <dsp:nvSpPr>
        <dsp:cNvPr id="0" name=""/>
        <dsp:cNvSpPr/>
      </dsp:nvSpPr>
      <dsp:spPr>
        <a:xfrm>
          <a:off x="9359950" y="191665"/>
          <a:ext cx="794179" cy="79417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22440-2939-4D6B-8AE0-87AB555B9EFA}">
      <dsp:nvSpPr>
        <dsp:cNvPr id="0" name=""/>
        <dsp:cNvSpPr/>
      </dsp:nvSpPr>
      <dsp:spPr>
        <a:xfrm>
          <a:off x="8874618" y="1601204"/>
          <a:ext cx="1764843" cy="269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sv-SE" sz="1100" b="1" kern="1200" noProof="0" dirty="0"/>
            <a:t>Utveckla digitala plattformar </a:t>
          </a:r>
          <a:r>
            <a:rPr lang="sv-SE" sz="1100" kern="1200" noProof="0" dirty="0"/>
            <a:t>där patienter och brukare kan skatta utfall av insatser och behandling samt utvärdera vården och omsorgen</a:t>
          </a:r>
        </a:p>
      </dsp:txBody>
      <dsp:txXfrm>
        <a:off x="8874618" y="1601204"/>
        <a:ext cx="1764843" cy="269138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5F36F-A8B4-4CFB-8D80-50724C36CADE}">
      <dsp:nvSpPr>
        <dsp:cNvPr id="0" name=""/>
        <dsp:cNvSpPr/>
      </dsp:nvSpPr>
      <dsp:spPr>
        <a:xfrm>
          <a:off x="212335" y="230788"/>
          <a:ext cx="1335915" cy="1335915"/>
        </a:xfrm>
        <a:prstGeom prst="ellipse">
          <a:avLst/>
        </a:prstGeom>
        <a:solidFill>
          <a:srgbClr val="D9F3F0"/>
        </a:solidFill>
        <a:ln>
          <a:noFill/>
        </a:ln>
        <a:effectLst/>
      </dsp:spPr>
      <dsp:style>
        <a:lnRef idx="0">
          <a:scrgbClr r="0" g="0" b="0"/>
        </a:lnRef>
        <a:fillRef idx="1">
          <a:scrgbClr r="0" g="0" b="0"/>
        </a:fillRef>
        <a:effectRef idx="0">
          <a:scrgbClr r="0" g="0" b="0"/>
        </a:effectRef>
        <a:fontRef idx="minor"/>
      </dsp:style>
    </dsp:sp>
    <dsp:sp modelId="{7056D546-9AE6-4B1B-9608-5F8180214534}">
      <dsp:nvSpPr>
        <dsp:cNvPr id="0" name=""/>
        <dsp:cNvSpPr/>
      </dsp:nvSpPr>
      <dsp:spPr>
        <a:xfrm>
          <a:off x="492877" y="511330"/>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721B62-E5CF-496D-B9D6-44D8487B20BE}">
      <dsp:nvSpPr>
        <dsp:cNvPr id="0" name=""/>
        <dsp:cNvSpPr/>
      </dsp:nvSpPr>
      <dsp:spPr>
        <a:xfrm>
          <a:off x="1834517" y="23078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sv-SE" sz="1400" kern="1200" noProof="0" dirty="0"/>
            <a:t>Stärka samarbetet mellan olika verksamheter och professioner så att vård- och stödinsatserna blir mer sammanhållna, från upptäckt till uppföljning, och att personer upplever att deras behov och tillstånd beaktas och handläggs personcentrerat och individanpassat och utifrån ett helhetsperspektiv </a:t>
          </a:r>
        </a:p>
      </dsp:txBody>
      <dsp:txXfrm>
        <a:off x="1834517" y="230788"/>
        <a:ext cx="3148942" cy="1335915"/>
      </dsp:txXfrm>
    </dsp:sp>
    <dsp:sp modelId="{038BF949-BCC3-40C4-A501-08B73F88F9BC}">
      <dsp:nvSpPr>
        <dsp:cNvPr id="0" name=""/>
        <dsp:cNvSpPr/>
      </dsp:nvSpPr>
      <dsp:spPr>
        <a:xfrm>
          <a:off x="5532139" y="230788"/>
          <a:ext cx="1335915" cy="1335915"/>
        </a:xfrm>
        <a:prstGeom prst="ellipse">
          <a:avLst/>
        </a:prstGeom>
        <a:solidFill>
          <a:srgbClr val="D9F3F0"/>
        </a:solidFill>
        <a:ln>
          <a:noFill/>
        </a:ln>
        <a:effectLst/>
      </dsp:spPr>
      <dsp:style>
        <a:lnRef idx="0">
          <a:scrgbClr r="0" g="0" b="0"/>
        </a:lnRef>
        <a:fillRef idx="1">
          <a:scrgbClr r="0" g="0" b="0"/>
        </a:fillRef>
        <a:effectRef idx="0">
          <a:scrgbClr r="0" g="0" b="0"/>
        </a:effectRef>
        <a:fontRef idx="minor"/>
      </dsp:style>
    </dsp:sp>
    <dsp:sp modelId="{8BBB8DFF-693C-429C-9524-615C4656B2E8}">
      <dsp:nvSpPr>
        <dsp:cNvPr id="0" name=""/>
        <dsp:cNvSpPr/>
      </dsp:nvSpPr>
      <dsp:spPr>
        <a:xfrm>
          <a:off x="5812681" y="511330"/>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2A328E-4953-404F-97B2-F20A286B5277}">
      <dsp:nvSpPr>
        <dsp:cNvPr id="0" name=""/>
        <dsp:cNvSpPr/>
      </dsp:nvSpPr>
      <dsp:spPr>
        <a:xfrm>
          <a:off x="7154322" y="23078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sv-SE" sz="1400" kern="1200" noProof="0" dirty="0"/>
            <a:t>Tydliggöra och formalisera strukturer för och organisering av samverkan mellan olika aktörer </a:t>
          </a:r>
        </a:p>
      </dsp:txBody>
      <dsp:txXfrm>
        <a:off x="7154322" y="230788"/>
        <a:ext cx="3148942" cy="1335915"/>
      </dsp:txXfrm>
    </dsp:sp>
    <dsp:sp modelId="{9993E597-ED84-455F-A0BF-CADBC96DA5FA}">
      <dsp:nvSpPr>
        <dsp:cNvPr id="0" name=""/>
        <dsp:cNvSpPr/>
      </dsp:nvSpPr>
      <dsp:spPr>
        <a:xfrm>
          <a:off x="212335" y="2208486"/>
          <a:ext cx="1335915" cy="1335915"/>
        </a:xfrm>
        <a:prstGeom prst="ellipse">
          <a:avLst/>
        </a:prstGeom>
        <a:solidFill>
          <a:srgbClr val="D9F3F0"/>
        </a:solidFill>
        <a:ln>
          <a:noFill/>
        </a:ln>
        <a:effectLst/>
      </dsp:spPr>
      <dsp:style>
        <a:lnRef idx="0">
          <a:scrgbClr r="0" g="0" b="0"/>
        </a:lnRef>
        <a:fillRef idx="1">
          <a:scrgbClr r="0" g="0" b="0"/>
        </a:fillRef>
        <a:effectRef idx="0">
          <a:scrgbClr r="0" g="0" b="0"/>
        </a:effectRef>
        <a:fontRef idx="minor"/>
      </dsp:style>
    </dsp:sp>
    <dsp:sp modelId="{33803E7A-733E-482F-906B-34AAB4417460}">
      <dsp:nvSpPr>
        <dsp:cNvPr id="0" name=""/>
        <dsp:cNvSpPr/>
      </dsp:nvSpPr>
      <dsp:spPr>
        <a:xfrm>
          <a:off x="492877" y="2489028"/>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1719A3-1003-4F4D-AC5A-C1F8C9AB066A}">
      <dsp:nvSpPr>
        <dsp:cNvPr id="0" name=""/>
        <dsp:cNvSpPr/>
      </dsp:nvSpPr>
      <dsp:spPr>
        <a:xfrm>
          <a:off x="1834517" y="2208486"/>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sv-SE" sz="1400" kern="1200" noProof="0" dirty="0"/>
            <a:t>Intensifiera satsningar på multidisciplinära team där personal inom hälso- och sjukvården och socialtjänsten tillsammans och med patienten eller brukaren planerar insatser, t.ex. genom den individuella planen (s.k. SIP) som ska upprättas när den enskilde har behov av insatser både från hälso- och sjukvården och socialtjänsten </a:t>
          </a:r>
        </a:p>
      </dsp:txBody>
      <dsp:txXfrm>
        <a:off x="1834517" y="2208486"/>
        <a:ext cx="3148942" cy="1335915"/>
      </dsp:txXfrm>
    </dsp:sp>
    <dsp:sp modelId="{9679CA37-50AC-4E32-9821-8CB2C0BA0267}">
      <dsp:nvSpPr>
        <dsp:cNvPr id="0" name=""/>
        <dsp:cNvSpPr/>
      </dsp:nvSpPr>
      <dsp:spPr>
        <a:xfrm>
          <a:off x="5532139" y="2208486"/>
          <a:ext cx="1335915" cy="1335915"/>
        </a:xfrm>
        <a:prstGeom prst="ellipse">
          <a:avLst/>
        </a:prstGeom>
        <a:solidFill>
          <a:srgbClr val="D9F3F0"/>
        </a:solidFill>
        <a:ln>
          <a:noFill/>
        </a:ln>
        <a:effectLst/>
      </dsp:spPr>
      <dsp:style>
        <a:lnRef idx="0">
          <a:scrgbClr r="0" g="0" b="0"/>
        </a:lnRef>
        <a:fillRef idx="1">
          <a:scrgbClr r="0" g="0" b="0"/>
        </a:fillRef>
        <a:effectRef idx="0">
          <a:scrgbClr r="0" g="0" b="0"/>
        </a:effectRef>
        <a:fontRef idx="minor"/>
      </dsp:style>
    </dsp:sp>
    <dsp:sp modelId="{276899FE-4751-4987-8314-F57B743FBAA8}">
      <dsp:nvSpPr>
        <dsp:cNvPr id="0" name=""/>
        <dsp:cNvSpPr/>
      </dsp:nvSpPr>
      <dsp:spPr>
        <a:xfrm>
          <a:off x="5812681" y="2489028"/>
          <a:ext cx="774830" cy="7748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B66423-ADF1-441A-A432-BE4E7A1F507D}">
      <dsp:nvSpPr>
        <dsp:cNvPr id="0" name=""/>
        <dsp:cNvSpPr/>
      </dsp:nvSpPr>
      <dsp:spPr>
        <a:xfrm>
          <a:off x="7154322" y="2208486"/>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sv-SE" sz="1400" kern="1200" noProof="0" dirty="0"/>
            <a:t>Utveckla rutiner och arbetssätt samt en effektiv och välfungerande samverkan mellan hälso- och sjukvården och inrättningar så som särskilda ungdomshem vid Statens institutionsstyrelse (</a:t>
          </a:r>
          <a:r>
            <a:rPr lang="sv-SE" sz="1400" kern="1200" noProof="0" dirty="0" err="1"/>
            <a:t>SiS</a:t>
          </a:r>
          <a:r>
            <a:rPr lang="sv-SE" sz="1400" kern="1200" noProof="0" dirty="0"/>
            <a:t>), psykiatrisk tvångsvård och rättspsykiatri, polisarrester, häkten, fängelser och förvar för att personer med psykiatriska tillstånd, som genom tvångslagstiftning blir placerade i familjehem eller låsta miljöer, får den psykiatriska och somatiska vård de behöver, oavsett var i landet de befinner sig under placeringen</a:t>
          </a:r>
        </a:p>
      </dsp:txBody>
      <dsp:txXfrm>
        <a:off x="7154322" y="2208486"/>
        <a:ext cx="3148942" cy="133591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F4F40-766E-47FE-9BD3-16146C4D5AE0}">
      <dsp:nvSpPr>
        <dsp:cNvPr id="0" name=""/>
        <dsp:cNvSpPr/>
      </dsp:nvSpPr>
      <dsp:spPr>
        <a:xfrm>
          <a:off x="2047133" y="177113"/>
          <a:ext cx="726943" cy="7269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04798-6AC3-4F86-ABDD-8F01BF8ACB35}">
      <dsp:nvSpPr>
        <dsp:cNvPr id="0" name=""/>
        <dsp:cNvSpPr/>
      </dsp:nvSpPr>
      <dsp:spPr>
        <a:xfrm>
          <a:off x="1602890" y="1417246"/>
          <a:ext cx="1615429" cy="218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sv-SE" sz="1100" kern="1200" noProof="0" dirty="0"/>
            <a:t>Förbättra arbetet med SIP så att relevanta aktörer har rätt att initiera SIP-möten, att patientens eller brukarens behov står i centrum för och att patienten eller brukaren involveras i planeringen av vård och stödinsatser och att planeringen mynnar ut i ett åtagande från alla berörda inom hälso- och sjukvården, socialtjänsten och andra verksamheter som erbjuder stödinsatser </a:t>
          </a:r>
        </a:p>
      </dsp:txBody>
      <dsp:txXfrm>
        <a:off x="1602890" y="1417246"/>
        <a:ext cx="1615429" cy="2180830"/>
      </dsp:txXfrm>
    </dsp:sp>
    <dsp:sp modelId="{419F64A4-E458-4EB4-BA38-FA02EFDFC316}">
      <dsp:nvSpPr>
        <dsp:cNvPr id="0" name=""/>
        <dsp:cNvSpPr/>
      </dsp:nvSpPr>
      <dsp:spPr>
        <a:xfrm>
          <a:off x="3945263" y="177113"/>
          <a:ext cx="726943" cy="7269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96A1F-AB76-404C-BE32-3872B3DE3286}">
      <dsp:nvSpPr>
        <dsp:cNvPr id="0" name=""/>
        <dsp:cNvSpPr/>
      </dsp:nvSpPr>
      <dsp:spPr>
        <a:xfrm>
          <a:off x="3501020" y="1417246"/>
          <a:ext cx="1615429" cy="218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sv-SE" sz="1100" kern="1200" noProof="0" dirty="0"/>
            <a:t>Arbeta för att personer med kroniska psykiatriska tillstånd får habiliterande insatser för bästa möjliga funktionsförmåga och deltagande i samhället, exempelvis att kunna ha en meningsfull sysselsättning, delta i sociala aktiviteter och ta del av kultur och fysisk aktivitet </a:t>
          </a:r>
        </a:p>
      </dsp:txBody>
      <dsp:txXfrm>
        <a:off x="3501020" y="1417246"/>
        <a:ext cx="1615429" cy="2180830"/>
      </dsp:txXfrm>
    </dsp:sp>
    <dsp:sp modelId="{972707C0-3B31-4189-87A7-1DBBB5D9D35E}">
      <dsp:nvSpPr>
        <dsp:cNvPr id="0" name=""/>
        <dsp:cNvSpPr/>
      </dsp:nvSpPr>
      <dsp:spPr>
        <a:xfrm>
          <a:off x="5843393" y="177113"/>
          <a:ext cx="726943" cy="7269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431BD-15C8-4AAC-8B44-616E388C18DE}">
      <dsp:nvSpPr>
        <dsp:cNvPr id="0" name=""/>
        <dsp:cNvSpPr/>
      </dsp:nvSpPr>
      <dsp:spPr>
        <a:xfrm>
          <a:off x="5399150" y="1417246"/>
          <a:ext cx="1615429" cy="218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sv-SE" sz="1100" kern="1200" noProof="0" dirty="0"/>
            <a:t>Arbeta för att personliga ombud och vård- och stödsamordnare finns tillgängliga i hela landet och kan bidra till att minimera risken för att insatser uteblir </a:t>
          </a:r>
        </a:p>
      </dsp:txBody>
      <dsp:txXfrm>
        <a:off x="5399150" y="1417246"/>
        <a:ext cx="1615429" cy="2180830"/>
      </dsp:txXfrm>
    </dsp:sp>
    <dsp:sp modelId="{9DF861DE-F055-4F3A-BC90-D3C4B68D7569}">
      <dsp:nvSpPr>
        <dsp:cNvPr id="0" name=""/>
        <dsp:cNvSpPr/>
      </dsp:nvSpPr>
      <dsp:spPr>
        <a:xfrm>
          <a:off x="7741523" y="177113"/>
          <a:ext cx="726943" cy="7269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DC103-342B-4677-9A2D-9506C498913F}">
      <dsp:nvSpPr>
        <dsp:cNvPr id="0" name=""/>
        <dsp:cNvSpPr/>
      </dsp:nvSpPr>
      <dsp:spPr>
        <a:xfrm>
          <a:off x="7297279" y="1417246"/>
          <a:ext cx="1615429" cy="218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sv-SE" sz="1100" kern="1200" noProof="0" dirty="0"/>
            <a:t>Öka kunskap om och användning av möjligheter att vid behov, inom ramen för befintlig lagstiftning, utbyta relevant information mellan olika berörda aktörer på ett ändamålsenligt sätt samt identifiera sammanhang där lagstiftningen kan hindra effektiv samverkan</a:t>
          </a:r>
        </a:p>
      </dsp:txBody>
      <dsp:txXfrm>
        <a:off x="7297279" y="1417246"/>
        <a:ext cx="1615429" cy="218083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20E71-406B-4003-A26F-D2F8EFF1AA9F}">
      <dsp:nvSpPr>
        <dsp:cNvPr id="0" name=""/>
        <dsp:cNvSpPr/>
      </dsp:nvSpPr>
      <dsp:spPr>
        <a:xfrm>
          <a:off x="0" y="1405"/>
          <a:ext cx="5900057" cy="1378187"/>
        </a:xfrm>
        <a:prstGeom prst="round2DiagRect">
          <a:avLst/>
        </a:prstGeom>
        <a:solidFill>
          <a:srgbClr val="63CFC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Utveckla anhörigperspektivet inom hälso- och sjukvården och socialtjänsten och säkerställa att de anhöriga eller andra närstående har tillgång till stöd som är utformat efter individuella behov </a:t>
          </a:r>
        </a:p>
      </dsp:txBody>
      <dsp:txXfrm>
        <a:off x="67278" y="68683"/>
        <a:ext cx="5765501" cy="1243631"/>
      </dsp:txXfrm>
    </dsp:sp>
    <dsp:sp modelId="{07F41A22-C88B-4B3A-987C-983CE86B984F}">
      <dsp:nvSpPr>
        <dsp:cNvPr id="0" name=""/>
        <dsp:cNvSpPr/>
      </dsp:nvSpPr>
      <dsp:spPr>
        <a:xfrm>
          <a:off x="0" y="1391602"/>
          <a:ext cx="5900057" cy="741578"/>
        </a:xfrm>
        <a:prstGeom prst="round2DiagRect">
          <a:avLst/>
        </a:prstGeom>
        <a:solidFill>
          <a:srgbClr val="63CFC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Tydliggöra ansvarsfördelningen mellan socialtjänst och hälso- och sjukvård för olika delar av anhörigstödet </a:t>
          </a:r>
        </a:p>
      </dsp:txBody>
      <dsp:txXfrm>
        <a:off x="36201" y="1427803"/>
        <a:ext cx="5827655" cy="669176"/>
      </dsp:txXfrm>
    </dsp:sp>
    <dsp:sp modelId="{85E0C551-1815-4275-9279-68C035DCD88C}">
      <dsp:nvSpPr>
        <dsp:cNvPr id="0" name=""/>
        <dsp:cNvSpPr/>
      </dsp:nvSpPr>
      <dsp:spPr>
        <a:xfrm>
          <a:off x="0" y="2145190"/>
          <a:ext cx="5900057" cy="741578"/>
        </a:xfrm>
        <a:prstGeom prst="round2DiagRect">
          <a:avLst/>
        </a:prstGeom>
        <a:solidFill>
          <a:srgbClr val="63CFC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a:solidFill>
                <a:schemeClr val="tx1"/>
              </a:solidFill>
            </a:rPr>
            <a:t>Särskilt beakta barn som är anhöriga </a:t>
          </a:r>
          <a:endParaRPr lang="sv-SE" sz="1600" kern="1200" dirty="0">
            <a:solidFill>
              <a:schemeClr val="tx1"/>
            </a:solidFill>
          </a:endParaRPr>
        </a:p>
      </dsp:txBody>
      <dsp:txXfrm>
        <a:off x="36201" y="2181391"/>
        <a:ext cx="5827655" cy="669176"/>
      </dsp:txXfrm>
    </dsp:sp>
    <dsp:sp modelId="{EDE6F2D7-A2D1-47FE-BD7A-623E21D4FDC5}">
      <dsp:nvSpPr>
        <dsp:cNvPr id="0" name=""/>
        <dsp:cNvSpPr/>
      </dsp:nvSpPr>
      <dsp:spPr>
        <a:xfrm>
          <a:off x="0" y="2898779"/>
          <a:ext cx="5900057" cy="741578"/>
        </a:xfrm>
        <a:prstGeom prst="round2DiagRect">
          <a:avLst/>
        </a:prstGeom>
        <a:solidFill>
          <a:srgbClr val="63CFC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Utveckla stödet till efterlevande och i arbetet beakta efterlevande ur ett brett perspektiv</a:t>
          </a:r>
          <a:endParaRPr lang="sv-SE" sz="1400" kern="1200" dirty="0">
            <a:solidFill>
              <a:schemeClr val="tx1"/>
            </a:solidFill>
          </a:endParaRPr>
        </a:p>
      </dsp:txBody>
      <dsp:txXfrm>
        <a:off x="36201" y="2934980"/>
        <a:ext cx="5827655" cy="66917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47760-E27D-4EF3-903C-EA77BC1468A3}">
      <dsp:nvSpPr>
        <dsp:cNvPr id="0" name=""/>
        <dsp:cNvSpPr/>
      </dsp:nvSpPr>
      <dsp:spPr>
        <a:xfrm>
          <a:off x="0" y="79662"/>
          <a:ext cx="3676136" cy="1872000"/>
        </a:xfrm>
        <a:prstGeom prst="roundRect">
          <a:avLst/>
        </a:prstGeom>
        <a:solidFill>
          <a:srgbClr val="2D93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t>Genomföra insatser för att förebygga och minimera behovet av tvångsåtgärder inbegripet insatser för att de tvångsåtgärder som behöver vidtas, t.ex. till följd av fara för patientens liv eller hälsa, genomförs så skonsamt och respektfullt som möjligt</a:t>
          </a:r>
        </a:p>
      </dsp:txBody>
      <dsp:txXfrm>
        <a:off x="91384" y="171046"/>
        <a:ext cx="3493368" cy="168923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73EED-553B-4BFF-A5E0-A81568AE611D}">
      <dsp:nvSpPr>
        <dsp:cNvPr id="0" name=""/>
        <dsp:cNvSpPr/>
      </dsp:nvSpPr>
      <dsp:spPr>
        <a:xfrm>
          <a:off x="58000" y="1077"/>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mj-lt"/>
            <a:buNone/>
          </a:pPr>
          <a:r>
            <a:rPr lang="sv-SE" sz="2200" b="1" i="0" kern="1200" dirty="0"/>
            <a:t>Hur kan vi bättre inkludera och engagera personer med egen erfarenhet av psykisk ohälsa i vårt arbete?</a:t>
          </a:r>
          <a:endParaRPr lang="sv-SE" sz="2200" kern="1200" dirty="0"/>
        </a:p>
      </dsp:txBody>
      <dsp:txXfrm>
        <a:off x="153552" y="96629"/>
        <a:ext cx="3071208" cy="1766283"/>
      </dsp:txXfrm>
    </dsp:sp>
    <dsp:sp modelId="{13A0B4BF-4ABB-42EC-A455-9DE0F2B5BF80}">
      <dsp:nvSpPr>
        <dsp:cNvPr id="0" name=""/>
        <dsp:cNvSpPr/>
      </dsp:nvSpPr>
      <dsp:spPr>
        <a:xfrm>
          <a:off x="3646544" y="1077"/>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mj-lt"/>
            <a:buNone/>
          </a:pPr>
          <a:r>
            <a:rPr lang="sv-SE" sz="2200" b="1" i="0" kern="1200" dirty="0"/>
            <a:t>Vilka resurser och stöd behöver vi för att effektivt implementera strategins insatser?</a:t>
          </a:r>
          <a:endParaRPr lang="sv-SE" sz="2200" kern="1200" dirty="0"/>
        </a:p>
      </dsp:txBody>
      <dsp:txXfrm>
        <a:off x="3742096" y="96629"/>
        <a:ext cx="3071208" cy="1766283"/>
      </dsp:txXfrm>
    </dsp:sp>
    <dsp:sp modelId="{EA5DA401-BF62-4BAA-9582-20F1720E8F01}">
      <dsp:nvSpPr>
        <dsp:cNvPr id="0" name=""/>
        <dsp:cNvSpPr/>
      </dsp:nvSpPr>
      <dsp:spPr>
        <a:xfrm>
          <a:off x="58000" y="2284696"/>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mj-lt"/>
            <a:buNone/>
          </a:pPr>
          <a:r>
            <a:rPr lang="sv-SE" sz="2200" b="1" i="0" kern="1200" dirty="0"/>
            <a:t>Vilka delar av den nationella strategin tycker ni är mest relevanta för ert arbete?</a:t>
          </a:r>
          <a:endParaRPr lang="sv-SE" sz="2200" kern="1200" dirty="0"/>
        </a:p>
      </dsp:txBody>
      <dsp:txXfrm>
        <a:off x="153552" y="2380248"/>
        <a:ext cx="3071208" cy="1766283"/>
      </dsp:txXfrm>
    </dsp:sp>
    <dsp:sp modelId="{BCD6CCC4-D181-4805-BD80-5275DC82F9F3}">
      <dsp:nvSpPr>
        <dsp:cNvPr id="0" name=""/>
        <dsp:cNvSpPr/>
      </dsp:nvSpPr>
      <dsp:spPr>
        <a:xfrm>
          <a:off x="3646544" y="2284696"/>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b="1" i="0" kern="1200" dirty="0"/>
            <a:t>Hur ser ni på strategins helhetsgrepp för att främja psykisk hälsa och förebygga suicid</a:t>
          </a:r>
          <a:endParaRPr lang="sv-SE" sz="2200" b="0" i="0" kern="1200" dirty="0"/>
        </a:p>
      </dsp:txBody>
      <dsp:txXfrm>
        <a:off x="3742096" y="2380248"/>
        <a:ext cx="3071208" cy="176628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516E1-A698-4B08-BD7D-97850F644FC8}">
      <dsp:nvSpPr>
        <dsp:cNvPr id="0" name=""/>
        <dsp:cNvSpPr/>
      </dsp:nvSpPr>
      <dsp:spPr>
        <a:xfrm>
          <a:off x="0" y="2349"/>
          <a:ext cx="5715849" cy="0"/>
        </a:xfrm>
        <a:prstGeom prst="line">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D8B75-CDCB-4FA7-A5DD-A40B5C96AA80}">
      <dsp:nvSpPr>
        <dsp:cNvPr id="0" name=""/>
        <dsp:cNvSpPr/>
      </dsp:nvSpPr>
      <dsp:spPr>
        <a:xfrm>
          <a:off x="0" y="2349"/>
          <a:ext cx="5715849" cy="80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Fånga upp personer i svåra livssituationer tidigt för att minska sociala och ekonomiska riskfaktorer kopplade till suicid och suicidförsök</a:t>
          </a:r>
          <a:endParaRPr lang="sv-SE" sz="1600" b="1" kern="1200" noProof="0" dirty="0"/>
        </a:p>
      </dsp:txBody>
      <dsp:txXfrm>
        <a:off x="0" y="2349"/>
        <a:ext cx="5715849" cy="801058"/>
      </dsp:txXfrm>
    </dsp:sp>
    <dsp:sp modelId="{11935BF4-0B57-4545-AF3D-18668626AC9E}">
      <dsp:nvSpPr>
        <dsp:cNvPr id="0" name=""/>
        <dsp:cNvSpPr/>
      </dsp:nvSpPr>
      <dsp:spPr>
        <a:xfrm>
          <a:off x="0" y="803407"/>
          <a:ext cx="5715849" cy="0"/>
        </a:xfrm>
        <a:prstGeom prst="line">
          <a:avLst/>
        </a:prstGeom>
        <a:solidFill>
          <a:schemeClr val="accent6">
            <a:shade val="80000"/>
            <a:hueOff val="-76338"/>
            <a:satOff val="3402"/>
            <a:lumOff val="4756"/>
            <a:alphaOff val="0"/>
          </a:schemeClr>
        </a:solidFill>
        <a:ln w="25400" cap="flat" cmpd="sng" algn="ctr">
          <a:solidFill>
            <a:schemeClr val="accent6">
              <a:shade val="80000"/>
              <a:hueOff val="-76338"/>
              <a:satOff val="3402"/>
              <a:lumOff val="47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04EC07-B127-4D1A-8FE1-CEE40A6C362A}">
      <dsp:nvSpPr>
        <dsp:cNvPr id="0" name=""/>
        <dsp:cNvSpPr/>
      </dsp:nvSpPr>
      <dsp:spPr>
        <a:xfrm>
          <a:off x="0" y="803407"/>
          <a:ext cx="5715849" cy="80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Minska åtkomst till metoder och medel för suicid</a:t>
          </a:r>
          <a:endParaRPr lang="sv-SE" sz="1600" b="1" kern="1200" noProof="0" dirty="0"/>
        </a:p>
      </dsp:txBody>
      <dsp:txXfrm>
        <a:off x="0" y="803407"/>
        <a:ext cx="5715849" cy="801058"/>
      </dsp:txXfrm>
    </dsp:sp>
    <dsp:sp modelId="{A6911FD9-D020-4360-85D6-CE61A4AE0E9F}">
      <dsp:nvSpPr>
        <dsp:cNvPr id="0" name=""/>
        <dsp:cNvSpPr/>
      </dsp:nvSpPr>
      <dsp:spPr>
        <a:xfrm>
          <a:off x="0" y="1604466"/>
          <a:ext cx="5715849" cy="0"/>
        </a:xfrm>
        <a:prstGeom prst="line">
          <a:avLst/>
        </a:prstGeom>
        <a:solidFill>
          <a:schemeClr val="accent6">
            <a:shade val="80000"/>
            <a:hueOff val="-152677"/>
            <a:satOff val="6804"/>
            <a:lumOff val="9512"/>
            <a:alphaOff val="0"/>
          </a:schemeClr>
        </a:solidFill>
        <a:ln w="25400" cap="flat" cmpd="sng" algn="ctr">
          <a:solidFill>
            <a:schemeClr val="accent6">
              <a:shade val="80000"/>
              <a:hueOff val="-152677"/>
              <a:satOff val="6804"/>
              <a:lumOff val="95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C3933-6372-489C-866E-C7E2EBAEBA0D}">
      <dsp:nvSpPr>
        <dsp:cNvPr id="0" name=""/>
        <dsp:cNvSpPr/>
      </dsp:nvSpPr>
      <dsp:spPr>
        <a:xfrm>
          <a:off x="0" y="1604466"/>
          <a:ext cx="5715849" cy="80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Tillhandahålla en säker vård och omsorg vid risk för suicid</a:t>
          </a:r>
          <a:endParaRPr lang="sv-SE" sz="1600" b="1" i="0" kern="1200" dirty="0"/>
        </a:p>
      </dsp:txBody>
      <dsp:txXfrm>
        <a:off x="0" y="1604466"/>
        <a:ext cx="5715849" cy="801058"/>
      </dsp:txXfrm>
    </dsp:sp>
    <dsp:sp modelId="{C2A24F50-A040-4C7D-A53C-831916654931}">
      <dsp:nvSpPr>
        <dsp:cNvPr id="0" name=""/>
        <dsp:cNvSpPr/>
      </dsp:nvSpPr>
      <dsp:spPr>
        <a:xfrm>
          <a:off x="0" y="2405524"/>
          <a:ext cx="5715849" cy="0"/>
        </a:xfrm>
        <a:prstGeom prst="line">
          <a:avLst/>
        </a:prstGeom>
        <a:solidFill>
          <a:schemeClr val="accent6">
            <a:shade val="80000"/>
            <a:hueOff val="-229015"/>
            <a:satOff val="10205"/>
            <a:lumOff val="14267"/>
            <a:alphaOff val="0"/>
          </a:schemeClr>
        </a:solidFill>
        <a:ln w="25400" cap="flat" cmpd="sng" algn="ctr">
          <a:solidFill>
            <a:schemeClr val="accent6">
              <a:shade val="80000"/>
              <a:hueOff val="-229015"/>
              <a:satOff val="10205"/>
              <a:lumOff val="142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6D6EE-BFCB-4CF0-AD97-67426A0D7654}">
      <dsp:nvSpPr>
        <dsp:cNvPr id="0" name=""/>
        <dsp:cNvSpPr/>
      </dsp:nvSpPr>
      <dsp:spPr>
        <a:xfrm>
          <a:off x="0" y="2405524"/>
          <a:ext cx="5715849" cy="80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Samordna insatser vid akuta suicidala händelser</a:t>
          </a:r>
          <a:endParaRPr lang="sv-SE" sz="1600" b="1" kern="1200" noProof="0" dirty="0"/>
        </a:p>
      </dsp:txBody>
      <dsp:txXfrm>
        <a:off x="0" y="2405524"/>
        <a:ext cx="5715849" cy="801058"/>
      </dsp:txXfrm>
    </dsp:sp>
    <dsp:sp modelId="{219BD069-5678-4CBC-85C4-B957C4A868DA}">
      <dsp:nvSpPr>
        <dsp:cNvPr id="0" name=""/>
        <dsp:cNvSpPr/>
      </dsp:nvSpPr>
      <dsp:spPr>
        <a:xfrm>
          <a:off x="0" y="3206582"/>
          <a:ext cx="5715849" cy="0"/>
        </a:xfrm>
        <a:prstGeom prst="line">
          <a:avLst/>
        </a:prstGeom>
        <a:solidFill>
          <a:schemeClr val="accent6">
            <a:shade val="80000"/>
            <a:hueOff val="-305354"/>
            <a:satOff val="13607"/>
            <a:lumOff val="19023"/>
            <a:alphaOff val="0"/>
          </a:schemeClr>
        </a:solidFill>
        <a:ln w="25400" cap="flat" cmpd="sng" algn="ctr">
          <a:solidFill>
            <a:schemeClr val="accent6">
              <a:shade val="80000"/>
              <a:hueOff val="-305354"/>
              <a:satOff val="13607"/>
              <a:lumOff val="190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B53CF-ABFD-4993-B3A9-59872454E0F4}">
      <dsp:nvSpPr>
        <dsp:cNvPr id="0" name=""/>
        <dsp:cNvSpPr/>
      </dsp:nvSpPr>
      <dsp:spPr>
        <a:xfrm>
          <a:off x="0" y="3206582"/>
          <a:ext cx="5715849" cy="80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Minska stigmatiseringen och öka kunskapen om suicid och suicidalitet</a:t>
          </a:r>
          <a:endParaRPr lang="sv-SE" sz="1600" b="1" i="0" kern="1200" dirty="0"/>
        </a:p>
      </dsp:txBody>
      <dsp:txXfrm>
        <a:off x="0" y="3206582"/>
        <a:ext cx="5715849" cy="801058"/>
      </dsp:txXfrm>
    </dsp:sp>
    <dsp:sp modelId="{BD1E4DC3-BF88-4D2C-9E3A-C83477576F3E}">
      <dsp:nvSpPr>
        <dsp:cNvPr id="0" name=""/>
        <dsp:cNvSpPr/>
      </dsp:nvSpPr>
      <dsp:spPr>
        <a:xfrm>
          <a:off x="0" y="4007641"/>
          <a:ext cx="5715849" cy="0"/>
        </a:xfrm>
        <a:prstGeom prst="line">
          <a:avLst/>
        </a:prstGeom>
        <a:solidFill>
          <a:schemeClr val="accent6">
            <a:shade val="80000"/>
            <a:hueOff val="-381692"/>
            <a:satOff val="17009"/>
            <a:lumOff val="23779"/>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19A42-D64C-4ECD-95CF-33DF3220F5C9}">
      <dsp:nvSpPr>
        <dsp:cNvPr id="0" name=""/>
        <dsp:cNvSpPr/>
      </dsp:nvSpPr>
      <dsp:spPr>
        <a:xfrm>
          <a:off x="0" y="4007641"/>
          <a:ext cx="5715849" cy="80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Font typeface="+mj-lt"/>
            <a:buNone/>
          </a:pPr>
          <a:r>
            <a:rPr lang="sv-SE" sz="1600" b="1" kern="1200" dirty="0"/>
            <a:t>Utveckla stödet till personer som har begått suicidförsök, anhöriga vid suicidförsök och till efterlevande efter suicid</a:t>
          </a:r>
          <a:endParaRPr lang="sv-SE" sz="1600" b="1" i="0" kern="1200" dirty="0"/>
        </a:p>
      </dsp:txBody>
      <dsp:txXfrm>
        <a:off x="0" y="4007641"/>
        <a:ext cx="5715849" cy="80105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C24C4-52A8-44D0-BB12-9E6DA856F01E}">
      <dsp:nvSpPr>
        <dsp:cNvPr id="0" name=""/>
        <dsp:cNvSpPr/>
      </dsp:nvSpPr>
      <dsp:spPr>
        <a:xfrm>
          <a:off x="11225" y="1043219"/>
          <a:ext cx="881884" cy="881884"/>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8053E-6193-4FDF-8E7E-D85D9A2B89DC}">
      <dsp:nvSpPr>
        <dsp:cNvPr id="0" name=""/>
        <dsp:cNvSpPr/>
      </dsp:nvSpPr>
      <dsp:spPr>
        <a:xfrm>
          <a:off x="196421" y="1228415"/>
          <a:ext cx="511493" cy="5114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B4BBE2-3487-4E6A-863C-64AA5D69821C}">
      <dsp:nvSpPr>
        <dsp:cNvPr id="0" name=""/>
        <dsp:cNvSpPr/>
      </dsp:nvSpPr>
      <dsp:spPr>
        <a:xfrm>
          <a:off x="1082085" y="1043219"/>
          <a:ext cx="2078727" cy="88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Verka för att förebygga och minimera negativa konsekvenser i form av psykisk ohälsa av t.ex. överskuldsättning, våld, brottslighet, ofrivillig ensamhet och skadligt bruk eller beroende </a:t>
          </a:r>
        </a:p>
      </dsp:txBody>
      <dsp:txXfrm>
        <a:off x="1082085" y="1043219"/>
        <a:ext cx="2078727" cy="881884"/>
      </dsp:txXfrm>
    </dsp:sp>
    <dsp:sp modelId="{BC63F018-D8A8-469D-830C-F19E85331B7E}">
      <dsp:nvSpPr>
        <dsp:cNvPr id="0" name=""/>
        <dsp:cNvSpPr/>
      </dsp:nvSpPr>
      <dsp:spPr>
        <a:xfrm>
          <a:off x="3523015" y="1043219"/>
          <a:ext cx="881884" cy="881884"/>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7A23F-B754-4BA4-9E66-B74E385160A5}">
      <dsp:nvSpPr>
        <dsp:cNvPr id="0" name=""/>
        <dsp:cNvSpPr/>
      </dsp:nvSpPr>
      <dsp:spPr>
        <a:xfrm>
          <a:off x="3708211" y="1228415"/>
          <a:ext cx="511493" cy="51149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ED5DEB-F445-4ABE-8D45-6D4EA993100D}">
      <dsp:nvSpPr>
        <dsp:cNvPr id="0" name=""/>
        <dsp:cNvSpPr/>
      </dsp:nvSpPr>
      <dsp:spPr>
        <a:xfrm>
          <a:off x="4593875" y="1043219"/>
          <a:ext cx="2078727" cy="88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Snabbt fånga upp personer med en svår livssituation och se till att de får ett bra bemötande och lämpligt stöd </a:t>
          </a:r>
        </a:p>
      </dsp:txBody>
      <dsp:txXfrm>
        <a:off x="4593875" y="1043219"/>
        <a:ext cx="2078727" cy="881884"/>
      </dsp:txXfrm>
    </dsp:sp>
    <dsp:sp modelId="{169010D9-13CC-49BD-8DBD-3DBDFDE3C4EA}">
      <dsp:nvSpPr>
        <dsp:cNvPr id="0" name=""/>
        <dsp:cNvSpPr/>
      </dsp:nvSpPr>
      <dsp:spPr>
        <a:xfrm>
          <a:off x="11225" y="2713701"/>
          <a:ext cx="881884" cy="881884"/>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93FEB-C86C-4C6E-AABC-00E059B3763E}">
      <dsp:nvSpPr>
        <dsp:cNvPr id="0" name=""/>
        <dsp:cNvSpPr/>
      </dsp:nvSpPr>
      <dsp:spPr>
        <a:xfrm>
          <a:off x="196421" y="2898897"/>
          <a:ext cx="511493" cy="5114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6DE4DC-5348-45AD-8FE4-BE3198A6D24A}">
      <dsp:nvSpPr>
        <dsp:cNvPr id="0" name=""/>
        <dsp:cNvSpPr/>
      </dsp:nvSpPr>
      <dsp:spPr>
        <a:xfrm>
          <a:off x="1082085" y="2713701"/>
          <a:ext cx="2078727" cy="88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Öka människors förmåga att hantera livets motgångar och utmaningar, exempelvis genom att skapa förutsättningar för att stärka människors möjlighet att kunna stå emot och klara av förändringar redan i barndomen </a:t>
          </a:r>
        </a:p>
      </dsp:txBody>
      <dsp:txXfrm>
        <a:off x="1082085" y="2713701"/>
        <a:ext cx="2078727" cy="881884"/>
      </dsp:txXfrm>
    </dsp:sp>
    <dsp:sp modelId="{1C5A6D51-38DA-48EC-9BA7-A0F12B0D23E6}">
      <dsp:nvSpPr>
        <dsp:cNvPr id="0" name=""/>
        <dsp:cNvSpPr/>
      </dsp:nvSpPr>
      <dsp:spPr>
        <a:xfrm>
          <a:off x="3523015" y="2713701"/>
          <a:ext cx="881884" cy="881884"/>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FF040-D8B3-4690-AF6B-AD22E20BC605}">
      <dsp:nvSpPr>
        <dsp:cNvPr id="0" name=""/>
        <dsp:cNvSpPr/>
      </dsp:nvSpPr>
      <dsp:spPr>
        <a:xfrm>
          <a:off x="3708211" y="2898897"/>
          <a:ext cx="511493" cy="5114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C6B5BD-CE31-486F-BB10-67A69526A371}">
      <dsp:nvSpPr>
        <dsp:cNvPr id="0" name=""/>
        <dsp:cNvSpPr/>
      </dsp:nvSpPr>
      <dsp:spPr>
        <a:xfrm>
          <a:off x="4593875" y="2713701"/>
          <a:ext cx="2078727" cy="88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Integrera suicidpreventivt arbete med andra närliggande områden såsom arbetet med alkohol, narkotika, dopning, tobak och spel om pengar, samsjuklighet samt arbetet med patientsäkerhet.</a:t>
          </a:r>
        </a:p>
      </dsp:txBody>
      <dsp:txXfrm>
        <a:off x="4593875" y="2713701"/>
        <a:ext cx="2078727" cy="88188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043D5-433C-44A3-B481-3CEE5345C2EA}">
      <dsp:nvSpPr>
        <dsp:cNvPr id="0" name=""/>
        <dsp:cNvSpPr/>
      </dsp:nvSpPr>
      <dsp:spPr>
        <a:xfrm>
          <a:off x="744" y="135192"/>
          <a:ext cx="2902148" cy="1741289"/>
        </a:xfrm>
        <a:prstGeom prst="round2DiagRect">
          <a:avLst/>
        </a:prstGeom>
        <a:solidFill>
          <a:srgbClr val="8C43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noProof="0" dirty="0"/>
            <a:t>Öka lärandet inom ramen för det systematiska kvalitets- och patientsäkerhetsarbetet som är ett viktigt sätt att skapa förutsättningar för att minska suicidhandlingar och en grundläggande del i verksamhetsutvecklingen i hälso- och sjukvård och socialtjänst</a:t>
          </a:r>
        </a:p>
      </dsp:txBody>
      <dsp:txXfrm>
        <a:off x="85747" y="220195"/>
        <a:ext cx="2732142" cy="1571283"/>
      </dsp:txXfrm>
    </dsp:sp>
    <dsp:sp modelId="{1F20EA60-92E8-49A7-8461-F9267DCD6A0C}">
      <dsp:nvSpPr>
        <dsp:cNvPr id="0" name=""/>
        <dsp:cNvSpPr/>
      </dsp:nvSpPr>
      <dsp:spPr>
        <a:xfrm>
          <a:off x="3193107" y="135192"/>
          <a:ext cx="2902148" cy="1741289"/>
        </a:xfrm>
        <a:prstGeom prst="round2DiagRect">
          <a:avLst/>
        </a:prstGeom>
        <a:solidFill>
          <a:srgbClr val="8C43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noProof="0" dirty="0"/>
            <a:t>Kartlägga och minska risker och brister i vård- och omsorgskedjan för att underlätta för säkra övergångar och främja samarbete mellan aktörer </a:t>
          </a:r>
        </a:p>
      </dsp:txBody>
      <dsp:txXfrm>
        <a:off x="3278110" y="220195"/>
        <a:ext cx="2732142" cy="1571283"/>
      </dsp:txXfrm>
    </dsp:sp>
    <dsp:sp modelId="{14B1AC96-8E2E-4516-9CF8-D6E780AD18DF}">
      <dsp:nvSpPr>
        <dsp:cNvPr id="0" name=""/>
        <dsp:cNvSpPr/>
      </dsp:nvSpPr>
      <dsp:spPr>
        <a:xfrm>
          <a:off x="744" y="2166696"/>
          <a:ext cx="2902148" cy="1741289"/>
        </a:xfrm>
        <a:prstGeom prst="round2DiagRect">
          <a:avLst/>
        </a:prstGeom>
        <a:solidFill>
          <a:srgbClr val="8C43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noProof="0" dirty="0"/>
            <a:t>Systematiskt följa upp suicidförsök eftersom tidigare suicidförsök är den enskilt starkaste riskfaktorn för suicid</a:t>
          </a:r>
        </a:p>
      </dsp:txBody>
      <dsp:txXfrm>
        <a:off x="85747" y="2251699"/>
        <a:ext cx="2732142" cy="1571283"/>
      </dsp:txXfrm>
    </dsp:sp>
    <dsp:sp modelId="{5001ADC3-6D86-4B7F-92D5-16964F6A4886}">
      <dsp:nvSpPr>
        <dsp:cNvPr id="0" name=""/>
        <dsp:cNvSpPr/>
      </dsp:nvSpPr>
      <dsp:spPr>
        <a:xfrm>
          <a:off x="3193107" y="2166696"/>
          <a:ext cx="2902148" cy="1741289"/>
        </a:xfrm>
        <a:prstGeom prst="round2DiagRect">
          <a:avLst/>
        </a:prstGeom>
        <a:solidFill>
          <a:srgbClr val="8C43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noProof="0" dirty="0"/>
            <a:t>Utveckla, utvärdera och i hela landet införa vård- och behandlingsinsatser som är specifikt inriktade på att minska suicidalt beteende, exempelvis säkerhets- eller krisplaner</a:t>
          </a:r>
        </a:p>
      </dsp:txBody>
      <dsp:txXfrm>
        <a:off x="3278110" y="2251699"/>
        <a:ext cx="2732142" cy="1571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4758A-C8BF-436A-9CA9-BB5C7D6B184A}">
      <dsp:nvSpPr>
        <dsp:cNvPr id="0" name=""/>
        <dsp:cNvSpPr/>
      </dsp:nvSpPr>
      <dsp:spPr>
        <a:xfrm>
          <a:off x="0" y="97650"/>
          <a:ext cx="5277707" cy="3166624"/>
        </a:xfrm>
        <a:prstGeom prst="round2Diag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v-SE" sz="2400" kern="1200" dirty="0"/>
            <a:t>Öka kunskapen om påverkan på människors psykiska hälsa av globala händelser i form av krig och pandemier och genomför insatser för att skapa motståndskraft och upprätthålla en god psykisk hälsa i ett föränderligt samhälle.</a:t>
          </a:r>
          <a:endParaRPr lang="sv-SE" sz="2400" kern="1200" noProof="0" dirty="0"/>
        </a:p>
      </dsp:txBody>
      <dsp:txXfrm>
        <a:off x="154582" y="252232"/>
        <a:ext cx="4968543" cy="285746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A68F7-9762-4B71-B3CF-EA47F5E49D11}">
      <dsp:nvSpPr>
        <dsp:cNvPr id="0" name=""/>
        <dsp:cNvSpPr/>
      </dsp:nvSpPr>
      <dsp:spPr>
        <a:xfrm>
          <a:off x="0" y="2910"/>
          <a:ext cx="6406243" cy="99702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973A31-CD53-42B3-8002-64A2934AA462}">
      <dsp:nvSpPr>
        <dsp:cNvPr id="0" name=""/>
        <dsp:cNvSpPr/>
      </dsp:nvSpPr>
      <dsp:spPr>
        <a:xfrm>
          <a:off x="301600" y="227241"/>
          <a:ext cx="548900" cy="5483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D35C5-0748-41F6-A1A7-FC646D92215B}">
      <dsp:nvSpPr>
        <dsp:cNvPr id="0" name=""/>
        <dsp:cNvSpPr/>
      </dsp:nvSpPr>
      <dsp:spPr>
        <a:xfrm>
          <a:off x="1152101" y="2910"/>
          <a:ext cx="5193620" cy="99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22" tIns="105622" rIns="105622" bIns="105622" numCol="1" spcCol="1270" anchor="ctr" anchorCtr="0">
          <a:noAutofit/>
        </a:bodyPr>
        <a:lstStyle/>
        <a:p>
          <a:pPr marL="0" lvl="0" indent="0" algn="l" defTabSz="622300">
            <a:lnSpc>
              <a:spcPct val="100000"/>
            </a:lnSpc>
            <a:spcBef>
              <a:spcPct val="0"/>
            </a:spcBef>
            <a:spcAft>
              <a:spcPct val="35000"/>
            </a:spcAft>
            <a:buNone/>
          </a:pPr>
          <a:r>
            <a:rPr lang="sv-SE" sz="1400" kern="1200" noProof="0" dirty="0"/>
            <a:t>Minska åtkomst till medel och metoder för suicid i riskmiljöer inomhus, t.ex. låsta institutionsmiljöer som häkten och förvar), på sjukhus och utomhus, exempelvis genom intrångsskydd och fysiska barriärer vid vägar och järnvägar</a:t>
          </a:r>
        </a:p>
      </dsp:txBody>
      <dsp:txXfrm>
        <a:off x="1152101" y="2910"/>
        <a:ext cx="5193620" cy="998001"/>
      </dsp:txXfrm>
    </dsp:sp>
    <dsp:sp modelId="{93F83FFB-E2EB-4394-90D2-C0CC64D81004}">
      <dsp:nvSpPr>
        <dsp:cNvPr id="0" name=""/>
        <dsp:cNvSpPr/>
      </dsp:nvSpPr>
      <dsp:spPr>
        <a:xfrm>
          <a:off x="0" y="1235735"/>
          <a:ext cx="6406243" cy="99702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EC1670-4E8D-4F44-A0B0-0734439D6E63}">
      <dsp:nvSpPr>
        <dsp:cNvPr id="0" name=""/>
        <dsp:cNvSpPr/>
      </dsp:nvSpPr>
      <dsp:spPr>
        <a:xfrm>
          <a:off x="301600" y="1460066"/>
          <a:ext cx="548900" cy="5483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8CFFBC-2F47-4295-AD70-4F845735B6C7}">
      <dsp:nvSpPr>
        <dsp:cNvPr id="0" name=""/>
        <dsp:cNvSpPr/>
      </dsp:nvSpPr>
      <dsp:spPr>
        <a:xfrm>
          <a:off x="1152101" y="1235735"/>
          <a:ext cx="5193620" cy="99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22" tIns="105622" rIns="105622" bIns="105622" numCol="1" spcCol="1270" anchor="ctr" anchorCtr="0">
          <a:noAutofit/>
        </a:bodyPr>
        <a:lstStyle/>
        <a:p>
          <a:pPr marL="0" lvl="0" indent="0" algn="l" defTabSz="622300">
            <a:lnSpc>
              <a:spcPct val="100000"/>
            </a:lnSpc>
            <a:spcBef>
              <a:spcPct val="0"/>
            </a:spcBef>
            <a:spcAft>
              <a:spcPct val="35000"/>
            </a:spcAft>
            <a:buNone/>
          </a:pPr>
          <a:r>
            <a:rPr lang="sv-SE" sz="1400" kern="1200" noProof="0" dirty="0"/>
            <a:t>Minska åtkomsten till andra medel och metoder som används i suicidsyfte, såväl produkter som kan köpas, konsumeras och användas under reglerade former såsom förskrivna läkemedel och vapen, samt produkter som är olagliga, såsom narkotika</a:t>
          </a:r>
        </a:p>
      </dsp:txBody>
      <dsp:txXfrm>
        <a:off x="1152101" y="1235735"/>
        <a:ext cx="5193620" cy="998001"/>
      </dsp:txXfrm>
    </dsp:sp>
    <dsp:sp modelId="{442C2B89-C2C0-4756-9C0F-41A31914DE49}">
      <dsp:nvSpPr>
        <dsp:cNvPr id="0" name=""/>
        <dsp:cNvSpPr/>
      </dsp:nvSpPr>
      <dsp:spPr>
        <a:xfrm>
          <a:off x="0" y="2468560"/>
          <a:ext cx="6406243" cy="99702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1B7D4-C435-4533-8C6C-7A070CDBC0B7}">
      <dsp:nvSpPr>
        <dsp:cNvPr id="0" name=""/>
        <dsp:cNvSpPr/>
      </dsp:nvSpPr>
      <dsp:spPr>
        <a:xfrm>
          <a:off x="301600" y="2692891"/>
          <a:ext cx="548900" cy="5483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C80396-82F6-41FC-BC08-C2575B509C7A}">
      <dsp:nvSpPr>
        <dsp:cNvPr id="0" name=""/>
        <dsp:cNvSpPr/>
      </dsp:nvSpPr>
      <dsp:spPr>
        <a:xfrm>
          <a:off x="1152101" y="2468560"/>
          <a:ext cx="5193620" cy="99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22" tIns="105622" rIns="105622" bIns="105622" numCol="1" spcCol="1270" anchor="ctr" anchorCtr="0">
          <a:noAutofit/>
        </a:bodyPr>
        <a:lstStyle/>
        <a:p>
          <a:pPr marL="0" lvl="0" indent="0" algn="l" defTabSz="622300">
            <a:lnSpc>
              <a:spcPct val="100000"/>
            </a:lnSpc>
            <a:spcBef>
              <a:spcPct val="0"/>
            </a:spcBef>
            <a:spcAft>
              <a:spcPct val="35000"/>
            </a:spcAft>
            <a:buNone/>
          </a:pPr>
          <a:r>
            <a:rPr lang="sv-SE" sz="1400" kern="1200" noProof="0" dirty="0"/>
            <a:t>Utveckla och lyfta fram stödjande och förebyggande innehåll i digitala miljöer, för att minska påverkan av suiciduppmuntrande kommunikation. </a:t>
          </a:r>
        </a:p>
      </dsp:txBody>
      <dsp:txXfrm>
        <a:off x="1152101" y="2468560"/>
        <a:ext cx="5193620" cy="99800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723C6-6655-49F3-80F1-A193EFDD9FEE}">
      <dsp:nvSpPr>
        <dsp:cNvPr id="0" name=""/>
        <dsp:cNvSpPr/>
      </dsp:nvSpPr>
      <dsp:spPr>
        <a:xfrm>
          <a:off x="781" y="1471556"/>
          <a:ext cx="2743595" cy="174218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CE715-23ED-468A-AF7A-E050C30B10ED}">
      <dsp:nvSpPr>
        <dsp:cNvPr id="0" name=""/>
        <dsp:cNvSpPr/>
      </dsp:nvSpPr>
      <dsp:spPr>
        <a:xfrm>
          <a:off x="305625" y="1761158"/>
          <a:ext cx="2743595" cy="174218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noProof="0" dirty="0"/>
            <a:t>Arbeta för att aktörer som involveras vid larm om akuta suicidala händelser har god kompetens, ett gott bemötande och gemensamma arbetssätt, exempelvis larmcentral, polis, ambulanssjukvård, psykiatriska vårdresurser och kommunal räddningstjänst </a:t>
          </a:r>
        </a:p>
      </dsp:txBody>
      <dsp:txXfrm>
        <a:off x="356652" y="1812185"/>
        <a:ext cx="2641541" cy="1640129"/>
      </dsp:txXfrm>
    </dsp:sp>
    <dsp:sp modelId="{22A51893-6362-43FE-A526-A64B147EBF85}">
      <dsp:nvSpPr>
        <dsp:cNvPr id="0" name=""/>
        <dsp:cNvSpPr/>
      </dsp:nvSpPr>
      <dsp:spPr>
        <a:xfrm>
          <a:off x="3354064" y="1471556"/>
          <a:ext cx="2743595" cy="174218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6248CC-AF65-4299-A630-DB29CA8D9FBC}">
      <dsp:nvSpPr>
        <dsp:cNvPr id="0" name=""/>
        <dsp:cNvSpPr/>
      </dsp:nvSpPr>
      <dsp:spPr>
        <a:xfrm>
          <a:off x="3658908" y="1761158"/>
          <a:ext cx="2743595" cy="174218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noProof="0" dirty="0"/>
            <a:t>Verka för att aktörer med särskild kompetens kring suicidalitet, såsom hälso- och sjukvården, i större utsträckning än i dag involveras i omhändertagandet av personer i suicidrisk utanför sjukhus</a:t>
          </a:r>
        </a:p>
      </dsp:txBody>
      <dsp:txXfrm>
        <a:off x="3709935" y="1812185"/>
        <a:ext cx="2641541" cy="164012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AC6F-9703-4D90-95E5-4C50A329FA6C}">
      <dsp:nvSpPr>
        <dsp:cNvPr id="0" name=""/>
        <dsp:cNvSpPr/>
      </dsp:nvSpPr>
      <dsp:spPr>
        <a:xfrm>
          <a:off x="0" y="0"/>
          <a:ext cx="6640285" cy="0"/>
        </a:xfrm>
        <a:prstGeom prst="line">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6B701-AC9E-4056-BD32-6957B2BC4253}">
      <dsp:nvSpPr>
        <dsp:cNvPr id="0" name=""/>
        <dsp:cNvSpPr/>
      </dsp:nvSpPr>
      <dsp:spPr>
        <a:xfrm>
          <a:off x="0" y="0"/>
          <a:ext cx="6640285" cy="1060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noProof="0" dirty="0"/>
            <a:t>Information om suicid och suicidalitet kommuniceras brett till allmänheten, för att medmänniskor ska ha bättre förutsättningar för att kunna stödja eller vägleda personer i kris</a:t>
          </a:r>
        </a:p>
      </dsp:txBody>
      <dsp:txXfrm>
        <a:off x="0" y="0"/>
        <a:ext cx="6640285" cy="1060406"/>
      </dsp:txXfrm>
    </dsp:sp>
    <dsp:sp modelId="{616B3C85-A170-445E-987E-00BE89F80876}">
      <dsp:nvSpPr>
        <dsp:cNvPr id="0" name=""/>
        <dsp:cNvSpPr/>
      </dsp:nvSpPr>
      <dsp:spPr>
        <a:xfrm>
          <a:off x="0" y="1060406"/>
          <a:ext cx="6640285" cy="0"/>
        </a:xfrm>
        <a:prstGeom prst="line">
          <a:avLst/>
        </a:prstGeom>
        <a:solidFill>
          <a:schemeClr val="accent6">
            <a:shade val="80000"/>
            <a:hueOff val="-127231"/>
            <a:satOff val="5670"/>
            <a:lumOff val="7926"/>
            <a:alphaOff val="0"/>
          </a:schemeClr>
        </a:solidFill>
        <a:ln w="25400" cap="flat" cmpd="sng" algn="ctr">
          <a:solidFill>
            <a:schemeClr val="accent6">
              <a:shade val="80000"/>
              <a:hueOff val="-127231"/>
              <a:satOff val="5670"/>
              <a:lumOff val="79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24C09-38DA-4F75-91FE-78D88B75892D}">
      <dsp:nvSpPr>
        <dsp:cNvPr id="0" name=""/>
        <dsp:cNvSpPr/>
      </dsp:nvSpPr>
      <dsp:spPr>
        <a:xfrm>
          <a:off x="0" y="1060406"/>
          <a:ext cx="6640285" cy="1060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noProof="0" dirty="0"/>
            <a:t>Öka kunskapen och kompetensen om riskgrupper, tecken på suicidrisk och bemötande hos de som i sin yrkesutövning kan möta personer med suicidrisk, exempelvis personal inom hälso- och sjukvård, socialtjänst och skola samt larmoperatörer, poliser, ambulanspersonal och personal inom kommunal räddningstjänst</a:t>
          </a:r>
        </a:p>
      </dsp:txBody>
      <dsp:txXfrm>
        <a:off x="0" y="1060406"/>
        <a:ext cx="6640285" cy="1060406"/>
      </dsp:txXfrm>
    </dsp:sp>
    <dsp:sp modelId="{B11297E1-79E4-4C3D-8CCC-1F8C95D8E226}">
      <dsp:nvSpPr>
        <dsp:cNvPr id="0" name=""/>
        <dsp:cNvSpPr/>
      </dsp:nvSpPr>
      <dsp:spPr>
        <a:xfrm>
          <a:off x="0" y="2120813"/>
          <a:ext cx="6640285" cy="0"/>
        </a:xfrm>
        <a:prstGeom prst="line">
          <a:avLst/>
        </a:prstGeom>
        <a:solidFill>
          <a:schemeClr val="accent6">
            <a:shade val="80000"/>
            <a:hueOff val="-254461"/>
            <a:satOff val="11339"/>
            <a:lumOff val="15853"/>
            <a:alphaOff val="0"/>
          </a:schemeClr>
        </a:solidFill>
        <a:ln w="25400" cap="flat" cmpd="sng" algn="ctr">
          <a:solidFill>
            <a:schemeClr val="accent6">
              <a:shade val="80000"/>
              <a:hueOff val="-254461"/>
              <a:satOff val="11339"/>
              <a:lumOff val="15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A46508-9925-4F87-880F-549B00A45C66}">
      <dsp:nvSpPr>
        <dsp:cNvPr id="0" name=""/>
        <dsp:cNvSpPr/>
      </dsp:nvSpPr>
      <dsp:spPr>
        <a:xfrm>
          <a:off x="0" y="2120813"/>
          <a:ext cx="6640285" cy="1060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noProof="0" dirty="0"/>
            <a:t>Öka kunskapen om vikten av att framställning och rapportering av suicid sker på ett ansvarsfullt sätt, för att öka allmänhetens kunskaper och minska stigmatiseringen</a:t>
          </a:r>
        </a:p>
      </dsp:txBody>
      <dsp:txXfrm>
        <a:off x="0" y="2120813"/>
        <a:ext cx="6640285" cy="1060406"/>
      </dsp:txXfrm>
    </dsp:sp>
    <dsp:sp modelId="{20F5CA81-87AD-430D-A7C8-2F3431F184DC}">
      <dsp:nvSpPr>
        <dsp:cNvPr id="0" name=""/>
        <dsp:cNvSpPr/>
      </dsp:nvSpPr>
      <dsp:spPr>
        <a:xfrm>
          <a:off x="0" y="3181220"/>
          <a:ext cx="6640285" cy="0"/>
        </a:xfrm>
        <a:prstGeom prst="line">
          <a:avLst/>
        </a:prstGeom>
        <a:solidFill>
          <a:schemeClr val="accent6">
            <a:shade val="80000"/>
            <a:hueOff val="-381692"/>
            <a:satOff val="17009"/>
            <a:lumOff val="23779"/>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36A7A-0154-41A5-8E77-3F5D835B887B}">
      <dsp:nvSpPr>
        <dsp:cNvPr id="0" name=""/>
        <dsp:cNvSpPr/>
      </dsp:nvSpPr>
      <dsp:spPr>
        <a:xfrm>
          <a:off x="0" y="3181220"/>
          <a:ext cx="6640285" cy="1060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sv-SE" sz="1400" kern="1200" noProof="0" dirty="0"/>
            <a:t>Ta vara på erfarenhet och kunskap hos patienter, brukare och anhöriga eller andra närstående, exempelvis genom ökat stöd till och samverkan med och mellan civilsamhällets organisationer</a:t>
          </a:r>
        </a:p>
      </dsp:txBody>
      <dsp:txXfrm>
        <a:off x="0" y="3181220"/>
        <a:ext cx="6640285" cy="106040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7319D-479E-4D32-964A-746E7049D2D7}">
      <dsp:nvSpPr>
        <dsp:cNvPr id="0" name=""/>
        <dsp:cNvSpPr/>
      </dsp:nvSpPr>
      <dsp:spPr>
        <a:xfrm>
          <a:off x="549304" y="1733"/>
          <a:ext cx="2216317" cy="1329790"/>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Utveckla forskning för kunskapsutveckling inom alla delmål i strategin</a:t>
          </a:r>
          <a:endParaRPr lang="sv-SE" sz="1700" kern="1200" noProof="0" dirty="0"/>
        </a:p>
      </dsp:txBody>
      <dsp:txXfrm>
        <a:off x="549304" y="1733"/>
        <a:ext cx="2216317" cy="1329790"/>
      </dsp:txXfrm>
    </dsp:sp>
    <dsp:sp modelId="{34DA1653-DEC0-4E92-9055-F994F1590EC0}">
      <dsp:nvSpPr>
        <dsp:cNvPr id="0" name=""/>
        <dsp:cNvSpPr/>
      </dsp:nvSpPr>
      <dsp:spPr>
        <a:xfrm>
          <a:off x="2987253" y="1733"/>
          <a:ext cx="2216317" cy="1329790"/>
        </a:xfrm>
        <a:prstGeom prst="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Verka för en närmare koppling mellan forskning, policy och praktik</a:t>
          </a:r>
          <a:endParaRPr lang="sv-SE" sz="1700" kern="1200" noProof="0" dirty="0"/>
        </a:p>
      </dsp:txBody>
      <dsp:txXfrm>
        <a:off x="2987253" y="1733"/>
        <a:ext cx="2216317" cy="1329790"/>
      </dsp:txXfrm>
    </dsp:sp>
    <dsp:sp modelId="{1F8BA4B1-F5E0-4E20-BB84-BAC5978BD32B}">
      <dsp:nvSpPr>
        <dsp:cNvPr id="0" name=""/>
        <dsp:cNvSpPr/>
      </dsp:nvSpPr>
      <dsp:spPr>
        <a:xfrm>
          <a:off x="549304" y="1553155"/>
          <a:ext cx="2216317" cy="1329790"/>
        </a:xfrm>
        <a:prstGeom prst="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Förbättra möjligheterna till uppföljning</a:t>
          </a:r>
          <a:endParaRPr lang="sv-SE" sz="1700" kern="1200" noProof="0" dirty="0"/>
        </a:p>
      </dsp:txBody>
      <dsp:txXfrm>
        <a:off x="549304" y="1553155"/>
        <a:ext cx="2216317" cy="1329790"/>
      </dsp:txXfrm>
    </dsp:sp>
    <dsp:sp modelId="{014E6B32-227D-4328-BAF4-5BF7ED5545D8}">
      <dsp:nvSpPr>
        <dsp:cNvPr id="0" name=""/>
        <dsp:cNvSpPr/>
      </dsp:nvSpPr>
      <dsp:spPr>
        <a:xfrm>
          <a:off x="2987253" y="1553155"/>
          <a:ext cx="2216317" cy="1329790"/>
        </a:xfrm>
        <a:prstGeom prst="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Utveckla digitala verktyg för enskilda personer och samhällsaktörer</a:t>
          </a:r>
        </a:p>
      </dsp:txBody>
      <dsp:txXfrm>
        <a:off x="2987253" y="1553155"/>
        <a:ext cx="2216317" cy="1329790"/>
      </dsp:txXfrm>
    </dsp:sp>
    <dsp:sp modelId="{DB418878-C9B9-4BAE-A0D8-1139D77AB8E9}">
      <dsp:nvSpPr>
        <dsp:cNvPr id="0" name=""/>
        <dsp:cNvSpPr/>
      </dsp:nvSpPr>
      <dsp:spPr>
        <a:xfrm>
          <a:off x="1768278" y="3104578"/>
          <a:ext cx="2216317" cy="1329790"/>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a:t>Utöka det internationella samarbetet och kunskaps- och erfarenhetsutbytet</a:t>
          </a:r>
          <a:endParaRPr lang="sv-SE" sz="1700" b="0" i="0" kern="1200" dirty="0"/>
        </a:p>
      </dsp:txBody>
      <dsp:txXfrm>
        <a:off x="1768278" y="3104578"/>
        <a:ext cx="2216317" cy="132979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06C11-FA2A-4FF8-83D9-B5A77B53DCF1}">
      <dsp:nvSpPr>
        <dsp:cNvPr id="0" name=""/>
        <dsp:cNvSpPr/>
      </dsp:nvSpPr>
      <dsp:spPr>
        <a:xfrm>
          <a:off x="16906" y="941563"/>
          <a:ext cx="967568" cy="9675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BB72F-8655-4226-BEBA-B952791B4E88}">
      <dsp:nvSpPr>
        <dsp:cNvPr id="0" name=""/>
        <dsp:cNvSpPr/>
      </dsp:nvSpPr>
      <dsp:spPr>
        <a:xfrm>
          <a:off x="220095" y="1144753"/>
          <a:ext cx="561190" cy="5611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22650-B3EB-46F2-9DE3-6C6F96C7BC6C}">
      <dsp:nvSpPr>
        <dsp:cNvPr id="0" name=""/>
        <dsp:cNvSpPr/>
      </dsp:nvSpPr>
      <dsp:spPr>
        <a:xfrm>
          <a:off x="1191811" y="941563"/>
          <a:ext cx="2280698" cy="96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sv-SE" sz="1100" kern="1200" noProof="0" dirty="0"/>
            <a:t>Fortsatt stimulera tvärsektoriell, tvärvetenskaplig och praktiknära forskning med en främjande och förebyggande ansats eller en behandlande och rehabiliterande ansats samt stärka kunskaperna om komplexa förändringsprocesser i samverkan mellan olika samhällsaktörer </a:t>
          </a:r>
        </a:p>
      </dsp:txBody>
      <dsp:txXfrm>
        <a:off x="1191811" y="941563"/>
        <a:ext cx="2280698" cy="967568"/>
      </dsp:txXfrm>
    </dsp:sp>
    <dsp:sp modelId="{BCF4AB9D-7BEB-42B5-A448-BCA06C7F1C9C}">
      <dsp:nvSpPr>
        <dsp:cNvPr id="0" name=""/>
        <dsp:cNvSpPr/>
      </dsp:nvSpPr>
      <dsp:spPr>
        <a:xfrm>
          <a:off x="3869904" y="941563"/>
          <a:ext cx="967568" cy="9675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F3D9E-7CBB-4E1F-99E4-07EC06B2D5BD}">
      <dsp:nvSpPr>
        <dsp:cNvPr id="0" name=""/>
        <dsp:cNvSpPr/>
      </dsp:nvSpPr>
      <dsp:spPr>
        <a:xfrm>
          <a:off x="4073093" y="1144753"/>
          <a:ext cx="561190" cy="5611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CB8EC-E03C-4A7B-8C34-0C0682314E56}">
      <dsp:nvSpPr>
        <dsp:cNvPr id="0" name=""/>
        <dsp:cNvSpPr/>
      </dsp:nvSpPr>
      <dsp:spPr>
        <a:xfrm>
          <a:off x="5044809" y="941563"/>
          <a:ext cx="2280698" cy="96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sv-SE" sz="1100" kern="1200" noProof="0" dirty="0"/>
            <a:t>Skapa samverkan mellan genomförandet av strategin för psykisk hälsa och suicidprevention och det nationella forskningsprogrammet om psykisk hälsa </a:t>
          </a:r>
        </a:p>
      </dsp:txBody>
      <dsp:txXfrm>
        <a:off x="5044809" y="941563"/>
        <a:ext cx="2280698" cy="967568"/>
      </dsp:txXfrm>
    </dsp:sp>
    <dsp:sp modelId="{1DC96569-CB9B-415C-ACD9-946689A54F90}">
      <dsp:nvSpPr>
        <dsp:cNvPr id="0" name=""/>
        <dsp:cNvSpPr/>
      </dsp:nvSpPr>
      <dsp:spPr>
        <a:xfrm>
          <a:off x="16906" y="2691187"/>
          <a:ext cx="967568" cy="9675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1C8636-21A2-429F-804D-A25B92DF1A7D}">
      <dsp:nvSpPr>
        <dsp:cNvPr id="0" name=""/>
        <dsp:cNvSpPr/>
      </dsp:nvSpPr>
      <dsp:spPr>
        <a:xfrm>
          <a:off x="220095" y="2894376"/>
          <a:ext cx="561190" cy="56119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894A9F-EF50-438C-8C03-24C2DBB36C1B}">
      <dsp:nvSpPr>
        <dsp:cNvPr id="0" name=""/>
        <dsp:cNvSpPr/>
      </dsp:nvSpPr>
      <dsp:spPr>
        <a:xfrm>
          <a:off x="1191811" y="2691187"/>
          <a:ext cx="2280698" cy="96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sv-SE" sz="1100" kern="1200" noProof="0" dirty="0"/>
            <a:t>Fortsatt följa upp och utvärdera forskningsprogrammet om psykisk hälsa för att framtida insatser och investeringar ska komma samhället till nytta </a:t>
          </a:r>
        </a:p>
      </dsp:txBody>
      <dsp:txXfrm>
        <a:off x="1191811" y="2691187"/>
        <a:ext cx="2280698" cy="967568"/>
      </dsp:txXfrm>
    </dsp:sp>
    <dsp:sp modelId="{C0BB1A8A-45A4-47E4-97FF-694F6E0F41D2}">
      <dsp:nvSpPr>
        <dsp:cNvPr id="0" name=""/>
        <dsp:cNvSpPr/>
      </dsp:nvSpPr>
      <dsp:spPr>
        <a:xfrm>
          <a:off x="3869904" y="2691187"/>
          <a:ext cx="967568" cy="9675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5A9B34-B03E-4AF7-B8C5-A9AC47EFB289}">
      <dsp:nvSpPr>
        <dsp:cNvPr id="0" name=""/>
        <dsp:cNvSpPr/>
      </dsp:nvSpPr>
      <dsp:spPr>
        <a:xfrm>
          <a:off x="4073093" y="2894376"/>
          <a:ext cx="561190" cy="5611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0BA55-FDFF-4482-9818-EEB1648E7DC2}">
      <dsp:nvSpPr>
        <dsp:cNvPr id="0" name=""/>
        <dsp:cNvSpPr/>
      </dsp:nvSpPr>
      <dsp:spPr>
        <a:xfrm>
          <a:off x="5044809" y="2691187"/>
          <a:ext cx="2280698" cy="96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sv-SE" sz="1100" kern="1200" noProof="0" dirty="0"/>
            <a:t>Fortsatt stärka och utveckla forskningsmiljöer som främjar forskningssamarbeten och bidrar till högre utbildning samt stimulera forskning av hög kvalitet med nära anknytning till berörda verksamheter.</a:t>
          </a:r>
        </a:p>
      </dsp:txBody>
      <dsp:txXfrm>
        <a:off x="5044809" y="2691187"/>
        <a:ext cx="2280698" cy="967568"/>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819E1-DD71-41A4-85D1-331F6809CA1E}">
      <dsp:nvSpPr>
        <dsp:cNvPr id="0" name=""/>
        <dsp:cNvSpPr/>
      </dsp:nvSpPr>
      <dsp:spPr>
        <a:xfrm>
          <a:off x="227922" y="39304"/>
          <a:ext cx="1030258" cy="103025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C7335-7875-4B05-B31C-CFE477C6067F}">
      <dsp:nvSpPr>
        <dsp:cNvPr id="0" name=""/>
        <dsp:cNvSpPr/>
      </dsp:nvSpPr>
      <dsp:spPr>
        <a:xfrm>
          <a:off x="444276" y="255658"/>
          <a:ext cx="597549" cy="5975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F6DC73-17A9-4D17-B318-2EE459062856}">
      <dsp:nvSpPr>
        <dsp:cNvPr id="0" name=""/>
        <dsp:cNvSpPr/>
      </dsp:nvSpPr>
      <dsp:spPr>
        <a:xfrm>
          <a:off x="1478950" y="39304"/>
          <a:ext cx="2428465" cy="103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sv-SE" sz="1100" kern="1200" noProof="0" dirty="0"/>
            <a:t>Fortsatt utveckla förutsättningar och incitament för att forskning ska integreras i praktiska verksamheter samt ge professioner och beslutsfattare bättre förutsättningar för att uppmärksamma, tolka och implementera forskningsresultat </a:t>
          </a:r>
        </a:p>
      </dsp:txBody>
      <dsp:txXfrm>
        <a:off x="1478950" y="39304"/>
        <a:ext cx="2428465" cy="1030258"/>
      </dsp:txXfrm>
    </dsp:sp>
    <dsp:sp modelId="{D640E369-7F55-4FB8-B2E3-69874B8C2E38}">
      <dsp:nvSpPr>
        <dsp:cNvPr id="0" name=""/>
        <dsp:cNvSpPr/>
      </dsp:nvSpPr>
      <dsp:spPr>
        <a:xfrm>
          <a:off x="4330557" y="39304"/>
          <a:ext cx="1030258" cy="103025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F65BC-C463-4823-B570-545D1EB50525}">
      <dsp:nvSpPr>
        <dsp:cNvPr id="0" name=""/>
        <dsp:cNvSpPr/>
      </dsp:nvSpPr>
      <dsp:spPr>
        <a:xfrm>
          <a:off x="4546912" y="255658"/>
          <a:ext cx="597549" cy="5975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50FEB7-E40C-40E3-A30B-EE357DA6913C}">
      <dsp:nvSpPr>
        <dsp:cNvPr id="0" name=""/>
        <dsp:cNvSpPr/>
      </dsp:nvSpPr>
      <dsp:spPr>
        <a:xfrm>
          <a:off x="5581585" y="39304"/>
          <a:ext cx="2428465" cy="103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sv-SE" sz="1100" kern="1200" noProof="0" dirty="0"/>
            <a:t>Fortsatt tillgängliggöra, sprida och kommunicera forskningsresultat för att de ska komma till användning i policyutveckling </a:t>
          </a:r>
        </a:p>
      </dsp:txBody>
      <dsp:txXfrm>
        <a:off x="5581585" y="39304"/>
        <a:ext cx="2428465" cy="1030258"/>
      </dsp:txXfrm>
    </dsp:sp>
    <dsp:sp modelId="{2F8B701F-4FDF-4D10-BA5E-3ACA5591390A}">
      <dsp:nvSpPr>
        <dsp:cNvPr id="0" name=""/>
        <dsp:cNvSpPr/>
      </dsp:nvSpPr>
      <dsp:spPr>
        <a:xfrm>
          <a:off x="227922" y="1885918"/>
          <a:ext cx="1030258" cy="103025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C983FF-200E-4D57-A0C5-B06D4F4E92EA}">
      <dsp:nvSpPr>
        <dsp:cNvPr id="0" name=""/>
        <dsp:cNvSpPr/>
      </dsp:nvSpPr>
      <dsp:spPr>
        <a:xfrm>
          <a:off x="444276" y="2102272"/>
          <a:ext cx="597549" cy="5975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9A3E73-0515-47DD-AB5F-AB31B9579C26}">
      <dsp:nvSpPr>
        <dsp:cNvPr id="0" name=""/>
        <dsp:cNvSpPr/>
      </dsp:nvSpPr>
      <dsp:spPr>
        <a:xfrm>
          <a:off x="1478950" y="1885918"/>
          <a:ext cx="2428465" cy="103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sv-SE" sz="1100" kern="1200" noProof="0" dirty="0"/>
            <a:t>Fortsatt tillgängliggöra vetenskaplig information och utveckla gemensamma plattformar för kommunikation om forskning, så att forskningen mer effektivt kan nå ut i samhället </a:t>
          </a:r>
        </a:p>
      </dsp:txBody>
      <dsp:txXfrm>
        <a:off x="1478950" y="1885918"/>
        <a:ext cx="2428465" cy="1030258"/>
      </dsp:txXfrm>
    </dsp:sp>
    <dsp:sp modelId="{C75FED49-4525-4878-8555-CB9463EAFF45}">
      <dsp:nvSpPr>
        <dsp:cNvPr id="0" name=""/>
        <dsp:cNvSpPr/>
      </dsp:nvSpPr>
      <dsp:spPr>
        <a:xfrm>
          <a:off x="4330557" y="1885918"/>
          <a:ext cx="1030258" cy="103025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52380-F8E8-422A-B596-2F9CB0A46D40}">
      <dsp:nvSpPr>
        <dsp:cNvPr id="0" name=""/>
        <dsp:cNvSpPr/>
      </dsp:nvSpPr>
      <dsp:spPr>
        <a:xfrm>
          <a:off x="4546912" y="2102272"/>
          <a:ext cx="597549" cy="5975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15283F-F460-426E-BD4A-6972DC3FE5BD}">
      <dsp:nvSpPr>
        <dsp:cNvPr id="0" name=""/>
        <dsp:cNvSpPr/>
      </dsp:nvSpPr>
      <dsp:spPr>
        <a:xfrm>
          <a:off x="5581585" y="1885918"/>
          <a:ext cx="2428465" cy="103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sv-SE" sz="1100" kern="1200" noProof="0" dirty="0"/>
            <a:t>Fortsatt skapa en närmare koppling mellan forskning, policy och praktik genom ökad dialog och nya samarbetsformer mellan myndigheter med uppdrag inom forskning, analys eller sammanställning och spridning av kunskap med syftet att stärka myndigheternas kunskapsproduktion och minska risken för att de ger otydliga eller direkt motsägelsefulla budskap om olika frågor </a:t>
          </a:r>
        </a:p>
      </dsp:txBody>
      <dsp:txXfrm>
        <a:off x="5581585" y="1885918"/>
        <a:ext cx="2428465" cy="1030258"/>
      </dsp:txXfrm>
    </dsp:sp>
    <dsp:sp modelId="{E81F4214-89E7-4881-B215-B42D5B5B296E}">
      <dsp:nvSpPr>
        <dsp:cNvPr id="0" name=""/>
        <dsp:cNvSpPr/>
      </dsp:nvSpPr>
      <dsp:spPr>
        <a:xfrm>
          <a:off x="227922" y="3732532"/>
          <a:ext cx="1030258" cy="103025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A3584E-0974-4FA5-BA4F-BD771895004B}">
      <dsp:nvSpPr>
        <dsp:cNvPr id="0" name=""/>
        <dsp:cNvSpPr/>
      </dsp:nvSpPr>
      <dsp:spPr>
        <a:xfrm>
          <a:off x="444276" y="3948886"/>
          <a:ext cx="597549" cy="5975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B88424-5B3A-4F23-BCF9-E8E1B3DEBF8D}">
      <dsp:nvSpPr>
        <dsp:cNvPr id="0" name=""/>
        <dsp:cNvSpPr/>
      </dsp:nvSpPr>
      <dsp:spPr>
        <a:xfrm>
          <a:off x="1478950" y="3732532"/>
          <a:ext cx="2428465" cy="103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sv-SE" sz="1100" kern="1200" noProof="0" dirty="0"/>
            <a:t>Fortsatt utveckla implementeringsstödet till berörda aktörer så att kunskapen om effektiva metoder och arbetssätt används i större utsträckning.</a:t>
          </a:r>
        </a:p>
      </dsp:txBody>
      <dsp:txXfrm>
        <a:off x="1478950" y="3732532"/>
        <a:ext cx="2428465" cy="1030258"/>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1B483-790C-4F31-8521-7C70F99DC3C2}">
      <dsp:nvSpPr>
        <dsp:cNvPr id="0" name=""/>
        <dsp:cNvSpPr/>
      </dsp:nvSpPr>
      <dsp:spPr>
        <a:xfrm>
          <a:off x="0" y="450120"/>
          <a:ext cx="6183084"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Följa upp barns och ungas hälsa, inklusive den psykiska hälsan, på ett mer sammanhållet sätt </a:t>
          </a:r>
        </a:p>
      </dsp:txBody>
      <dsp:txXfrm>
        <a:off x="33012" y="483132"/>
        <a:ext cx="6117060" cy="610236"/>
      </dsp:txXfrm>
    </dsp:sp>
    <dsp:sp modelId="{31F7AC1C-0292-404F-B546-D02A677AB20A}">
      <dsp:nvSpPr>
        <dsp:cNvPr id="0" name=""/>
        <dsp:cNvSpPr/>
      </dsp:nvSpPr>
      <dsp:spPr>
        <a:xfrm>
          <a:off x="0" y="1175340"/>
          <a:ext cx="6183084"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Utveckla uppföljningen av den psykiska hälsan hos olika grupper i befolkningen så att den är representativ för befolkningen i Sverige</a:t>
          </a:r>
        </a:p>
      </dsp:txBody>
      <dsp:txXfrm>
        <a:off x="33012" y="1208352"/>
        <a:ext cx="6117060" cy="610236"/>
      </dsp:txXfrm>
    </dsp:sp>
    <dsp:sp modelId="{758B0FA1-B897-481D-8360-C9A899652F02}">
      <dsp:nvSpPr>
        <dsp:cNvPr id="0" name=""/>
        <dsp:cNvSpPr/>
      </dsp:nvSpPr>
      <dsp:spPr>
        <a:xfrm>
          <a:off x="0" y="1900560"/>
          <a:ext cx="6183084"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Följa och stödja utvecklingen av ett nationellt sammanhållet register för primärvårdens insatser</a:t>
          </a:r>
        </a:p>
      </dsp:txBody>
      <dsp:txXfrm>
        <a:off x="33012" y="1933572"/>
        <a:ext cx="6117060" cy="610236"/>
      </dsp:txXfrm>
    </dsp:sp>
    <dsp:sp modelId="{E9672E38-69E0-4BF4-991E-C6F0126FA25B}">
      <dsp:nvSpPr>
        <dsp:cNvPr id="0" name=""/>
        <dsp:cNvSpPr/>
      </dsp:nvSpPr>
      <dsp:spPr>
        <a:xfrm>
          <a:off x="0" y="2625780"/>
          <a:ext cx="6183084"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Verka för förbättrad uppföljning inom socialtjänsten</a:t>
          </a:r>
        </a:p>
      </dsp:txBody>
      <dsp:txXfrm>
        <a:off x="33012" y="2658792"/>
        <a:ext cx="6117060" cy="61023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1AB29-E2CD-47EC-84E4-08F5E6629634}">
      <dsp:nvSpPr>
        <dsp:cNvPr id="0" name=""/>
        <dsp:cNvSpPr/>
      </dsp:nvSpPr>
      <dsp:spPr>
        <a:xfrm>
          <a:off x="856" y="1473141"/>
          <a:ext cx="3006055" cy="1908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EA63A-9EA3-4CF6-A77E-7D31E67079A9}">
      <dsp:nvSpPr>
        <dsp:cNvPr id="0" name=""/>
        <dsp:cNvSpPr/>
      </dsp:nvSpPr>
      <dsp:spPr>
        <a:xfrm>
          <a:off x="334862" y="1790447"/>
          <a:ext cx="3006055" cy="1908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noProof="0" dirty="0"/>
            <a:t>Utveckla och använda digitala verktyg som hälsofrämjande och förebyggande insatser, så att de t.ex. kan användas för spridning av information eller ge stöd och vägledning som bidrar till att människor får ökad kontroll i vardagen </a:t>
          </a:r>
        </a:p>
      </dsp:txBody>
      <dsp:txXfrm>
        <a:off x="390770" y="1846355"/>
        <a:ext cx="2894239" cy="1797029"/>
      </dsp:txXfrm>
    </dsp:sp>
    <dsp:sp modelId="{BA7CBB42-2ACA-43E1-8A0F-BD4437BF27C5}">
      <dsp:nvSpPr>
        <dsp:cNvPr id="0" name=""/>
        <dsp:cNvSpPr/>
      </dsp:nvSpPr>
      <dsp:spPr>
        <a:xfrm>
          <a:off x="3674924" y="1473141"/>
          <a:ext cx="3006055" cy="1908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E080C7-41FE-4A06-B744-DF0EC8B66F86}">
      <dsp:nvSpPr>
        <dsp:cNvPr id="0" name=""/>
        <dsp:cNvSpPr/>
      </dsp:nvSpPr>
      <dsp:spPr>
        <a:xfrm>
          <a:off x="4008930" y="1790447"/>
          <a:ext cx="3006055" cy="1908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noProof="0" dirty="0"/>
            <a:t>Dra nytta av ny digital teknik för att arbeta mer effektivt, t.ex. när det gäller att samverka, nå befintliga eller nya målgrupper eller öka tillgängligheten till samhällstjänster och information oberoende av geografisk plats eller tidpunkt.</a:t>
          </a:r>
        </a:p>
      </dsp:txBody>
      <dsp:txXfrm>
        <a:off x="4064838" y="1846355"/>
        <a:ext cx="2894239" cy="1797029"/>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94900-3420-4EAA-956C-68DC8A6493D6}">
      <dsp:nvSpPr>
        <dsp:cNvPr id="0" name=""/>
        <dsp:cNvSpPr/>
      </dsp:nvSpPr>
      <dsp:spPr>
        <a:xfrm>
          <a:off x="0" y="322220"/>
          <a:ext cx="5891041" cy="1213289"/>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noProof="0" dirty="0"/>
            <a:t>Fortsatt medverka till strategiskt och samordnat arbete, med fokus på kunskaps- och erfarenhetsutbyte, internationellt och inom EU där nationella, regionala och lokala aktörer och civilsamhället har viktiga roller utifrån sina ansvarsområden </a:t>
          </a:r>
        </a:p>
      </dsp:txBody>
      <dsp:txXfrm>
        <a:off x="59228" y="381448"/>
        <a:ext cx="5772585" cy="1094833"/>
      </dsp:txXfrm>
    </dsp:sp>
    <dsp:sp modelId="{6F9C92F2-07AF-41A9-B87F-FF60C20BEDAB}">
      <dsp:nvSpPr>
        <dsp:cNvPr id="0" name=""/>
        <dsp:cNvSpPr/>
      </dsp:nvSpPr>
      <dsp:spPr>
        <a:xfrm>
          <a:off x="0" y="1584470"/>
          <a:ext cx="5891041" cy="1213289"/>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noProof="0" dirty="0"/>
            <a:t>Fortsätta och stärka deltagandet i olika initiativ inom området såväl internationellt som inom EU </a:t>
          </a:r>
        </a:p>
      </dsp:txBody>
      <dsp:txXfrm>
        <a:off x="59228" y="1643698"/>
        <a:ext cx="5772585" cy="1094833"/>
      </dsp:txXfrm>
    </dsp:sp>
    <dsp:sp modelId="{F653F886-843A-4FD9-8D38-C35E2FA2FD57}">
      <dsp:nvSpPr>
        <dsp:cNvPr id="0" name=""/>
        <dsp:cNvSpPr/>
      </dsp:nvSpPr>
      <dsp:spPr>
        <a:xfrm>
          <a:off x="0" y="2846720"/>
          <a:ext cx="5891041" cy="1213289"/>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noProof="0" dirty="0"/>
            <a:t>Tillvarata lärdomar och kunskap inom området från andra länder för att stärka kunskapsutvecklingen i Sverige</a:t>
          </a:r>
        </a:p>
      </dsp:txBody>
      <dsp:txXfrm>
        <a:off x="59228" y="2905948"/>
        <a:ext cx="5772585" cy="1094833"/>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7319D-479E-4D32-964A-746E7049D2D7}">
      <dsp:nvSpPr>
        <dsp:cNvPr id="0" name=""/>
        <dsp:cNvSpPr/>
      </dsp:nvSpPr>
      <dsp:spPr>
        <a:xfrm>
          <a:off x="549304" y="1733"/>
          <a:ext cx="2216317" cy="1329790"/>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Utveckla forskning för kunskapsutveckling inom alla delmål i strategin</a:t>
          </a:r>
          <a:endParaRPr lang="sv-SE" sz="1700" kern="1200" noProof="0" dirty="0"/>
        </a:p>
      </dsp:txBody>
      <dsp:txXfrm>
        <a:off x="549304" y="1733"/>
        <a:ext cx="2216317" cy="1329790"/>
      </dsp:txXfrm>
    </dsp:sp>
    <dsp:sp modelId="{34DA1653-DEC0-4E92-9055-F994F1590EC0}">
      <dsp:nvSpPr>
        <dsp:cNvPr id="0" name=""/>
        <dsp:cNvSpPr/>
      </dsp:nvSpPr>
      <dsp:spPr>
        <a:xfrm>
          <a:off x="2987253" y="1733"/>
          <a:ext cx="2216317" cy="1329790"/>
        </a:xfrm>
        <a:prstGeom prst="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Verka för en närmare koppling mellan forskning, policy och praktik</a:t>
          </a:r>
          <a:endParaRPr lang="sv-SE" sz="1700" kern="1200" noProof="0" dirty="0"/>
        </a:p>
      </dsp:txBody>
      <dsp:txXfrm>
        <a:off x="2987253" y="1733"/>
        <a:ext cx="2216317" cy="1329790"/>
      </dsp:txXfrm>
    </dsp:sp>
    <dsp:sp modelId="{1F8BA4B1-F5E0-4E20-BB84-BAC5978BD32B}">
      <dsp:nvSpPr>
        <dsp:cNvPr id="0" name=""/>
        <dsp:cNvSpPr/>
      </dsp:nvSpPr>
      <dsp:spPr>
        <a:xfrm>
          <a:off x="549304" y="1553155"/>
          <a:ext cx="2216317" cy="1329790"/>
        </a:xfrm>
        <a:prstGeom prst="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Förbättra möjligheterna till uppföljning</a:t>
          </a:r>
          <a:endParaRPr lang="sv-SE" sz="1700" kern="1200" noProof="0" dirty="0"/>
        </a:p>
      </dsp:txBody>
      <dsp:txXfrm>
        <a:off x="549304" y="1553155"/>
        <a:ext cx="2216317" cy="1329790"/>
      </dsp:txXfrm>
    </dsp:sp>
    <dsp:sp modelId="{014E6B32-227D-4328-BAF4-5BF7ED5545D8}">
      <dsp:nvSpPr>
        <dsp:cNvPr id="0" name=""/>
        <dsp:cNvSpPr/>
      </dsp:nvSpPr>
      <dsp:spPr>
        <a:xfrm>
          <a:off x="2987253" y="1553155"/>
          <a:ext cx="2216317" cy="1329790"/>
        </a:xfrm>
        <a:prstGeom prst="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Utveckla digitala verktyg för enskilda personer och samhällsaktörer</a:t>
          </a:r>
        </a:p>
      </dsp:txBody>
      <dsp:txXfrm>
        <a:off x="2987253" y="1553155"/>
        <a:ext cx="2216317" cy="1329790"/>
      </dsp:txXfrm>
    </dsp:sp>
    <dsp:sp modelId="{DB418878-C9B9-4BAE-A0D8-1139D77AB8E9}">
      <dsp:nvSpPr>
        <dsp:cNvPr id="0" name=""/>
        <dsp:cNvSpPr/>
      </dsp:nvSpPr>
      <dsp:spPr>
        <a:xfrm>
          <a:off x="1768278" y="3104578"/>
          <a:ext cx="2216317" cy="1329790"/>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a:t>Utöka det internationella samarbetet och kunskaps- och erfarenhetsutbytet</a:t>
          </a:r>
          <a:endParaRPr lang="sv-SE" sz="1700" b="0" i="0" kern="1200" dirty="0"/>
        </a:p>
      </dsp:txBody>
      <dsp:txXfrm>
        <a:off x="1768278" y="3104578"/>
        <a:ext cx="2216317" cy="13297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148F-55FD-47CD-8CF8-3CE563643BBE}">
      <dsp:nvSpPr>
        <dsp:cNvPr id="0" name=""/>
        <dsp:cNvSpPr/>
      </dsp:nvSpPr>
      <dsp:spPr>
        <a:xfrm>
          <a:off x="0" y="166753"/>
          <a:ext cx="2367642" cy="1420585"/>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Vidareutveckla arbetet för en trygg uppväxt för alla barn</a:t>
          </a:r>
          <a:endParaRPr lang="sv-SE" sz="1600" b="1" kern="1200" noProof="0" dirty="0"/>
        </a:p>
      </dsp:txBody>
      <dsp:txXfrm>
        <a:off x="69347" y="236100"/>
        <a:ext cx="2228948" cy="1281891"/>
      </dsp:txXfrm>
    </dsp:sp>
    <dsp:sp modelId="{DB7CFB91-6D7E-4127-89B1-E2A1692D931A}">
      <dsp:nvSpPr>
        <dsp:cNvPr id="0" name=""/>
        <dsp:cNvSpPr/>
      </dsp:nvSpPr>
      <dsp:spPr>
        <a:xfrm>
          <a:off x="2604407" y="166753"/>
          <a:ext cx="2367642" cy="1420585"/>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Verka för att förskolan arbetar hälsofrämjande</a:t>
          </a:r>
          <a:endParaRPr lang="sv-SE" sz="1600" b="1" kern="1200" noProof="0" dirty="0"/>
        </a:p>
      </dsp:txBody>
      <dsp:txXfrm>
        <a:off x="2673754" y="236100"/>
        <a:ext cx="2228948" cy="1281891"/>
      </dsp:txXfrm>
    </dsp:sp>
    <dsp:sp modelId="{CCF11B3B-7F5E-4221-86BD-30D5F8A475A4}">
      <dsp:nvSpPr>
        <dsp:cNvPr id="0" name=""/>
        <dsp:cNvSpPr/>
      </dsp:nvSpPr>
      <dsp:spPr>
        <a:xfrm>
          <a:off x="5208814" y="166753"/>
          <a:ext cx="2367642" cy="1420585"/>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Verka för att skolan fokuserar på det hälsofrämjande och förebyggande arbetet</a:t>
          </a:r>
          <a:endParaRPr lang="sv-SE" sz="1600" b="1" kern="1200" noProof="0" dirty="0"/>
        </a:p>
      </dsp:txBody>
      <dsp:txXfrm>
        <a:off x="5278161" y="236100"/>
        <a:ext cx="2228948" cy="1281891"/>
      </dsp:txXfrm>
    </dsp:sp>
    <dsp:sp modelId="{BCC0AD22-92AD-47DE-ADB0-BC84EE9E5FAD}">
      <dsp:nvSpPr>
        <dsp:cNvPr id="0" name=""/>
        <dsp:cNvSpPr/>
      </dsp:nvSpPr>
      <dsp:spPr>
        <a:xfrm>
          <a:off x="0" y="1824103"/>
          <a:ext cx="2367642" cy="1420585"/>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sv-SE" sz="1600" b="1" kern="1200" dirty="0"/>
            <a:t>Fortsatt skapa likvärdiga möjligheter till lärande och utveckling för alla barn och elever</a:t>
          </a:r>
          <a:endParaRPr lang="sv-SE" sz="1600" b="1" kern="1200" noProof="0" dirty="0"/>
        </a:p>
      </dsp:txBody>
      <dsp:txXfrm>
        <a:off x="69347" y="1893450"/>
        <a:ext cx="2228948" cy="1281891"/>
      </dsp:txXfrm>
    </dsp:sp>
    <dsp:sp modelId="{888C6810-90B5-4CC0-A0E1-2FEFFD88261D}">
      <dsp:nvSpPr>
        <dsp:cNvPr id="0" name=""/>
        <dsp:cNvSpPr/>
      </dsp:nvSpPr>
      <dsp:spPr>
        <a:xfrm>
          <a:off x="2604407" y="1824103"/>
          <a:ext cx="2367642" cy="1420585"/>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sv-SE" sz="1600" b="1" kern="1200" noProof="0" dirty="0"/>
            <a:t>Öka arbetet med en meningsfull fritid för barn och unga</a:t>
          </a:r>
        </a:p>
      </dsp:txBody>
      <dsp:txXfrm>
        <a:off x="2673754" y="1893450"/>
        <a:ext cx="2228948" cy="1281891"/>
      </dsp:txXfrm>
    </dsp:sp>
    <dsp:sp modelId="{9331362B-63D0-4669-BA66-53D863F3445E}">
      <dsp:nvSpPr>
        <dsp:cNvPr id="0" name=""/>
        <dsp:cNvSpPr/>
      </dsp:nvSpPr>
      <dsp:spPr>
        <a:xfrm>
          <a:off x="5208814" y="1824103"/>
          <a:ext cx="2367642" cy="1420585"/>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sv-SE" sz="1600" b="1" kern="1200" noProof="0" dirty="0"/>
            <a:t>Göra insatser för att skapa förutsättningar för en säker och hälsosam användning av skärmar och digitala medier</a:t>
          </a:r>
        </a:p>
      </dsp:txBody>
      <dsp:txXfrm>
        <a:off x="5278161" y="1893450"/>
        <a:ext cx="2228948" cy="1281891"/>
      </dsp:txXfrm>
    </dsp:sp>
    <dsp:sp modelId="{16144C6F-D1B4-40DD-93A7-C474AC828D5A}">
      <dsp:nvSpPr>
        <dsp:cNvPr id="0" name=""/>
        <dsp:cNvSpPr/>
      </dsp:nvSpPr>
      <dsp:spPr>
        <a:xfrm>
          <a:off x="1302203" y="3481453"/>
          <a:ext cx="2367642" cy="1420585"/>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sv-SE" sz="1600" b="1" kern="1200" noProof="0" dirty="0"/>
            <a:t>Öka tillgången till olika former av generella stödinsatser till barn och unga.</a:t>
          </a:r>
        </a:p>
      </dsp:txBody>
      <dsp:txXfrm>
        <a:off x="1371550" y="3550800"/>
        <a:ext cx="2228948" cy="1281891"/>
      </dsp:txXfrm>
    </dsp:sp>
    <dsp:sp modelId="{7CFDEA54-BA83-412E-BC7C-9E374534AE95}">
      <dsp:nvSpPr>
        <dsp:cNvPr id="0" name=""/>
        <dsp:cNvSpPr/>
      </dsp:nvSpPr>
      <dsp:spPr>
        <a:xfrm>
          <a:off x="3906610" y="3481453"/>
          <a:ext cx="2367642" cy="1420585"/>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sv-SE" sz="1600" b="1" kern="1200" noProof="0" dirty="0"/>
            <a:t> Utveckla arbetet med tidiga och samordnade insatser för barn och unga med psykisk ohälsa.</a:t>
          </a:r>
        </a:p>
      </dsp:txBody>
      <dsp:txXfrm>
        <a:off x="3975957" y="3550800"/>
        <a:ext cx="2228948" cy="1281891"/>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73EED-553B-4BFF-A5E0-A81568AE611D}">
      <dsp:nvSpPr>
        <dsp:cNvPr id="0" name=""/>
        <dsp:cNvSpPr/>
      </dsp:nvSpPr>
      <dsp:spPr>
        <a:xfrm>
          <a:off x="58000" y="1077"/>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a:t>Till de övergripande målen och delmålen ges förslag på indikatorer. </a:t>
          </a:r>
        </a:p>
      </dsp:txBody>
      <dsp:txXfrm>
        <a:off x="153552" y="96629"/>
        <a:ext cx="3071208" cy="1766283"/>
      </dsp:txXfrm>
    </dsp:sp>
    <dsp:sp modelId="{13A0B4BF-4ABB-42EC-A455-9DE0F2B5BF80}">
      <dsp:nvSpPr>
        <dsp:cNvPr id="0" name=""/>
        <dsp:cNvSpPr/>
      </dsp:nvSpPr>
      <dsp:spPr>
        <a:xfrm>
          <a:off x="3646544" y="1077"/>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Dessa ska möjliggöra att följa både utvecklingen inom området och huruvida strategins genomförande sker i den riktning som pekas ut i de övergripande målen och delmålen.</a:t>
          </a:r>
        </a:p>
      </dsp:txBody>
      <dsp:txXfrm>
        <a:off x="3742096" y="96629"/>
        <a:ext cx="3071208" cy="1766283"/>
      </dsp:txXfrm>
    </dsp:sp>
    <dsp:sp modelId="{EA5DA401-BF62-4BAA-9582-20F1720E8F01}">
      <dsp:nvSpPr>
        <dsp:cNvPr id="0" name=""/>
        <dsp:cNvSpPr/>
      </dsp:nvSpPr>
      <dsp:spPr>
        <a:xfrm>
          <a:off x="58000" y="2284696"/>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a:t>Indikatorerna ska kunna följas i ett uppföljningssystem som baseras på strategins målstruktur. </a:t>
          </a:r>
        </a:p>
      </dsp:txBody>
      <dsp:txXfrm>
        <a:off x="153552" y="2380248"/>
        <a:ext cx="3071208" cy="1766283"/>
      </dsp:txXfrm>
    </dsp:sp>
    <dsp:sp modelId="{BCD6CCC4-D181-4805-BD80-5275DC82F9F3}">
      <dsp:nvSpPr>
        <dsp:cNvPr id="0" name=""/>
        <dsp:cNvSpPr/>
      </dsp:nvSpPr>
      <dsp:spPr>
        <a:xfrm>
          <a:off x="3646544" y="2284696"/>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a:t>Även uppföljning som baseras på andra datakällor föreslås, exempelvis uppföljning genom samråd och dialog.</a:t>
          </a:r>
        </a:p>
      </dsp:txBody>
      <dsp:txXfrm>
        <a:off x="3742096" y="2380248"/>
        <a:ext cx="3071208" cy="1766283"/>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73EED-553B-4BFF-A5E0-A81568AE611D}">
      <dsp:nvSpPr>
        <dsp:cNvPr id="0" name=""/>
        <dsp:cNvSpPr/>
      </dsp:nvSpPr>
      <dsp:spPr>
        <a:xfrm>
          <a:off x="58000" y="1077"/>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mj-lt"/>
            <a:buNone/>
          </a:pPr>
          <a:r>
            <a:rPr lang="sv-SE" sz="2200" b="1" i="0" kern="1200" dirty="0"/>
            <a:t>Hur kan vi skapa långsiktiga och hållbara strukturer för att stödja strategins mål?</a:t>
          </a:r>
          <a:endParaRPr lang="sv-SE" sz="2200" kern="1200" dirty="0"/>
        </a:p>
      </dsp:txBody>
      <dsp:txXfrm>
        <a:off x="153552" y="96629"/>
        <a:ext cx="3071208" cy="1766283"/>
      </dsp:txXfrm>
    </dsp:sp>
    <dsp:sp modelId="{13A0B4BF-4ABB-42EC-A455-9DE0F2B5BF80}">
      <dsp:nvSpPr>
        <dsp:cNvPr id="0" name=""/>
        <dsp:cNvSpPr/>
      </dsp:nvSpPr>
      <dsp:spPr>
        <a:xfrm>
          <a:off x="3646544" y="1077"/>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mj-lt"/>
            <a:buNone/>
          </a:pPr>
          <a:r>
            <a:rPr lang="sv-SE" sz="2200" b="1" i="0" kern="1200" dirty="0"/>
            <a:t>Vilka hinder har ni stött på i ert arbete med suicidprevention, och hur kan strategin hjälpa till att övervinna dem?</a:t>
          </a:r>
          <a:endParaRPr lang="sv-SE" sz="2200" kern="1200" dirty="0"/>
        </a:p>
      </dsp:txBody>
      <dsp:txXfrm>
        <a:off x="3742096" y="96629"/>
        <a:ext cx="3071208" cy="1766283"/>
      </dsp:txXfrm>
    </dsp:sp>
    <dsp:sp modelId="{EA5DA401-BF62-4BAA-9582-20F1720E8F01}">
      <dsp:nvSpPr>
        <dsp:cNvPr id="0" name=""/>
        <dsp:cNvSpPr/>
      </dsp:nvSpPr>
      <dsp:spPr>
        <a:xfrm>
          <a:off x="1852272" y="2284696"/>
          <a:ext cx="3262312" cy="1957387"/>
        </a:xfrm>
        <a:prstGeom prst="round2DiagRect">
          <a:avLst/>
        </a:prstGeom>
        <a:solidFill>
          <a:srgbClr val="1A564F"/>
        </a:solidFill>
        <a:ln w="57150" cap="flat" cmpd="sng" algn="ctr">
          <a:solidFill>
            <a:srgbClr val="EDE8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mj-lt"/>
            <a:buNone/>
          </a:pPr>
          <a:r>
            <a:rPr lang="sv-SE" sz="2200" b="1" i="0" kern="1200" dirty="0"/>
            <a:t>Vilka delar av strategin tror ni kommer att ha störst inverkan på ert arbete?</a:t>
          </a:r>
          <a:endParaRPr lang="sv-SE" sz="2200" kern="1200" dirty="0"/>
        </a:p>
      </dsp:txBody>
      <dsp:txXfrm>
        <a:off x="1947824" y="2380248"/>
        <a:ext cx="3071208" cy="17662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148F-55FD-47CD-8CF8-3CE563643BBE}">
      <dsp:nvSpPr>
        <dsp:cNvPr id="0" name=""/>
        <dsp:cNvSpPr/>
      </dsp:nvSpPr>
      <dsp:spPr>
        <a:xfrm>
          <a:off x="667" y="574592"/>
          <a:ext cx="2602764" cy="1561658"/>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t>Verka för utvecklade insatser till föräldrar, t.ex. genom att öka kunskapen om och tillgången till föräldraskapsstöd </a:t>
          </a:r>
          <a:endParaRPr lang="sv-SE" sz="1600" b="1" kern="1200" noProof="0" dirty="0"/>
        </a:p>
      </dsp:txBody>
      <dsp:txXfrm>
        <a:off x="76901" y="650826"/>
        <a:ext cx="2450296" cy="1409190"/>
      </dsp:txXfrm>
    </dsp:sp>
    <dsp:sp modelId="{CCF11B3B-7F5E-4221-86BD-30D5F8A475A4}">
      <dsp:nvSpPr>
        <dsp:cNvPr id="0" name=""/>
        <dsp:cNvSpPr/>
      </dsp:nvSpPr>
      <dsp:spPr>
        <a:xfrm>
          <a:off x="2863708" y="574592"/>
          <a:ext cx="2602764" cy="1561658"/>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Uppmärksamma och rikta ändamålsenliga insatser till barn med funktionsnedsättningar </a:t>
          </a:r>
          <a:endParaRPr lang="sv-SE" sz="1800" b="1" kern="1200" noProof="0" dirty="0"/>
        </a:p>
      </dsp:txBody>
      <dsp:txXfrm>
        <a:off x="2939942" y="650826"/>
        <a:ext cx="2450296" cy="1409190"/>
      </dsp:txXfrm>
    </dsp:sp>
    <dsp:sp modelId="{BCC0AD22-92AD-47DE-ADB0-BC84EE9E5FAD}">
      <dsp:nvSpPr>
        <dsp:cNvPr id="0" name=""/>
        <dsp:cNvSpPr/>
      </dsp:nvSpPr>
      <dsp:spPr>
        <a:xfrm>
          <a:off x="667" y="2396527"/>
          <a:ext cx="2602764" cy="1561658"/>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r>
            <a:rPr lang="sv-SE" sz="2000" b="1" kern="1200" dirty="0"/>
            <a:t>Säkerställa en träffsäker tillgång till mödra- och barnhälsovården </a:t>
          </a:r>
          <a:endParaRPr lang="sv-SE" sz="2000" b="1" kern="1200" noProof="0" dirty="0"/>
        </a:p>
      </dsp:txBody>
      <dsp:txXfrm>
        <a:off x="76901" y="2472761"/>
        <a:ext cx="2450296" cy="1409190"/>
      </dsp:txXfrm>
    </dsp:sp>
    <dsp:sp modelId="{888C6810-90B5-4CC0-A0E1-2FEFFD88261D}">
      <dsp:nvSpPr>
        <dsp:cNvPr id="0" name=""/>
        <dsp:cNvSpPr/>
      </dsp:nvSpPr>
      <dsp:spPr>
        <a:xfrm>
          <a:off x="2863708" y="2396527"/>
          <a:ext cx="2602764" cy="1561658"/>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r>
            <a:rPr lang="sv-SE" sz="2000" b="1" kern="1200" dirty="0"/>
            <a:t>Utveckla socialtjänstens förebyggande arbete</a:t>
          </a:r>
          <a:endParaRPr lang="sv-SE" sz="2000" b="1" kern="1200" noProof="0" dirty="0"/>
        </a:p>
      </dsp:txBody>
      <dsp:txXfrm>
        <a:off x="2939942" y="2472761"/>
        <a:ext cx="2450296" cy="14091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148F-55FD-47CD-8CF8-3CE563643BBE}">
      <dsp:nvSpPr>
        <dsp:cNvPr id="0" name=""/>
        <dsp:cNvSpPr/>
      </dsp:nvSpPr>
      <dsp:spPr>
        <a:xfrm>
          <a:off x="924" y="189874"/>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t>Arbeta för en god och likvärdig kvalitet i förskolan</a:t>
          </a:r>
          <a:endParaRPr lang="sv-SE" sz="2000" b="1" kern="1200" noProof="0" dirty="0"/>
        </a:p>
      </dsp:txBody>
      <dsp:txXfrm>
        <a:off x="106570" y="295520"/>
        <a:ext cx="3395663" cy="1952881"/>
      </dsp:txXfrm>
    </dsp:sp>
    <dsp:sp modelId="{DB7CFB91-6D7E-4127-89B1-E2A1692D931A}">
      <dsp:nvSpPr>
        <dsp:cNvPr id="0" name=""/>
        <dsp:cNvSpPr/>
      </dsp:nvSpPr>
      <dsp:spPr>
        <a:xfrm>
          <a:off x="3968576" y="189874"/>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t>Värna förskolan hälsofrämjande arbete</a:t>
          </a:r>
          <a:endParaRPr lang="sv-SE" sz="2000" b="1" kern="1200" noProof="0" dirty="0"/>
        </a:p>
      </dsp:txBody>
      <dsp:txXfrm>
        <a:off x="4074222" y="295520"/>
        <a:ext cx="3395663" cy="1952881"/>
      </dsp:txXfrm>
    </dsp:sp>
    <dsp:sp modelId="{CCF11B3B-7F5E-4221-86BD-30D5F8A475A4}">
      <dsp:nvSpPr>
        <dsp:cNvPr id="0" name=""/>
        <dsp:cNvSpPr/>
      </dsp:nvSpPr>
      <dsp:spPr>
        <a:xfrm>
          <a:off x="924" y="2714743"/>
          <a:ext cx="3606955" cy="2164173"/>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t>Verka för att skolan fokuserar på det hälsofrämjande och förebyggande arbetet</a:t>
          </a:r>
          <a:endParaRPr lang="sv-SE" sz="2000" b="1" kern="1200" noProof="0" dirty="0"/>
        </a:p>
      </dsp:txBody>
      <dsp:txXfrm>
        <a:off x="106570" y="2820389"/>
        <a:ext cx="3395663" cy="1952881"/>
      </dsp:txXfrm>
    </dsp:sp>
    <dsp:sp modelId="{BCC0AD22-92AD-47DE-ADB0-BC84EE9E5FAD}">
      <dsp:nvSpPr>
        <dsp:cNvPr id="0" name=""/>
        <dsp:cNvSpPr/>
      </dsp:nvSpPr>
      <dsp:spPr>
        <a:xfrm>
          <a:off x="3968576" y="2714743"/>
          <a:ext cx="3606955" cy="2164173"/>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r>
            <a:rPr lang="sv-SE" sz="2000" b="1" kern="1200" dirty="0"/>
            <a:t>Arbeta för att tidigt uppmärksamma barn i behov av särskilt stöd </a:t>
          </a:r>
          <a:endParaRPr lang="sv-SE" sz="2000" b="1" kern="1200" noProof="0" dirty="0"/>
        </a:p>
      </dsp:txBody>
      <dsp:txXfrm>
        <a:off x="4074222" y="2820389"/>
        <a:ext cx="3395663" cy="19528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148F-55FD-47CD-8CF8-3CE563643BBE}">
      <dsp:nvSpPr>
        <dsp:cNvPr id="0" name=""/>
        <dsp:cNvSpPr/>
      </dsp:nvSpPr>
      <dsp:spPr>
        <a:xfrm>
          <a:off x="0" y="826189"/>
          <a:ext cx="2628010" cy="1576806"/>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Fortsatt utveckla skolans arbete mot kränkande behandling och diskriminering</a:t>
          </a:r>
          <a:endParaRPr lang="sv-SE" sz="1800" b="1" kern="1200" noProof="0" dirty="0"/>
        </a:p>
      </dsp:txBody>
      <dsp:txXfrm>
        <a:off x="76973" y="903162"/>
        <a:ext cx="2474064" cy="1422860"/>
      </dsp:txXfrm>
    </dsp:sp>
    <dsp:sp modelId="{DB7CFB91-6D7E-4127-89B1-E2A1692D931A}">
      <dsp:nvSpPr>
        <dsp:cNvPr id="0" name=""/>
        <dsp:cNvSpPr/>
      </dsp:nvSpPr>
      <dsp:spPr>
        <a:xfrm>
          <a:off x="2890811" y="826189"/>
          <a:ext cx="2628010" cy="1576806"/>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Fortsatt verka för skolans närvarofrämjande insatser</a:t>
          </a:r>
          <a:endParaRPr lang="sv-SE" sz="1800" b="1" kern="1200" noProof="0" dirty="0"/>
        </a:p>
      </dsp:txBody>
      <dsp:txXfrm>
        <a:off x="2967784" y="903162"/>
        <a:ext cx="2474064" cy="1422860"/>
      </dsp:txXfrm>
    </dsp:sp>
    <dsp:sp modelId="{CCF11B3B-7F5E-4221-86BD-30D5F8A475A4}">
      <dsp:nvSpPr>
        <dsp:cNvPr id="0" name=""/>
        <dsp:cNvSpPr/>
      </dsp:nvSpPr>
      <dsp:spPr>
        <a:xfrm>
          <a:off x="5781622" y="826189"/>
          <a:ext cx="2628010" cy="1576806"/>
        </a:xfrm>
        <a:prstGeom prst="round2DiagRect">
          <a:avLst/>
        </a:prstGeom>
        <a:solidFill>
          <a:srgbClr val="34C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Utveckla kunskapen om psykisk hälsa hos alla elever </a:t>
          </a:r>
          <a:endParaRPr lang="sv-SE" sz="1800" b="1" kern="1200" noProof="0" dirty="0"/>
        </a:p>
      </dsp:txBody>
      <dsp:txXfrm>
        <a:off x="5858595" y="903162"/>
        <a:ext cx="2474064" cy="1422860"/>
      </dsp:txXfrm>
    </dsp:sp>
    <dsp:sp modelId="{BCC0AD22-92AD-47DE-ADB0-BC84EE9E5FAD}">
      <dsp:nvSpPr>
        <dsp:cNvPr id="0" name=""/>
        <dsp:cNvSpPr/>
      </dsp:nvSpPr>
      <dsp:spPr>
        <a:xfrm>
          <a:off x="0" y="2665796"/>
          <a:ext cx="2628010" cy="1576806"/>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sv-SE" sz="1800" b="1" kern="1200" dirty="0"/>
            <a:t>Fortsatt verka för att kunskapen om psykisk hälsa hos lärare och elevhälsans personal är god</a:t>
          </a:r>
          <a:endParaRPr lang="sv-SE" sz="1800" b="1" kern="1200" noProof="0" dirty="0"/>
        </a:p>
      </dsp:txBody>
      <dsp:txXfrm>
        <a:off x="76973" y="2742769"/>
        <a:ext cx="2474064" cy="1422860"/>
      </dsp:txXfrm>
    </dsp:sp>
    <dsp:sp modelId="{888C6810-90B5-4CC0-A0E1-2FEFFD88261D}">
      <dsp:nvSpPr>
        <dsp:cNvPr id="0" name=""/>
        <dsp:cNvSpPr/>
      </dsp:nvSpPr>
      <dsp:spPr>
        <a:xfrm>
          <a:off x="2890811" y="2665796"/>
          <a:ext cx="2628010" cy="1576806"/>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sv-SE" sz="1800" b="1" kern="1200" dirty="0"/>
            <a:t>Fortsatt verka för att skolan elevhälsoarbete utgår från elevernas förutsättningar</a:t>
          </a:r>
          <a:endParaRPr lang="sv-SE" sz="1800" b="1" kern="1200" noProof="0" dirty="0"/>
        </a:p>
      </dsp:txBody>
      <dsp:txXfrm>
        <a:off x="2967784" y="2742769"/>
        <a:ext cx="2474064" cy="1422860"/>
      </dsp:txXfrm>
    </dsp:sp>
    <dsp:sp modelId="{9331362B-63D0-4669-BA66-53D863F3445E}">
      <dsp:nvSpPr>
        <dsp:cNvPr id="0" name=""/>
        <dsp:cNvSpPr/>
      </dsp:nvSpPr>
      <dsp:spPr>
        <a:xfrm>
          <a:off x="5781622" y="2665796"/>
          <a:ext cx="2628010" cy="1576806"/>
        </a:xfrm>
        <a:prstGeom prst="round2DiagRect">
          <a:avLst/>
        </a:prstGeom>
        <a:solidFill>
          <a:srgbClr val="1EBCAD">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sv-SE" sz="1800" b="1" kern="1200" dirty="0"/>
            <a:t>Fortsatt verka för en god elevhälsokompetens som möter elevernas behov </a:t>
          </a:r>
          <a:endParaRPr lang="sv-SE" sz="1800" b="1" kern="1200" noProof="0" dirty="0"/>
        </a:p>
      </dsp:txBody>
      <dsp:txXfrm>
        <a:off x="5858595" y="2742769"/>
        <a:ext cx="2474064" cy="142286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E75EF-172A-4150-93B6-8C0196076C08}" type="datetimeFigureOut">
              <a:rPr lang="sv-SE" smtClean="0"/>
              <a:t>2025-03-19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828B9-93FE-476E-A457-F264367CF5DB}" type="slidenum">
              <a:rPr lang="sv-SE" smtClean="0"/>
              <a:t>‹#›</a:t>
            </a:fld>
            <a:endParaRPr lang="sv-SE"/>
          </a:p>
        </p:txBody>
      </p:sp>
    </p:spTree>
    <p:extLst>
      <p:ext uri="{BB962C8B-B14F-4D97-AF65-F5344CB8AC3E}">
        <p14:creationId xmlns:p14="http://schemas.microsoft.com/office/powerpoint/2010/main" val="7166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4B828B9-93FE-476E-A457-F264367CF5DB}" type="slidenum">
              <a:rPr lang="sv-SE" smtClean="0"/>
              <a:t>1</a:t>
            </a:fld>
            <a:endParaRPr lang="sv-SE"/>
          </a:p>
        </p:txBody>
      </p:sp>
    </p:spTree>
    <p:extLst>
      <p:ext uri="{BB962C8B-B14F-4D97-AF65-F5344CB8AC3E}">
        <p14:creationId xmlns:p14="http://schemas.microsoft.com/office/powerpoint/2010/main" val="835294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8738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4B828B9-93FE-476E-A457-F264367CF5DB}" type="slidenum">
              <a:rPr lang="sv-SE" smtClean="0"/>
              <a:t>11</a:t>
            </a:fld>
            <a:endParaRPr lang="sv-SE"/>
          </a:p>
        </p:txBody>
      </p:sp>
    </p:spTree>
    <p:extLst>
      <p:ext uri="{BB962C8B-B14F-4D97-AF65-F5344CB8AC3E}">
        <p14:creationId xmlns:p14="http://schemas.microsoft.com/office/powerpoint/2010/main" val="3358738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3239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2393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7628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4B828B9-93FE-476E-A457-F264367CF5DB}" type="slidenum">
              <a:rPr lang="sv-SE" smtClean="0"/>
              <a:t>15</a:t>
            </a:fld>
            <a:endParaRPr lang="sv-SE"/>
          </a:p>
        </p:txBody>
      </p:sp>
    </p:spTree>
    <p:extLst>
      <p:ext uri="{BB962C8B-B14F-4D97-AF65-F5344CB8AC3E}">
        <p14:creationId xmlns:p14="http://schemas.microsoft.com/office/powerpoint/2010/main" val="2577564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4B828B9-93FE-476E-A457-F264367CF5DB}" type="slidenum">
              <a:rPr lang="sv-SE" smtClean="0"/>
              <a:t>16</a:t>
            </a:fld>
            <a:endParaRPr lang="sv-SE"/>
          </a:p>
        </p:txBody>
      </p:sp>
    </p:spTree>
    <p:extLst>
      <p:ext uri="{BB962C8B-B14F-4D97-AF65-F5344CB8AC3E}">
        <p14:creationId xmlns:p14="http://schemas.microsoft.com/office/powerpoint/2010/main" val="1355970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672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9050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44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5975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316E8-4265-EFF4-90D7-AF62D7945D0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A1B7AAC-656C-6E26-B9CB-33DAC1EE548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7DC05C4-1262-DB54-2A04-DA345416805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D0C02F4-0229-AE6B-48B1-29A43453DD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6441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5F5B-BFEA-9FAE-6A69-061894B873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FE6778-88DC-E4C1-D454-C1FF5D77C1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BA3B2B-5A2D-D1DA-B589-5FD640BC84E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F437BD3-629E-F3F8-4BD9-36E34DDAB5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5584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5F5B-BFEA-9FAE-6A69-061894B873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FE6778-88DC-E4C1-D454-C1FF5D77C1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BA3B2B-5A2D-D1DA-B589-5FD640BC84E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F437BD3-629E-F3F8-4BD9-36E34DDAB5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4106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5F5B-BFEA-9FAE-6A69-061894B873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FE6778-88DC-E4C1-D454-C1FF5D77C1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BA3B2B-5A2D-D1DA-B589-5FD640BC84E1}"/>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2F437BD3-629E-F3F8-4BD9-36E34DDAB5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9691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5F5B-BFEA-9FAE-6A69-061894B873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FE6778-88DC-E4C1-D454-C1FF5D77C1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BA3B2B-5A2D-D1DA-B589-5FD640BC84E1}"/>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2F437BD3-629E-F3F8-4BD9-36E34DDAB5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683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5F5B-BFEA-9FAE-6A69-061894B873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FE6778-88DC-E4C1-D454-C1FF5D77C1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BA3B2B-5A2D-D1DA-B589-5FD640BC84E1}"/>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2F437BD3-629E-F3F8-4BD9-36E34DDAB5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2244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5F5B-BFEA-9FAE-6A69-061894B873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FE6778-88DC-E4C1-D454-C1FF5D77C1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BA3B2B-5A2D-D1DA-B589-5FD640BC84E1}"/>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2F437BD3-629E-F3F8-4BD9-36E34DDAB5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89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5F5B-BFEA-9FAE-6A69-061894B873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FE6778-88DC-E4C1-D454-C1FF5D77C1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BA3B2B-5A2D-D1DA-B589-5FD640BC84E1}"/>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2F437BD3-629E-F3F8-4BD9-36E34DDAB5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3059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5F5B-BFEA-9FAE-6A69-061894B873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FE6778-88DC-E4C1-D454-C1FF5D77C1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BA3B2B-5A2D-D1DA-B589-5FD640BC84E1}"/>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2F437BD3-629E-F3F8-4BD9-36E34DDAB5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261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5F5B-BFEA-9FAE-6A69-061894B873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FE6778-88DC-E4C1-D454-C1FF5D77C1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BA3B2B-5A2D-D1DA-B589-5FD640BC84E1}"/>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2F437BD3-629E-F3F8-4BD9-36E34DDAB5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998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7623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C52D7-AA5E-5FA4-B5E1-6A96F6CBE7F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897EA87-8396-7940-AC31-A49B9AEADB8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1810CD6-AC53-CE7B-1103-0FFB292319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800" dirty="0"/>
              <a:t>Tillgången till meningsfull fritid för barn och unga ska öka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Regeringen har säkerställt en satsning för att möjliggöra en långsiktig finansiering av Bris nationella stödlinje för barn och unga.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Regeringen har beslutat om en nationell strategi för anhöriga inom hälso- och sjukvård och omsorg som ska hjälpa kommuner och regioner att stärka anhörigperspektivet i vården och omsorgen och göra stödet till anhöriga mer individanpassat och likvärdigt över landet (S2022/02134). Utredningen Stärkt stöd till anhöriga (S 2023:05) har i betänkandet Stärkt stöd till anhöriga - Ett mer ändamålsenligt stöd till barn och vuxna som är anhöriga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4000" dirty="0"/>
              <a:t>Läroplansutredningen (U 2023:09) ska föreslå ändringar i läroplanerna för de obligatoriska skolformerna och fritidshemmet i syfte att skapa bättre förutsättningar för elevers lärande och kunskapsutveckling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4000" dirty="0"/>
              <a:t>Utredningen om en förbättrad elevhälsa (U 2024:01) ska analysera och föreslå hur elevhälsan kan stärkas i syfte att bättre tillgodose elevernas behov. Även regleringen om stödinsatser i skolan ska ses över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4000" dirty="0"/>
              <a:t>Regeringen har beslutat om en satsning på skolsociala team för att stärka skolhuvudmännens och socialtjänstens möjligheter att samverka. Satsningen ska bidra till trygghet och </a:t>
            </a:r>
            <a:r>
              <a:rPr lang="sv-SE" sz="4000" dirty="0" err="1"/>
              <a:t>studiero</a:t>
            </a:r>
            <a:r>
              <a:rPr lang="sv-SE" sz="4000" dirty="0"/>
              <a:t> i skolan och öka elevernas närvaro i skolan</a:t>
            </a:r>
            <a:endParaRPr lang="sv-SE"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A2829289-7765-66D4-7681-E76F364BC6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3719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6E5EB-7A35-15E2-DBC4-C1B4A025672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93FFEB4-7C26-FDA8-FC62-05ED9D915A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A7256CE-243B-3B69-9377-25D63DE0331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5638AB9-F015-2FC0-30F0-A1CDC8122F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7366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6E5EB-7A35-15E2-DBC4-C1B4A025672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93FFEB4-7C26-FDA8-FC62-05ED9D915A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A7256CE-243B-3B69-9377-25D63DE0331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5638AB9-F015-2FC0-30F0-A1CDC8122F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0850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6E5EB-7A35-15E2-DBC4-C1B4A025672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93FFEB4-7C26-FDA8-FC62-05ED9D915A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A7256CE-243B-3B69-9377-25D63DE0331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5638AB9-F015-2FC0-30F0-A1CDC8122F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7100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6E5EB-7A35-15E2-DBC4-C1B4A025672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93FFEB4-7C26-FDA8-FC62-05ED9D915A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A7256CE-243B-3B69-9377-25D63DE0331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5638AB9-F015-2FC0-30F0-A1CDC8122F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20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E480E-C241-AB01-207A-8F9A47C8BE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D072B57-9D6F-83C3-A63D-A76AEC4E8ED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E971D4F-DED0-87C6-58BF-9243A4C98F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0AE668BA-7E93-F5F5-B6D0-3706B2E42D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5344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F735A-FFDD-AD08-98C3-CF587C7E8B7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DBC5048-6ABE-DDF3-C4FB-AD2B4EC487B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6B76EE8-226B-D494-90B8-B231DF9B5AE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1FB6C19-CB4B-D6CA-7C83-E478317534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2114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435A-7742-3BAB-03BF-955670F61B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49D2F15-F1B1-4FEA-B66B-B9258477CB2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1F71C2-C3B4-E897-22B8-DFACF878DB03}"/>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sz="1800" b="0" i="0" dirty="0">
              <a:solidFill>
                <a:srgbClr val="242424"/>
              </a:solidFill>
              <a:effectLst/>
              <a:latin typeface="Segoe UI" panose="020B0502040204020203" pitchFamily="34" charset="0"/>
            </a:endParaRPr>
          </a:p>
          <a:p>
            <a:endParaRPr lang="sv-SE" dirty="0"/>
          </a:p>
        </p:txBody>
      </p:sp>
      <p:sp>
        <p:nvSpPr>
          <p:cNvPr id="4" name="Platshållare för bildnummer 3">
            <a:extLst>
              <a:ext uri="{FF2B5EF4-FFF2-40B4-BE49-F238E27FC236}">
                <a16:creationId xmlns:a16="http://schemas.microsoft.com/office/drawing/2014/main" id="{BB2F1E7B-0CA9-5F6D-C5B6-4C16E23C45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7315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435A-7742-3BAB-03BF-955670F61B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49D2F15-F1B1-4FEA-B66B-B9258477CB2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1F71C2-C3B4-E897-22B8-DFACF878DB0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B2F1E7B-0CA9-5F6D-C5B6-4C16E23C45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6602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435A-7742-3BAB-03BF-955670F61B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49D2F15-F1B1-4FEA-B66B-B9258477CB2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1F71C2-C3B4-E897-22B8-DFACF878DB0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B2F1E7B-0CA9-5F6D-C5B6-4C16E23C45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538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5670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435A-7742-3BAB-03BF-955670F61B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49D2F15-F1B1-4FEA-B66B-B9258477CB2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1F71C2-C3B4-E897-22B8-DFACF878DB0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B2F1E7B-0CA9-5F6D-C5B6-4C16E23C45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268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435A-7742-3BAB-03BF-955670F61B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49D2F15-F1B1-4FEA-B66B-B9258477CB2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1F71C2-C3B4-E897-22B8-DFACF878DB03}"/>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r>
              <a:rPr lang="sv-SE" sz="1800" b="1" i="0" dirty="0">
                <a:solidFill>
                  <a:srgbClr val="242424"/>
                </a:solidFill>
                <a:effectLst/>
                <a:latin typeface="Segoe UI" panose="020B0502040204020203" pitchFamily="34" charset="0"/>
              </a:rPr>
              <a:t>Manus:</a:t>
            </a:r>
            <a:r>
              <a:rPr lang="sv-SE" sz="1800" b="0" i="0" dirty="0">
                <a:solidFill>
                  <a:srgbClr val="242424"/>
                </a:solidFill>
                <a:effectLst/>
                <a:latin typeface="Segoe UI" panose="020B0502040204020203" pitchFamily="34" charset="0"/>
              </a:rPr>
              <a:t> "Det fjärde delmålet syftar till att skapa ett inkluderande samhälle med delaktiga invånare. Detta innebär att vi behöver arbeta för att minska social isolering, öka delaktigheten i samhället och skapa förutsättningar för att alla invånare ska kunna bidra och känna sig inkluderade. Genom att främja sociala kontakter och engagemang kan vi förbättra den psykiska hälsan och minska risken för självmord. Kommuner kan spela en central roll genom att erbjuda fritidsaktiviteter, stödja lokala initiativ och samarbeta med civilsamhället för att skapa inkluderande miljöer.”</a:t>
            </a:r>
          </a:p>
          <a:p>
            <a:pPr algn="l">
              <a:spcBef>
                <a:spcPts val="750"/>
              </a:spcBef>
              <a:spcAft>
                <a:spcPts val="750"/>
              </a:spcAft>
              <a:buFont typeface="Arial" panose="020B0604020202020204" pitchFamily="34" charset="0"/>
              <a:buNone/>
            </a:pPr>
            <a:endParaRPr lang="sv-SE" sz="1800" b="0" i="0" dirty="0">
              <a:solidFill>
                <a:srgbClr val="242424"/>
              </a:solidFill>
              <a:effectLst/>
              <a:latin typeface="Segoe UI" panose="020B0502040204020203" pitchFamily="34" charset="0"/>
            </a:endParaRPr>
          </a:p>
          <a:p>
            <a:pPr algn="l"/>
            <a:r>
              <a:rPr lang="sv-SE" sz="2800" b="1" i="0" dirty="0">
                <a:solidFill>
                  <a:srgbClr val="242424"/>
                </a:solidFill>
                <a:effectLst/>
                <a:latin typeface="Segoe UI" panose="020B0502040204020203" pitchFamily="34" charset="0"/>
              </a:rPr>
              <a:t>Delmål 4 – Ett inkluderande samhälle med delaktiga invånare</a:t>
            </a:r>
          </a:p>
          <a:p>
            <a:pPr algn="l"/>
            <a:r>
              <a:rPr lang="sv-SE" sz="2800" b="1" i="0" dirty="0">
                <a:solidFill>
                  <a:srgbClr val="242424"/>
                </a:solidFill>
                <a:effectLst/>
                <a:latin typeface="Segoe UI" panose="020B0502040204020203" pitchFamily="34" charset="0"/>
              </a:rPr>
              <a:t>Beskrivning:</a:t>
            </a:r>
            <a:r>
              <a:rPr lang="sv-SE" sz="2800" b="0" i="0" dirty="0">
                <a:solidFill>
                  <a:srgbClr val="242424"/>
                </a:solidFill>
                <a:effectLst/>
                <a:latin typeface="Segoe UI" panose="020B0502040204020203" pitchFamily="34" charset="0"/>
              </a:rPr>
              <a:t> Detta delmål syftar till att skapa ett samhälle där alla invånare känner sig inkluderade och delaktiga, vilket är avgörande för att främja psykisk hälsa. Genom att motverka stigmatisering och diskriminering, förbättra bemötandet i offentliga verksamheter och utveckla insatser för utsatta grupper kan vi skapa en mer stödjande och inkluderande miljö för alla.</a:t>
            </a:r>
          </a:p>
          <a:p>
            <a:pPr algn="l">
              <a:spcBef>
                <a:spcPts val="750"/>
              </a:spcBef>
              <a:spcAft>
                <a:spcPts val="750"/>
              </a:spcAft>
              <a:buFont typeface="Arial" panose="020B0604020202020204" pitchFamily="34" charset="0"/>
              <a:buNone/>
            </a:pPr>
            <a:endParaRPr lang="sv-SE" sz="1800" b="0" i="0" dirty="0">
              <a:solidFill>
                <a:srgbClr val="242424"/>
              </a:solidFill>
              <a:effectLst/>
              <a:latin typeface="Segoe UI" panose="020B0502040204020203" pitchFamily="34" charset="0"/>
            </a:endParaRPr>
          </a:p>
          <a:p>
            <a:endParaRPr lang="sv-SE" dirty="0"/>
          </a:p>
        </p:txBody>
      </p:sp>
      <p:sp>
        <p:nvSpPr>
          <p:cNvPr id="4" name="Platshållare för bildnummer 3">
            <a:extLst>
              <a:ext uri="{FF2B5EF4-FFF2-40B4-BE49-F238E27FC236}">
                <a16:creationId xmlns:a16="http://schemas.microsoft.com/office/drawing/2014/main" id="{BB2F1E7B-0CA9-5F6D-C5B6-4C16E23C45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4841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435A-7742-3BAB-03BF-955670F61B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49D2F15-F1B1-4FEA-B66B-B9258477CB2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1F71C2-C3B4-E897-22B8-DFACF878DB03}"/>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sz="1800" b="0" i="0" dirty="0">
              <a:solidFill>
                <a:srgbClr val="242424"/>
              </a:solidFill>
              <a:effectLst/>
              <a:latin typeface="Segoe UI" panose="020B0502040204020203" pitchFamily="34" charset="0"/>
            </a:endParaRPr>
          </a:p>
          <a:p>
            <a:endParaRPr lang="sv-SE" dirty="0"/>
          </a:p>
        </p:txBody>
      </p:sp>
      <p:sp>
        <p:nvSpPr>
          <p:cNvPr id="4" name="Platshållare för bildnummer 3">
            <a:extLst>
              <a:ext uri="{FF2B5EF4-FFF2-40B4-BE49-F238E27FC236}">
                <a16:creationId xmlns:a16="http://schemas.microsoft.com/office/drawing/2014/main" id="{BB2F1E7B-0CA9-5F6D-C5B6-4C16E23C45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3440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435A-7742-3BAB-03BF-955670F61B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49D2F15-F1B1-4FEA-B66B-B9258477CB2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1F71C2-C3B4-E897-22B8-DFACF878DB03}"/>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sz="1800" b="0" i="0" dirty="0">
              <a:solidFill>
                <a:srgbClr val="242424"/>
              </a:solidFill>
              <a:effectLst/>
              <a:latin typeface="Segoe UI" panose="020B0502040204020203" pitchFamily="34" charset="0"/>
            </a:endParaRPr>
          </a:p>
          <a:p>
            <a:endParaRPr lang="sv-SE" dirty="0"/>
          </a:p>
        </p:txBody>
      </p:sp>
      <p:sp>
        <p:nvSpPr>
          <p:cNvPr id="4" name="Platshållare för bildnummer 3">
            <a:extLst>
              <a:ext uri="{FF2B5EF4-FFF2-40B4-BE49-F238E27FC236}">
                <a16:creationId xmlns:a16="http://schemas.microsoft.com/office/drawing/2014/main" id="{BB2F1E7B-0CA9-5F6D-C5B6-4C16E23C45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428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DDED0-603F-080E-93FA-FE696D01E19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1E7ADBF-62B2-8BB1-1B3B-FD5954A8002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F46D0D-D29B-B1BD-2B67-573CC18944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7BDF64A2-3B73-837D-E852-0DCD8D189D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2372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6425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3583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74136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7184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796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07936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9733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6614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1767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65173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13102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848593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89840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r>
              <a:rPr lang="sv-SE" sz="1800" b="1" i="0" dirty="0">
                <a:solidFill>
                  <a:srgbClr val="242424"/>
                </a:solidFill>
                <a:effectLst/>
                <a:latin typeface="Segoe UI" panose="020B0502040204020203" pitchFamily="34" charset="0"/>
              </a:rPr>
              <a:t>Manus:</a:t>
            </a:r>
            <a:r>
              <a:rPr lang="sv-SE" sz="1800" b="0" i="0" dirty="0">
                <a:solidFill>
                  <a:srgbClr val="242424"/>
                </a:solidFill>
                <a:effectLst/>
                <a:latin typeface="Segoe UI" panose="020B0502040204020203" pitchFamily="34" charset="0"/>
              </a:rPr>
              <a:t> "Det andra delmålet fokuserar på att öka investeringarna i barn och unga för att säkerställa en god psykisk hälsa genom hela livet. Skolbaserade program som </a:t>
            </a:r>
            <a:r>
              <a:rPr lang="sv-SE" sz="1800" b="0" i="0" dirty="0" err="1">
                <a:solidFill>
                  <a:srgbClr val="242424"/>
                </a:solidFill>
                <a:effectLst/>
                <a:latin typeface="Segoe UI" panose="020B0502040204020203" pitchFamily="34" charset="0"/>
              </a:rPr>
              <a:t>Youth</a:t>
            </a:r>
            <a:r>
              <a:rPr lang="sv-SE" sz="1800" b="0" i="0" dirty="0">
                <a:solidFill>
                  <a:srgbClr val="242424"/>
                </a:solidFill>
                <a:effectLst/>
                <a:latin typeface="Segoe UI" panose="020B0502040204020203" pitchFamily="34" charset="0"/>
              </a:rPr>
              <a:t> </a:t>
            </a:r>
            <a:r>
              <a:rPr lang="sv-SE" sz="1800" b="0" i="0" dirty="0" err="1">
                <a:solidFill>
                  <a:srgbClr val="242424"/>
                </a:solidFill>
                <a:effectLst/>
                <a:latin typeface="Segoe UI" panose="020B0502040204020203" pitchFamily="34" charset="0"/>
              </a:rPr>
              <a:t>Aware</a:t>
            </a:r>
            <a:r>
              <a:rPr lang="sv-SE" sz="1800" b="0" i="0" dirty="0">
                <a:solidFill>
                  <a:srgbClr val="242424"/>
                </a:solidFill>
                <a:effectLst/>
                <a:latin typeface="Segoe UI" panose="020B0502040204020203" pitchFamily="34" charset="0"/>
              </a:rPr>
              <a:t> </a:t>
            </a:r>
            <a:r>
              <a:rPr lang="sv-SE" sz="1800" b="0" i="0" dirty="0" err="1">
                <a:solidFill>
                  <a:srgbClr val="242424"/>
                </a:solidFill>
                <a:effectLst/>
                <a:latin typeface="Segoe UI" panose="020B0502040204020203" pitchFamily="34" charset="0"/>
              </a:rPr>
              <a:t>of</a:t>
            </a:r>
            <a:r>
              <a:rPr lang="sv-SE" sz="1800" b="0" i="0" dirty="0">
                <a:solidFill>
                  <a:srgbClr val="242424"/>
                </a:solidFill>
                <a:effectLst/>
                <a:latin typeface="Segoe UI" panose="020B0502040204020203" pitchFamily="34" charset="0"/>
              </a:rPr>
              <a:t> Mental Health (YAM) och </a:t>
            </a:r>
            <a:r>
              <a:rPr lang="sv-SE" sz="1800" b="0" i="0" dirty="0" err="1">
                <a:solidFill>
                  <a:srgbClr val="242424"/>
                </a:solidFill>
                <a:effectLst/>
                <a:latin typeface="Segoe UI" panose="020B0502040204020203" pitchFamily="34" charset="0"/>
              </a:rPr>
              <a:t>Good</a:t>
            </a:r>
            <a:r>
              <a:rPr lang="sv-SE" sz="1800" b="0" i="0" dirty="0">
                <a:solidFill>
                  <a:srgbClr val="242424"/>
                </a:solidFill>
                <a:effectLst/>
                <a:latin typeface="Segoe UI" panose="020B0502040204020203" pitchFamily="34" charset="0"/>
              </a:rPr>
              <a:t> </a:t>
            </a:r>
            <a:r>
              <a:rPr lang="sv-SE" sz="1800" b="0" i="0" dirty="0" err="1">
                <a:solidFill>
                  <a:srgbClr val="242424"/>
                </a:solidFill>
                <a:effectLst/>
                <a:latin typeface="Segoe UI" panose="020B0502040204020203" pitchFamily="34" charset="0"/>
              </a:rPr>
              <a:t>Behavior</a:t>
            </a:r>
            <a:r>
              <a:rPr lang="sv-SE" sz="1800" b="0" i="0" dirty="0">
                <a:solidFill>
                  <a:srgbClr val="242424"/>
                </a:solidFill>
                <a:effectLst/>
                <a:latin typeface="Segoe UI" panose="020B0502040204020203" pitchFamily="34" charset="0"/>
              </a:rPr>
              <a:t> Game (GBG) är exempel på insatser som kan implementeras. Kommuner kan samarbeta med skolor för att stödja dessa program och säkerställa att elever får det stöd de behöver."</a:t>
            </a:r>
          </a:p>
          <a:p>
            <a:endParaRPr lang="sv-SE" dirty="0"/>
          </a:p>
          <a:p>
            <a:r>
              <a:rPr lang="sv-SE" dirty="0"/>
              <a:t>Endast fyra av de många prioriterade områdena</a:t>
            </a:r>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48580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147F8-313F-03C6-C2AD-B589BD3F942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840C49-301C-5E24-A6BD-7DBBDB8E143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B41E58A-30BF-403F-8901-FA2DC897EDB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CD5AAF4A-CC9C-D2F7-9FF4-0C949AB9CA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42129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033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43301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391F-B4BE-FDB5-C8A2-A16369B47E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0FFC7-AB35-6D3F-3632-44D21F872D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0A0CAA-F52D-4763-DD07-56AC8E8E778B}"/>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dirty="0"/>
          </a:p>
        </p:txBody>
      </p:sp>
      <p:sp>
        <p:nvSpPr>
          <p:cNvPr id="4" name="Platshållare för bildnummer 3">
            <a:extLst>
              <a:ext uri="{FF2B5EF4-FFF2-40B4-BE49-F238E27FC236}">
                <a16:creationId xmlns:a16="http://schemas.microsoft.com/office/drawing/2014/main" id="{55BD4379-FD32-D7D8-CC8D-CF3678213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11752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5ACB8-D76E-7AB1-6F6F-9A0D0110E5A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EEB8A6A-48BB-D49F-5653-FBEAF48D2C3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1763ECA-BDCE-1EFE-AEA3-2D6D67C922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Under 2024 avsätts cirka 1,6 miljarder kronor genom en överenskommelse mellan staten och Sveriges Kommuner och Regioner om insatser inom området psykisk hälsa och suicidprevention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Under 2024 avsätts cirka 1,5 miljarder kronor genom en överenskommelse mellan staten och Sveriges Kommuner och Regioner om förstärkta insatser för kvinnors hälsa och förlossningsvården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Vårdansvarskommittén (S 2023:04) ska utreda ett helt eller delvis statligt huvudmannaskap för hälso- och sjukvården. Syftet med uppdraget är att säkerställa en mer effektiv hälso- och sjukvård och förbättrad tillgänglighet i hela landet (dir. 2023:73). Uppdraget ska redovisas senast den 2 juni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Under 2024 avsätts cirka 3 miljarder kronor genom en överenskommelse mellan staten och Sveriges Kommuner och Regioner om ökad tillgänglighet i hälso- och sjukvården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nder</a:t>
            </a:r>
            <a:r>
              <a:rPr lang="sv-SE" dirty="0"/>
              <a:t> 2024 avsätts cirka 3,5 miljarder kronor genom en överenskommelse mellan staten och Sveriges Kommuner och Regioner om god och nära vård 2024 – En personcentrerad och patientsäker hälso- och sjukvård med primärvården som nav (</a:t>
            </a:r>
          </a:p>
        </p:txBody>
      </p:sp>
      <p:sp>
        <p:nvSpPr>
          <p:cNvPr id="4" name="Platshållare för bildnummer 3">
            <a:extLst>
              <a:ext uri="{FF2B5EF4-FFF2-40B4-BE49-F238E27FC236}">
                <a16:creationId xmlns:a16="http://schemas.microsoft.com/office/drawing/2014/main" id="{AE378924-35A2-5000-3D39-CCE37275DC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33749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06451-5FBF-53E9-0389-C13FF1BAEC3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FFD6D49-2A85-AC1B-53D1-67E3DE8A957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A87613C-6BEA-5CE0-8FD2-AB8046EB6B8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D06B75D-3FFC-9B29-5F9E-88B3E1A3E0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1957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719F2-21D2-DA25-53CB-DF4C233ABF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59C4FE6-09E6-C92A-D1D0-F3D25EDFACA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E85A510-7D83-75BC-BBAA-9B1EDF040EB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91C7CED-9FA4-ED2E-E19D-D8A44F318A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2901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D18FC-E940-1BF2-1371-86C113FAFA0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7970253-83D8-DA5C-1325-DA4AC02E32C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C11E7E7-C720-F2C5-355A-4E66B309759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DCA8520-F08E-4B60-E6F4-C4F226C84E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73686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032BC-CDF4-8741-5AE0-1C9BFFEAABE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36F0DF6-76A7-8290-ED72-270663B053F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D41D439-AB33-118A-7FF0-6391434DF80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387F6F1-A2EC-C930-FAD1-B870EC473A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7038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7008-1718-F726-884D-A6A91C4959A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2385D8E-AC11-E7AB-A374-B831740131A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0ABCA3D-D5C9-08EA-A897-CEB3E6C9DDC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EE60E19-F4C9-C581-D6C2-CE7936CA3B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21131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54273-F664-8BDB-2002-CAF0D8D64D4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5D91730-E2B7-B0AE-AEAC-87D177ACC4D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AEF0248-AD75-F932-2F35-875B9BE8347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F34EBFB-4FFE-5E98-7B9B-453AD9E079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72569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063DB-A5DC-02DE-891C-FD2CF67BE13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322CB1C-EBB6-B9D7-3A68-AC4B57AF30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2C133DA-CF49-A1D3-F883-451D44EB4FC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ACD5CBD-CEFF-ED2E-CD1D-EFEBC6F3CF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18696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76C7E-38CA-FD29-6897-7652F76F5AF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F06EE3-11CD-6EAC-91BC-5BBF48E929C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094D541-9D96-3FCD-7A0E-A7988BF241D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7FCC49A-66A8-12B4-ECB1-6A6C732503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714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94271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06003-5AF3-4FD3-647D-3C30B3AC08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2B75F93-1C12-4722-F696-EE0952F1179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4E90D9A-3772-7289-490C-71C0D6E494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Vården för placerade barn och unga ska vara trygg, säker och av hög kvalitet</a:t>
            </a:r>
            <a:br>
              <a:rPr lang="sv-SE" dirty="0"/>
            </a:br>
            <a:r>
              <a:rPr lang="sv-SE" dirty="0"/>
              <a:t>Utredningen om en reform av den statliga barn- och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Ungdomsvården för en trygg och kvalitativ vård (S 2024:01) ska se över den statliga barn- och ungdomsvårdens uppdrag och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Socialtjänstlagen och socialtjänsten ska reformeras och det förebyggande arbetet ska vara i fokus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Regeringen har i budgetpropositionen för 2025 (prop. 2024/25:1, </a:t>
            </a:r>
            <a:r>
              <a:rPr lang="sv-SE" dirty="0" err="1"/>
              <a:t>utg.omr</a:t>
            </a:r>
            <a:r>
              <a:rPr lang="sv-SE" dirty="0"/>
              <a:t>. 9, avsnitt 4.5) aviserat att ett lagstiftningsarbete ska genomföras vilket innefattar en genomgripande reform av samhällets insatser för personer med samsjuklighet, som också förutsätter ett förändrat huvudmannaskap för vård och behandling till personer med skadligt bruk eller beroende</a:t>
            </a:r>
          </a:p>
        </p:txBody>
      </p:sp>
      <p:sp>
        <p:nvSpPr>
          <p:cNvPr id="4" name="Platshållare för bildnummer 3">
            <a:extLst>
              <a:ext uri="{FF2B5EF4-FFF2-40B4-BE49-F238E27FC236}">
                <a16:creationId xmlns:a16="http://schemas.microsoft.com/office/drawing/2014/main" id="{7EA2D4E4-BCD1-A462-BFE8-28B2A91A86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78900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4D1BA-31C1-FCBA-D6DD-0FDFAE133B5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8CAAC21-9C3D-F040-D136-8973B9E056D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88E616F-F138-B435-4396-E8143694348E}"/>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r>
              <a:rPr lang="sv-SE" sz="1800" b="1" i="0" dirty="0">
                <a:solidFill>
                  <a:srgbClr val="242424"/>
                </a:solidFill>
                <a:effectLst/>
                <a:latin typeface="Segoe UI" panose="020B0502040204020203" pitchFamily="34" charset="0"/>
              </a:rPr>
              <a:t>Manus:</a:t>
            </a:r>
            <a:r>
              <a:rPr lang="sv-SE" sz="1800" b="0" i="0" dirty="0">
                <a:solidFill>
                  <a:srgbClr val="242424"/>
                </a:solidFill>
                <a:effectLst/>
                <a:latin typeface="Segoe UI" panose="020B0502040204020203" pitchFamily="34" charset="0"/>
              </a:rPr>
              <a:t> "Det fjärde delmålet syftar till att skapa ett inkluderande samhälle med delaktiga invånare. Detta innebär att vi behöver arbeta för att minska social isolering, öka delaktigheten i samhället och skapa förutsättningar för att alla invånare ska kunna bidra och känna sig inkluderade. Genom att främja sociala kontakter och engagemang kan vi förbättra den psykiska hälsan och minska risken för självmord. Kommuner kan spela en central roll genom att erbjuda fritidsaktiviteter, stödja lokala initiativ och samarbeta med civilsamhället för att skapa inkluderande miljöer.”</a:t>
            </a:r>
          </a:p>
          <a:p>
            <a:pPr algn="l">
              <a:spcBef>
                <a:spcPts val="750"/>
              </a:spcBef>
              <a:spcAft>
                <a:spcPts val="750"/>
              </a:spcAft>
              <a:buFont typeface="Arial" panose="020B0604020202020204" pitchFamily="34" charset="0"/>
              <a:buNone/>
            </a:pPr>
            <a:endParaRPr lang="sv-SE" sz="1800" b="0" i="0" dirty="0">
              <a:solidFill>
                <a:srgbClr val="242424"/>
              </a:solidFill>
              <a:effectLst/>
              <a:latin typeface="Segoe UI" panose="020B0502040204020203" pitchFamily="34" charset="0"/>
            </a:endParaRPr>
          </a:p>
          <a:p>
            <a:pPr algn="l"/>
            <a:r>
              <a:rPr lang="sv-SE" sz="2800" b="1" i="0" dirty="0">
                <a:solidFill>
                  <a:srgbClr val="242424"/>
                </a:solidFill>
                <a:effectLst/>
                <a:latin typeface="Segoe UI" panose="020B0502040204020203" pitchFamily="34" charset="0"/>
              </a:rPr>
              <a:t>Delmål 4 – Ett inkluderande samhälle med delaktiga invånare</a:t>
            </a:r>
          </a:p>
          <a:p>
            <a:pPr algn="l"/>
            <a:r>
              <a:rPr lang="sv-SE" sz="2800" b="1" i="0" dirty="0">
                <a:solidFill>
                  <a:srgbClr val="242424"/>
                </a:solidFill>
                <a:effectLst/>
                <a:latin typeface="Segoe UI" panose="020B0502040204020203" pitchFamily="34" charset="0"/>
              </a:rPr>
              <a:t>Beskrivning:</a:t>
            </a:r>
            <a:r>
              <a:rPr lang="sv-SE" sz="2800" b="0" i="0" dirty="0">
                <a:solidFill>
                  <a:srgbClr val="242424"/>
                </a:solidFill>
                <a:effectLst/>
                <a:latin typeface="Segoe UI" panose="020B0502040204020203" pitchFamily="34" charset="0"/>
              </a:rPr>
              <a:t> Detta delmål syftar till att skapa ett samhälle där alla invånare känner sig inkluderade och delaktiga, vilket är avgörande för att främja psykisk hälsa. Genom att motverka stigmatisering och diskriminering, förbättra bemötandet i offentliga verksamheter och utveckla insatser för utsatta grupper kan vi skapa en mer stödjande och inkluderande miljö för alla.</a:t>
            </a:r>
          </a:p>
          <a:p>
            <a:pPr algn="l">
              <a:spcBef>
                <a:spcPts val="750"/>
              </a:spcBef>
              <a:spcAft>
                <a:spcPts val="750"/>
              </a:spcAft>
              <a:buFont typeface="Arial" panose="020B0604020202020204" pitchFamily="34" charset="0"/>
              <a:buNone/>
            </a:pPr>
            <a:endParaRPr lang="sv-SE" sz="1800" b="0" i="0" dirty="0">
              <a:solidFill>
                <a:srgbClr val="242424"/>
              </a:solidFill>
              <a:effectLst/>
              <a:latin typeface="Segoe UI" panose="020B0502040204020203" pitchFamily="34" charset="0"/>
            </a:endParaRPr>
          </a:p>
          <a:p>
            <a:endParaRPr lang="sv-SE" dirty="0"/>
          </a:p>
        </p:txBody>
      </p:sp>
      <p:sp>
        <p:nvSpPr>
          <p:cNvPr id="4" name="Platshållare för bildnummer 3">
            <a:extLst>
              <a:ext uri="{FF2B5EF4-FFF2-40B4-BE49-F238E27FC236}">
                <a16:creationId xmlns:a16="http://schemas.microsoft.com/office/drawing/2014/main" id="{C85C91CE-DF94-9AEC-599D-BCB8E4A3D7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31671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6BE1-BC68-D9BC-24FA-246F14A1F46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EA5454-993B-8046-80AE-45D2A803782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39EC074-F0D1-51F3-2A17-EC58B4313EA0}"/>
              </a:ext>
            </a:extLst>
          </p:cNvPr>
          <p:cNvSpPr>
            <a:spLocks noGrp="1"/>
          </p:cNvSpPr>
          <p:nvPr>
            <p:ph type="body" idx="1"/>
          </p:nvPr>
        </p:nvSpPr>
        <p:spPr/>
        <p:txBody>
          <a:bodyPr/>
          <a:lstStyle/>
          <a:p>
            <a:pPr algn="l">
              <a:spcBef>
                <a:spcPts val="750"/>
              </a:spcBef>
              <a:spcAft>
                <a:spcPts val="750"/>
              </a:spcAft>
              <a:buFont typeface="Arial" panose="020B0604020202020204" pitchFamily="34" charset="0"/>
              <a:buNone/>
            </a:pPr>
            <a:endParaRPr lang="sv-SE" sz="1800" b="0" i="0" dirty="0">
              <a:solidFill>
                <a:srgbClr val="242424"/>
              </a:solidFill>
              <a:effectLst/>
              <a:latin typeface="Segoe UI" panose="020B0502040204020203" pitchFamily="34" charset="0"/>
            </a:endParaRPr>
          </a:p>
          <a:p>
            <a:endParaRPr lang="sv-SE" dirty="0"/>
          </a:p>
        </p:txBody>
      </p:sp>
      <p:sp>
        <p:nvSpPr>
          <p:cNvPr id="4" name="Platshållare för bildnummer 3">
            <a:extLst>
              <a:ext uri="{FF2B5EF4-FFF2-40B4-BE49-F238E27FC236}">
                <a16:creationId xmlns:a16="http://schemas.microsoft.com/office/drawing/2014/main" id="{92CD51A2-4171-0E86-4231-0DAED8B994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721083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5BE9-48DF-4E9F-BE13-163BB5D3AAF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3B2CCE3-C899-EBDA-1383-54AEF331504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8999900-6E07-2079-2141-F2E873864C4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ECFC010D-14F8-2A99-CC6D-4C8E7506B2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84241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B079-7EEF-F4DB-F4F2-A4CB51E3487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A88EE00-B5F5-44CB-2C5B-C9DF221DB72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CDA73BF-6F91-168C-AB83-CE1488B12A75}"/>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434305E-7E4B-CA3F-7CBC-E2E48A87C3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94833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D6C07-03E6-B396-12FE-EE3141D4349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78F18F2-081E-EF0D-E27B-75C5396660A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36F264-CC50-C09A-E387-BDCFC72FBF4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E0F82A7-F1C4-C8AA-2237-5C551CB386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4062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79B00-64AF-60DD-3DA1-9EA7849E47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C0C3EF8-AC1C-956B-D08B-6580429DB8A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18AB079-D10C-170F-5662-6929D20223B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1083705-1F2D-3F7A-C35C-A9033117F9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54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372E-A29B-B739-5FEB-81CACFCE847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73F3153-E8D3-A439-89FF-F10C2E0F4A3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2DF3E8-7266-7B9F-0FFE-1375C8C66EC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733D4ABC-87BC-6064-D144-110591CF66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34430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035B0-05ED-326F-FC95-62CDFF179E9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2118B6-EAFA-6357-D71B-17DCFF6E73A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83462B5-9802-A673-8602-AA8B14A65A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Forskningsrådet för hälsa, arbetsliv och välfärd ansvarar för det nationella forskningsprogrammet inom området psykisk hälsa under perioden 2021–2030. Forskningsprogrammet ska bidra till att stärka forskning och kunskapsutveckling för att främja psykiskt välbefinnande samt förebygga och </a:t>
            </a:r>
            <a:r>
              <a:rPr lang="sv-SE" dirty="0" err="1"/>
              <a:t>behand</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Regeringen och Sveriges Kommuner och Regioner har kommit överens om en gemensam inriktning för en sammanhållen och ändamålsenlig kunskapsstyrning för hälso- och sjukvården som bl.a. syftar till att bidra till en god, jämlik och kunskapsbaserad hälso- och sjukvård samt bidra till ett skifte i fokus från produktion av kunskapsstöd till ett tydligare fokus på implementering, uppföljning och analys samt verksamhetsutveckling.la psykisk ohälsa </a:t>
            </a:r>
          </a:p>
        </p:txBody>
      </p:sp>
      <p:sp>
        <p:nvSpPr>
          <p:cNvPr id="4" name="Platshållare för bildnummer 3">
            <a:extLst>
              <a:ext uri="{FF2B5EF4-FFF2-40B4-BE49-F238E27FC236}">
                <a16:creationId xmlns:a16="http://schemas.microsoft.com/office/drawing/2014/main" id="{361C5024-1099-A9EA-6E42-DFB952676F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50168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4B828B9-93FE-476E-A457-F264367CF5DB}" type="slidenum">
              <a:rPr lang="sv-SE" smtClean="0"/>
              <a:t>79</a:t>
            </a:fld>
            <a:endParaRPr lang="sv-SE"/>
          </a:p>
        </p:txBody>
      </p:sp>
    </p:spTree>
    <p:extLst>
      <p:ext uri="{BB962C8B-B14F-4D97-AF65-F5344CB8AC3E}">
        <p14:creationId xmlns:p14="http://schemas.microsoft.com/office/powerpoint/2010/main" val="164530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26 styrdokument har använts som underlag till arbetet inför framtagandet av en ny nationell strategi för psykisk hälsa och suicidprevention.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45068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2DE9A-8A05-2B1E-8A42-BB813516AC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209BE9-0EED-EDA4-B892-7CAE3A759D6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F8E7513-71BF-42AE-3E9A-6D507DCA4FF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5D10023-DFDB-04F7-0584-A75E09AF48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6304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41D24-8321-5E0C-0468-F605134E6C4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61C3F5C-2F09-D2D7-346F-8A21B11304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247DDD6-6051-A2A6-57B6-2A72955129D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78A8DA2-1C7C-5F30-9278-57EA3EF83E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28B9-93FE-476E-A457-F264367CF5D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363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4B828B9-93FE-476E-A457-F264367CF5DB}" type="slidenum">
              <a:rPr lang="sv-SE" smtClean="0"/>
              <a:t>9</a:t>
            </a:fld>
            <a:endParaRPr lang="sv-SE"/>
          </a:p>
        </p:txBody>
      </p:sp>
    </p:spTree>
    <p:extLst>
      <p:ext uri="{BB962C8B-B14F-4D97-AF65-F5344CB8AC3E}">
        <p14:creationId xmlns:p14="http://schemas.microsoft.com/office/powerpoint/2010/main" val="184620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427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708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791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09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272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038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53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228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44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4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803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272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hyperlink" Target="mailto:sara.gigja@svedala.s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image" Target="../media/image22.svg"/><Relationship Id="rId9" Type="http://schemas.openxmlformats.org/officeDocument/2006/relationships/image" Target="../media/image6.emf"/></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image" Target="../media/image27.svg"/><Relationship Id="rId9" Type="http://schemas.openxmlformats.org/officeDocument/2006/relationships/image" Target="../media/image6.emf"/></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image" Target="../media/image27.svg"/><Relationship Id="rId9" Type="http://schemas.openxmlformats.org/officeDocument/2006/relationships/image" Target="../media/image6.emf"/></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image" Target="../media/image27.svg"/><Relationship Id="rId9" Type="http://schemas.openxmlformats.org/officeDocument/2006/relationships/image" Target="../media/image6.emf"/></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image" Target="../media/image27.svg"/><Relationship Id="rId9" Type="http://schemas.openxmlformats.org/officeDocument/2006/relationships/image" Target="../media/image6.emf"/></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diagramQuickStyle" Target="../diagrams/quickStyle1.xml"/><Relationship Id="rId3" Type="http://schemas.openxmlformats.org/officeDocument/2006/relationships/image" Target="../media/image30.png"/><Relationship Id="rId7" Type="http://schemas.openxmlformats.org/officeDocument/2006/relationships/image" Target="../media/image25.png"/><Relationship Id="rId12" Type="http://schemas.openxmlformats.org/officeDocument/2006/relationships/diagramLayout" Target="../diagrams/layout1.xml"/><Relationship Id="rId2" Type="http://schemas.openxmlformats.org/officeDocument/2006/relationships/notesSlide" Target="../notesSlides/notesSlide15.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diagramData" Target="../diagrams/data1.xml"/><Relationship Id="rId5" Type="http://schemas.openxmlformats.org/officeDocument/2006/relationships/image" Target="../media/image32.png"/><Relationship Id="rId15" Type="http://schemas.microsoft.com/office/2007/relationships/diagramDrawing" Target="../diagrams/drawing1.xml"/><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 Id="rId14"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6.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0.png"/><Relationship Id="rId5" Type="http://schemas.openxmlformats.org/officeDocument/2006/relationships/diagramLayout" Target="../diagrams/layout2.xml"/><Relationship Id="rId10" Type="http://schemas.openxmlformats.org/officeDocument/2006/relationships/image" Target="../media/image43.png"/><Relationship Id="rId4" Type="http://schemas.openxmlformats.org/officeDocument/2006/relationships/diagramData" Target="../diagrams/data2.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6.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10.png"/><Relationship Id="rId5" Type="http://schemas.openxmlformats.org/officeDocument/2006/relationships/diagramLayout" Target="../diagrams/layout3.xml"/><Relationship Id="rId10" Type="http://schemas.openxmlformats.org/officeDocument/2006/relationships/image" Target="../media/image43.png"/><Relationship Id="rId4" Type="http://schemas.openxmlformats.org/officeDocument/2006/relationships/diagramData" Target="../diagrams/data3.xm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6.pn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10.png"/><Relationship Id="rId5" Type="http://schemas.openxmlformats.org/officeDocument/2006/relationships/diagramLayout" Target="../diagrams/layout4.xml"/><Relationship Id="rId10" Type="http://schemas.openxmlformats.org/officeDocument/2006/relationships/image" Target="../media/image43.png"/><Relationship Id="rId4" Type="http://schemas.openxmlformats.org/officeDocument/2006/relationships/diagramData" Target="../diagrams/data4.xm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6.png"/><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10.png"/><Relationship Id="rId5" Type="http://schemas.openxmlformats.org/officeDocument/2006/relationships/diagramLayout" Target="../diagrams/layout5.xml"/><Relationship Id="rId10" Type="http://schemas.openxmlformats.org/officeDocument/2006/relationships/image" Target="../media/image43.png"/><Relationship Id="rId4" Type="http://schemas.openxmlformats.org/officeDocument/2006/relationships/diagramData" Target="../diagrams/data5.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folkhalsomyndigheten.se/publikationer-och-material/publikationsarkiv/d/det-handlar-om-livet/" TargetMode="Externa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emf"/><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46.svg"/><Relationship Id="rId5" Type="http://schemas.openxmlformats.org/officeDocument/2006/relationships/diagramQuickStyle" Target="../diagrams/quickStyle6.xml"/><Relationship Id="rId10" Type="http://schemas.openxmlformats.org/officeDocument/2006/relationships/image" Target="../media/image45.png"/><Relationship Id="rId4" Type="http://schemas.openxmlformats.org/officeDocument/2006/relationships/diagramLayout" Target="../diagrams/layout6.xm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46.svg"/><Relationship Id="rId5" Type="http://schemas.openxmlformats.org/officeDocument/2006/relationships/diagramQuickStyle" Target="../diagrams/quickStyle7.xml"/><Relationship Id="rId10" Type="http://schemas.openxmlformats.org/officeDocument/2006/relationships/image" Target="../media/image45.png"/><Relationship Id="rId4" Type="http://schemas.openxmlformats.org/officeDocument/2006/relationships/diagramLayout" Target="../diagrams/layout7.xml"/><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image" Target="../media/image46.svg"/><Relationship Id="rId5" Type="http://schemas.openxmlformats.org/officeDocument/2006/relationships/diagramQuickStyle" Target="../diagrams/quickStyle8.xml"/><Relationship Id="rId10" Type="http://schemas.openxmlformats.org/officeDocument/2006/relationships/image" Target="../media/image45.png"/><Relationship Id="rId4" Type="http://schemas.openxmlformats.org/officeDocument/2006/relationships/diagramLayout" Target="../diagrams/layout8.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image" Target="../media/image46.svg"/><Relationship Id="rId5" Type="http://schemas.openxmlformats.org/officeDocument/2006/relationships/diagramQuickStyle" Target="../diagrams/quickStyle9.xml"/><Relationship Id="rId10" Type="http://schemas.openxmlformats.org/officeDocument/2006/relationships/image" Target="../media/image45.png"/><Relationship Id="rId4" Type="http://schemas.openxmlformats.org/officeDocument/2006/relationships/diagramLayout" Target="../diagrams/layout9.xml"/><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image" Target="../media/image46.svg"/><Relationship Id="rId5" Type="http://schemas.openxmlformats.org/officeDocument/2006/relationships/diagramQuickStyle" Target="../diagrams/quickStyle10.xml"/><Relationship Id="rId10" Type="http://schemas.openxmlformats.org/officeDocument/2006/relationships/image" Target="../media/image45.png"/><Relationship Id="rId4" Type="http://schemas.openxmlformats.org/officeDocument/2006/relationships/diagramLayout" Target="../diagrams/layout10.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image" Target="../media/image46.svg"/><Relationship Id="rId5" Type="http://schemas.openxmlformats.org/officeDocument/2006/relationships/diagramQuickStyle" Target="../diagrams/quickStyle11.xml"/><Relationship Id="rId10" Type="http://schemas.openxmlformats.org/officeDocument/2006/relationships/image" Target="../media/image45.png"/><Relationship Id="rId4" Type="http://schemas.openxmlformats.org/officeDocument/2006/relationships/diagramLayout" Target="../diagrams/layout11.xml"/><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image" Target="../media/image46.svg"/><Relationship Id="rId5" Type="http://schemas.openxmlformats.org/officeDocument/2006/relationships/diagramQuickStyle" Target="../diagrams/quickStyle12.xml"/><Relationship Id="rId10" Type="http://schemas.openxmlformats.org/officeDocument/2006/relationships/image" Target="../media/image45.png"/><Relationship Id="rId4" Type="http://schemas.openxmlformats.org/officeDocument/2006/relationships/diagramLayout" Target="../diagrams/layout12.xml"/><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image" Target="../media/image37.png"/><Relationship Id="rId7" Type="http://schemas.openxmlformats.org/officeDocument/2006/relationships/diagramData" Target="../diagrams/data13.xml"/><Relationship Id="rId12"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6.svg"/><Relationship Id="rId11" Type="http://schemas.microsoft.com/office/2007/relationships/diagramDrawing" Target="../diagrams/drawing13.xml"/><Relationship Id="rId5" Type="http://schemas.openxmlformats.org/officeDocument/2006/relationships/image" Target="../media/image45.png"/><Relationship Id="rId10" Type="http://schemas.openxmlformats.org/officeDocument/2006/relationships/diagramColors" Target="../diagrams/colors13.xml"/><Relationship Id="rId4" Type="http://schemas.openxmlformats.org/officeDocument/2006/relationships/image" Target="../media/image5.png"/><Relationship Id="rId9"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image" Target="../media/image46.svg"/><Relationship Id="rId5" Type="http://schemas.openxmlformats.org/officeDocument/2006/relationships/diagramQuickStyle" Target="../diagrams/quickStyle14.xml"/><Relationship Id="rId10" Type="http://schemas.openxmlformats.org/officeDocument/2006/relationships/image" Target="../media/image45.png"/><Relationship Id="rId4" Type="http://schemas.openxmlformats.org/officeDocument/2006/relationships/diagramLayout" Target="../diagrams/layout14.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emf"/><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image" Target="../media/image10.png"/><Relationship Id="rId5" Type="http://schemas.openxmlformats.org/officeDocument/2006/relationships/diagramQuickStyle" Target="../diagrams/quickStyle15.xml"/><Relationship Id="rId10" Type="http://schemas.openxmlformats.org/officeDocument/2006/relationships/image" Target="../media/image47.png"/><Relationship Id="rId4" Type="http://schemas.openxmlformats.org/officeDocument/2006/relationships/diagramLayout" Target="../diagrams/layout15.xml"/><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38.png"/><Relationship Id="rId7" Type="http://schemas.openxmlformats.org/officeDocument/2006/relationships/diagramLayout" Target="../diagrams/layout16.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Data" Target="../diagrams/data16.xml"/><Relationship Id="rId11" Type="http://schemas.openxmlformats.org/officeDocument/2006/relationships/image" Target="../media/image10.png"/><Relationship Id="rId5" Type="http://schemas.openxmlformats.org/officeDocument/2006/relationships/image" Target="../media/image47.png"/><Relationship Id="rId10" Type="http://schemas.microsoft.com/office/2007/relationships/diagramDrawing" Target="../diagrams/drawing16.xml"/><Relationship Id="rId4" Type="http://schemas.openxmlformats.org/officeDocument/2006/relationships/image" Target="../media/image5.png"/><Relationship Id="rId9" Type="http://schemas.openxmlformats.org/officeDocument/2006/relationships/diagramColors" Target="../diagrams/colors16.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8.xml"/><Relationship Id="rId11" Type="http://schemas.openxmlformats.org/officeDocument/2006/relationships/image" Target="../media/image10.png"/><Relationship Id="rId5" Type="http://schemas.openxmlformats.org/officeDocument/2006/relationships/diagramQuickStyle" Target="../diagrams/quickStyle18.xml"/><Relationship Id="rId10" Type="http://schemas.openxmlformats.org/officeDocument/2006/relationships/image" Target="../media/image47.png"/><Relationship Id="rId4" Type="http://schemas.openxmlformats.org/officeDocument/2006/relationships/diagramLayout" Target="../diagrams/layout18.xml"/><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emf"/><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48.png"/><Relationship Id="rId7" Type="http://schemas.openxmlformats.org/officeDocument/2006/relationships/diagramQuickStyle" Target="../diagrams/quickStyle19.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Layout" Target="../diagrams/layout19.xml"/><Relationship Id="rId5" Type="http://schemas.openxmlformats.org/officeDocument/2006/relationships/diagramData" Target="../diagrams/data19.xml"/><Relationship Id="rId10" Type="http://schemas.openxmlformats.org/officeDocument/2006/relationships/image" Target="../media/image50.png"/><Relationship Id="rId4" Type="http://schemas.openxmlformats.org/officeDocument/2006/relationships/image" Target="../media/image49.svg"/><Relationship Id="rId9" Type="http://schemas.microsoft.com/office/2007/relationships/diagramDrawing" Target="../diagrams/drawing19.xm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20.xml"/><Relationship Id="rId11" Type="http://schemas.openxmlformats.org/officeDocument/2006/relationships/image" Target="../media/image10.png"/><Relationship Id="rId5" Type="http://schemas.openxmlformats.org/officeDocument/2006/relationships/diagramQuickStyle" Target="../diagrams/quickStyle20.xml"/><Relationship Id="rId10" Type="http://schemas.openxmlformats.org/officeDocument/2006/relationships/image" Target="../media/image51.png"/><Relationship Id="rId4" Type="http://schemas.openxmlformats.org/officeDocument/2006/relationships/diagramLayout" Target="../diagrams/layout20.xml"/><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21.xml"/><Relationship Id="rId11" Type="http://schemas.openxmlformats.org/officeDocument/2006/relationships/image" Target="../media/image10.png"/><Relationship Id="rId5" Type="http://schemas.openxmlformats.org/officeDocument/2006/relationships/diagramQuickStyle" Target="../diagrams/quickStyle21.xml"/><Relationship Id="rId10" Type="http://schemas.openxmlformats.org/officeDocument/2006/relationships/image" Target="../media/image51.png"/><Relationship Id="rId4" Type="http://schemas.openxmlformats.org/officeDocument/2006/relationships/diagramLayout" Target="../diagrams/layout21.xml"/><Relationship Id="rId9"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image" Target="../media/image10.png"/><Relationship Id="rId5" Type="http://schemas.openxmlformats.org/officeDocument/2006/relationships/diagramQuickStyle" Target="../diagrams/quickStyle22.xml"/><Relationship Id="rId10" Type="http://schemas.openxmlformats.org/officeDocument/2006/relationships/image" Target="../media/image51.png"/><Relationship Id="rId4" Type="http://schemas.openxmlformats.org/officeDocument/2006/relationships/diagramLayout" Target="../diagrams/layout2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23.xml"/><Relationship Id="rId11" Type="http://schemas.openxmlformats.org/officeDocument/2006/relationships/image" Target="../media/image10.png"/><Relationship Id="rId5" Type="http://schemas.openxmlformats.org/officeDocument/2006/relationships/diagramQuickStyle" Target="../diagrams/quickStyle23.xml"/><Relationship Id="rId10" Type="http://schemas.openxmlformats.org/officeDocument/2006/relationships/image" Target="../media/image51.png"/><Relationship Id="rId4" Type="http://schemas.openxmlformats.org/officeDocument/2006/relationships/diagramLayout" Target="../diagrams/layout23.xml"/><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24.xml"/><Relationship Id="rId11" Type="http://schemas.openxmlformats.org/officeDocument/2006/relationships/image" Target="../media/image10.png"/><Relationship Id="rId5" Type="http://schemas.openxmlformats.org/officeDocument/2006/relationships/diagramQuickStyle" Target="../diagrams/quickStyle24.xml"/><Relationship Id="rId10" Type="http://schemas.openxmlformats.org/officeDocument/2006/relationships/image" Target="../media/image51.png"/><Relationship Id="rId4" Type="http://schemas.openxmlformats.org/officeDocument/2006/relationships/diagramLayout" Target="../diagrams/layout24.xml"/><Relationship Id="rId9"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39.png"/><Relationship Id="rId7" Type="http://schemas.openxmlformats.org/officeDocument/2006/relationships/diagramQuickStyle" Target="../diagrams/quickStyle25.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image" Target="../media/image5.png"/><Relationship Id="rId9" Type="http://schemas.microsoft.com/office/2007/relationships/diagramDrawing" Target="../diagrams/drawing25.xml"/></Relationships>
</file>

<file path=ppt/slides/_rels/slide43.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51.png"/><Relationship Id="rId7" Type="http://schemas.openxmlformats.org/officeDocument/2006/relationships/diagramColors" Target="../diagrams/colors26.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QuickStyle" Target="../diagrams/quickStyle26.xml"/><Relationship Id="rId11" Type="http://schemas.openxmlformats.org/officeDocument/2006/relationships/image" Target="../media/image10.png"/><Relationship Id="rId5" Type="http://schemas.openxmlformats.org/officeDocument/2006/relationships/diagramLayout" Target="../diagrams/layout26.xml"/><Relationship Id="rId10" Type="http://schemas.openxmlformats.org/officeDocument/2006/relationships/image" Target="../media/image5.png"/><Relationship Id="rId4" Type="http://schemas.openxmlformats.org/officeDocument/2006/relationships/diagramData" Target="../diagrams/data26.xml"/><Relationship Id="rId9"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www.regeringen.se/informationsmaterial/2025/01/psykisk-halsa-och-suicidprevention---regeringens-handlingsplan-for-genomforandet-av-den-nationella-strategin-inom-omradet-psykisk-halsa-och-suicidprevention-for-perioden-20252026/"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emf"/><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52.png"/><Relationship Id="rId7" Type="http://schemas.openxmlformats.org/officeDocument/2006/relationships/diagramQuickStyle" Target="../diagrams/quickStyle27.xml"/><Relationship Id="rId12"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Layout" Target="../diagrams/layout27.xml"/><Relationship Id="rId11" Type="http://schemas.openxmlformats.org/officeDocument/2006/relationships/image" Target="../media/image5.png"/><Relationship Id="rId5" Type="http://schemas.openxmlformats.org/officeDocument/2006/relationships/diagramData" Target="../diagrams/data27.xml"/><Relationship Id="rId10" Type="http://schemas.openxmlformats.org/officeDocument/2006/relationships/image" Target="../media/image40.png"/><Relationship Id="rId4" Type="http://schemas.openxmlformats.org/officeDocument/2006/relationships/image" Target="../media/image53.svg"/><Relationship Id="rId9" Type="http://schemas.microsoft.com/office/2007/relationships/diagramDrawing" Target="../diagrams/drawing27.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52.png"/><Relationship Id="rId7" Type="http://schemas.openxmlformats.org/officeDocument/2006/relationships/diagramQuickStyle" Target="../diagrams/quickStyle28.xml"/><Relationship Id="rId12"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Layout" Target="../diagrams/layout28.xml"/><Relationship Id="rId11" Type="http://schemas.openxmlformats.org/officeDocument/2006/relationships/image" Target="../media/image5.png"/><Relationship Id="rId5" Type="http://schemas.openxmlformats.org/officeDocument/2006/relationships/diagramData" Target="../diagrams/data28.xml"/><Relationship Id="rId10" Type="http://schemas.openxmlformats.org/officeDocument/2006/relationships/image" Target="../media/image40.png"/><Relationship Id="rId4" Type="http://schemas.openxmlformats.org/officeDocument/2006/relationships/image" Target="../media/image53.svg"/><Relationship Id="rId9" Type="http://schemas.microsoft.com/office/2007/relationships/diagramDrawing" Target="../diagrams/drawing28.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53.svg"/></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 Id="rId9" Type="http://schemas.openxmlformats.org/officeDocument/2006/relationships/image" Target="../media/image5.png"/></Relationships>
</file>

<file path=ppt/slides/_rels/slide4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32.xml"/><Relationship Id="rId13" Type="http://schemas.openxmlformats.org/officeDocument/2006/relationships/diagramLayout" Target="../diagrams/layout33.xml"/><Relationship Id="rId3" Type="http://schemas.openxmlformats.org/officeDocument/2006/relationships/image" Target="../media/image52.png"/><Relationship Id="rId7" Type="http://schemas.openxmlformats.org/officeDocument/2006/relationships/diagramQuickStyle" Target="../diagrams/quickStyle32.xml"/><Relationship Id="rId12" Type="http://schemas.openxmlformats.org/officeDocument/2006/relationships/diagramData" Target="../diagrams/data33.xml"/><Relationship Id="rId17" Type="http://schemas.openxmlformats.org/officeDocument/2006/relationships/image" Target="../media/image10.png"/><Relationship Id="rId2" Type="http://schemas.openxmlformats.org/officeDocument/2006/relationships/notesSlide" Target="../notesSlides/notesSlide51.xml"/><Relationship Id="rId16" Type="http://schemas.microsoft.com/office/2007/relationships/diagramDrawing" Target="../diagrams/drawing33.xml"/><Relationship Id="rId1" Type="http://schemas.openxmlformats.org/officeDocument/2006/relationships/slideLayout" Target="../slideLayouts/slideLayout7.xml"/><Relationship Id="rId6" Type="http://schemas.openxmlformats.org/officeDocument/2006/relationships/diagramLayout" Target="../diagrams/layout32.xml"/><Relationship Id="rId11" Type="http://schemas.openxmlformats.org/officeDocument/2006/relationships/image" Target="../media/image5.png"/><Relationship Id="rId5" Type="http://schemas.openxmlformats.org/officeDocument/2006/relationships/diagramData" Target="../diagrams/data32.xml"/><Relationship Id="rId15" Type="http://schemas.openxmlformats.org/officeDocument/2006/relationships/diagramColors" Target="../diagrams/colors33.xml"/><Relationship Id="rId10" Type="http://schemas.openxmlformats.org/officeDocument/2006/relationships/image" Target="../media/image40.png"/><Relationship Id="rId4" Type="http://schemas.openxmlformats.org/officeDocument/2006/relationships/image" Target="../media/image53.svg"/><Relationship Id="rId9" Type="http://schemas.microsoft.com/office/2007/relationships/diagramDrawing" Target="../diagrams/drawing32.xml"/><Relationship Id="rId14" Type="http://schemas.openxmlformats.org/officeDocument/2006/relationships/diagramQuickStyle" Target="../diagrams/quickStyle33.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34.xml"/><Relationship Id="rId13" Type="http://schemas.openxmlformats.org/officeDocument/2006/relationships/diagramLayout" Target="../diagrams/layout35.xml"/><Relationship Id="rId3" Type="http://schemas.openxmlformats.org/officeDocument/2006/relationships/image" Target="../media/image52.png"/><Relationship Id="rId7" Type="http://schemas.openxmlformats.org/officeDocument/2006/relationships/diagramQuickStyle" Target="../diagrams/quickStyle34.xml"/><Relationship Id="rId12" Type="http://schemas.openxmlformats.org/officeDocument/2006/relationships/diagramData" Target="../diagrams/data35.xml"/><Relationship Id="rId17" Type="http://schemas.openxmlformats.org/officeDocument/2006/relationships/image" Target="../media/image10.png"/><Relationship Id="rId2" Type="http://schemas.openxmlformats.org/officeDocument/2006/relationships/notesSlide" Target="../notesSlides/notesSlide52.xml"/><Relationship Id="rId16" Type="http://schemas.microsoft.com/office/2007/relationships/diagramDrawing" Target="../diagrams/drawing35.xml"/><Relationship Id="rId1" Type="http://schemas.openxmlformats.org/officeDocument/2006/relationships/slideLayout" Target="../slideLayouts/slideLayout7.xml"/><Relationship Id="rId6" Type="http://schemas.openxmlformats.org/officeDocument/2006/relationships/diagramLayout" Target="../diagrams/layout34.xml"/><Relationship Id="rId11" Type="http://schemas.openxmlformats.org/officeDocument/2006/relationships/image" Target="../media/image5.png"/><Relationship Id="rId5" Type="http://schemas.openxmlformats.org/officeDocument/2006/relationships/diagramData" Target="../diagrams/data34.xml"/><Relationship Id="rId15" Type="http://schemas.openxmlformats.org/officeDocument/2006/relationships/diagramColors" Target="../diagrams/colors35.xml"/><Relationship Id="rId10" Type="http://schemas.openxmlformats.org/officeDocument/2006/relationships/image" Target="../media/image40.png"/><Relationship Id="rId4" Type="http://schemas.openxmlformats.org/officeDocument/2006/relationships/image" Target="../media/image53.svg"/><Relationship Id="rId9" Type="http://schemas.microsoft.com/office/2007/relationships/diagramDrawing" Target="../diagrams/drawing34.xml"/><Relationship Id="rId14" Type="http://schemas.openxmlformats.org/officeDocument/2006/relationships/diagramQuickStyle" Target="../diagrams/quickStyle35.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36.xml"/><Relationship Id="rId13" Type="http://schemas.openxmlformats.org/officeDocument/2006/relationships/diagramLayout" Target="../diagrams/layout37.xml"/><Relationship Id="rId3" Type="http://schemas.openxmlformats.org/officeDocument/2006/relationships/image" Target="../media/image52.png"/><Relationship Id="rId7" Type="http://schemas.openxmlformats.org/officeDocument/2006/relationships/diagramQuickStyle" Target="../diagrams/quickStyle36.xml"/><Relationship Id="rId12" Type="http://schemas.openxmlformats.org/officeDocument/2006/relationships/diagramData" Target="../diagrams/data37.xml"/><Relationship Id="rId17" Type="http://schemas.openxmlformats.org/officeDocument/2006/relationships/image" Target="../media/image10.png"/><Relationship Id="rId2" Type="http://schemas.openxmlformats.org/officeDocument/2006/relationships/notesSlide" Target="../notesSlides/notesSlide53.xml"/><Relationship Id="rId16" Type="http://schemas.microsoft.com/office/2007/relationships/diagramDrawing" Target="../diagrams/drawing37.xml"/><Relationship Id="rId1" Type="http://schemas.openxmlformats.org/officeDocument/2006/relationships/slideLayout" Target="../slideLayouts/slideLayout7.xml"/><Relationship Id="rId6" Type="http://schemas.openxmlformats.org/officeDocument/2006/relationships/diagramLayout" Target="../diagrams/layout36.xml"/><Relationship Id="rId11" Type="http://schemas.openxmlformats.org/officeDocument/2006/relationships/image" Target="../media/image5.png"/><Relationship Id="rId5" Type="http://schemas.openxmlformats.org/officeDocument/2006/relationships/diagramData" Target="../diagrams/data36.xml"/><Relationship Id="rId15" Type="http://schemas.openxmlformats.org/officeDocument/2006/relationships/diagramColors" Target="../diagrams/colors37.xml"/><Relationship Id="rId10" Type="http://schemas.openxmlformats.org/officeDocument/2006/relationships/image" Target="../media/image40.png"/><Relationship Id="rId4" Type="http://schemas.openxmlformats.org/officeDocument/2006/relationships/image" Target="../media/image53.svg"/><Relationship Id="rId9" Type="http://schemas.microsoft.com/office/2007/relationships/diagramDrawing" Target="../diagrams/drawing36.xml"/><Relationship Id="rId14" Type="http://schemas.openxmlformats.org/officeDocument/2006/relationships/diagramQuickStyle" Target="../diagrams/quickStyle37.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38.xml"/><Relationship Id="rId13" Type="http://schemas.openxmlformats.org/officeDocument/2006/relationships/diagramLayout" Target="../diagrams/layout39.xml"/><Relationship Id="rId3" Type="http://schemas.openxmlformats.org/officeDocument/2006/relationships/image" Target="../media/image52.png"/><Relationship Id="rId7" Type="http://schemas.openxmlformats.org/officeDocument/2006/relationships/diagramQuickStyle" Target="../diagrams/quickStyle38.xml"/><Relationship Id="rId12" Type="http://schemas.openxmlformats.org/officeDocument/2006/relationships/diagramData" Target="../diagrams/data39.xml"/><Relationship Id="rId17" Type="http://schemas.openxmlformats.org/officeDocument/2006/relationships/image" Target="../media/image10.png"/><Relationship Id="rId2" Type="http://schemas.openxmlformats.org/officeDocument/2006/relationships/notesSlide" Target="../notesSlides/notesSlide54.xml"/><Relationship Id="rId16" Type="http://schemas.microsoft.com/office/2007/relationships/diagramDrawing" Target="../diagrams/drawing39.xml"/><Relationship Id="rId1" Type="http://schemas.openxmlformats.org/officeDocument/2006/relationships/slideLayout" Target="../slideLayouts/slideLayout7.xml"/><Relationship Id="rId6" Type="http://schemas.openxmlformats.org/officeDocument/2006/relationships/diagramLayout" Target="../diagrams/layout38.xml"/><Relationship Id="rId11" Type="http://schemas.openxmlformats.org/officeDocument/2006/relationships/image" Target="../media/image5.png"/><Relationship Id="rId5" Type="http://schemas.openxmlformats.org/officeDocument/2006/relationships/diagramData" Target="../diagrams/data38.xml"/><Relationship Id="rId15" Type="http://schemas.openxmlformats.org/officeDocument/2006/relationships/diagramColors" Target="../diagrams/colors39.xml"/><Relationship Id="rId10" Type="http://schemas.openxmlformats.org/officeDocument/2006/relationships/image" Target="../media/image40.png"/><Relationship Id="rId4" Type="http://schemas.openxmlformats.org/officeDocument/2006/relationships/image" Target="../media/image53.svg"/><Relationship Id="rId9" Type="http://schemas.microsoft.com/office/2007/relationships/diagramDrawing" Target="../diagrams/drawing38.xml"/><Relationship Id="rId14" Type="http://schemas.openxmlformats.org/officeDocument/2006/relationships/diagramQuickStyle" Target="../diagrams/quickStyle39.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40.xml"/><Relationship Id="rId3" Type="http://schemas.openxmlformats.org/officeDocument/2006/relationships/image" Target="../media/image52.png"/><Relationship Id="rId7" Type="http://schemas.openxmlformats.org/officeDocument/2006/relationships/diagramQuickStyle" Target="../diagrams/quickStyle40.xml"/><Relationship Id="rId12"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Layout" Target="../diagrams/layout40.xml"/><Relationship Id="rId11" Type="http://schemas.openxmlformats.org/officeDocument/2006/relationships/image" Target="../media/image5.png"/><Relationship Id="rId5" Type="http://schemas.openxmlformats.org/officeDocument/2006/relationships/diagramData" Target="../diagrams/data40.xml"/><Relationship Id="rId10" Type="http://schemas.openxmlformats.org/officeDocument/2006/relationships/image" Target="../media/image40.png"/><Relationship Id="rId4" Type="http://schemas.openxmlformats.org/officeDocument/2006/relationships/image" Target="../media/image53.svg"/><Relationship Id="rId9" Type="http://schemas.microsoft.com/office/2007/relationships/diagramDrawing" Target="../diagrams/drawing40.xml"/></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41.xml"/><Relationship Id="rId3" Type="http://schemas.openxmlformats.org/officeDocument/2006/relationships/image" Target="../media/image40.png"/><Relationship Id="rId7" Type="http://schemas.openxmlformats.org/officeDocument/2006/relationships/diagramQuickStyle" Target="../diagrams/quickStyle41.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Layout" Target="../diagrams/layout41.xml"/><Relationship Id="rId5" Type="http://schemas.openxmlformats.org/officeDocument/2006/relationships/diagramData" Target="../diagrams/data41.xml"/><Relationship Id="rId4" Type="http://schemas.openxmlformats.org/officeDocument/2006/relationships/image" Target="../media/image5.png"/><Relationship Id="rId9" Type="http://schemas.microsoft.com/office/2007/relationships/diagramDrawing" Target="../diagrams/drawing41.xml"/></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42.xml"/><Relationship Id="rId3" Type="http://schemas.openxmlformats.org/officeDocument/2006/relationships/image" Target="../media/image40.png"/><Relationship Id="rId7" Type="http://schemas.openxmlformats.org/officeDocument/2006/relationships/diagramQuickStyle" Target="../diagrams/quickStyle42.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diagramLayout" Target="../diagrams/layout42.xml"/><Relationship Id="rId5" Type="http://schemas.openxmlformats.org/officeDocument/2006/relationships/diagramData" Target="../diagrams/data42.xml"/><Relationship Id="rId4" Type="http://schemas.openxmlformats.org/officeDocument/2006/relationships/image" Target="../media/image5.png"/><Relationship Id="rId9" Type="http://schemas.microsoft.com/office/2007/relationships/diagramDrawing" Target="../diagrams/drawing42.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43.xml"/><Relationship Id="rId3" Type="http://schemas.openxmlformats.org/officeDocument/2006/relationships/image" Target="../media/image40.png"/><Relationship Id="rId7" Type="http://schemas.openxmlformats.org/officeDocument/2006/relationships/diagramQuickStyle" Target="../diagrams/quickStyle43.xml"/><Relationship Id="rId12"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diagramLayout" Target="../diagrams/layout43.xml"/><Relationship Id="rId11" Type="http://schemas.openxmlformats.org/officeDocument/2006/relationships/image" Target="../media/image53.svg"/><Relationship Id="rId5" Type="http://schemas.openxmlformats.org/officeDocument/2006/relationships/diagramData" Target="../diagrams/data43.xml"/><Relationship Id="rId10" Type="http://schemas.openxmlformats.org/officeDocument/2006/relationships/image" Target="../media/image52.png"/><Relationship Id="rId4" Type="http://schemas.openxmlformats.org/officeDocument/2006/relationships/image" Target="../media/image5.png"/><Relationship Id="rId9" Type="http://schemas.microsoft.com/office/2007/relationships/diagramDrawing" Target="../diagrams/drawing43.xml"/></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44.xml"/><Relationship Id="rId3" Type="http://schemas.openxmlformats.org/officeDocument/2006/relationships/image" Target="../media/image52.png"/><Relationship Id="rId7" Type="http://schemas.openxmlformats.org/officeDocument/2006/relationships/diagramQuickStyle" Target="../diagrams/quickStyle44.xml"/><Relationship Id="rId12"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Layout" Target="../diagrams/layout44.xml"/><Relationship Id="rId11" Type="http://schemas.openxmlformats.org/officeDocument/2006/relationships/image" Target="../media/image5.png"/><Relationship Id="rId5" Type="http://schemas.openxmlformats.org/officeDocument/2006/relationships/diagramData" Target="../diagrams/data44.xml"/><Relationship Id="rId10" Type="http://schemas.openxmlformats.org/officeDocument/2006/relationships/image" Target="../media/image40.png"/><Relationship Id="rId4" Type="http://schemas.openxmlformats.org/officeDocument/2006/relationships/image" Target="../media/image53.svg"/><Relationship Id="rId9" Type="http://schemas.microsoft.com/office/2007/relationships/diagramDrawing" Target="../diagrams/drawing4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45.xml"/><Relationship Id="rId3" Type="http://schemas.openxmlformats.org/officeDocument/2006/relationships/image" Target="../media/image40.png"/><Relationship Id="rId7" Type="http://schemas.openxmlformats.org/officeDocument/2006/relationships/diagramQuickStyle" Target="../diagrams/quickStyle45.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diagramLayout" Target="../diagrams/layout45.xml"/><Relationship Id="rId5" Type="http://schemas.openxmlformats.org/officeDocument/2006/relationships/diagramData" Target="../diagrams/data45.xml"/><Relationship Id="rId4" Type="http://schemas.openxmlformats.org/officeDocument/2006/relationships/image" Target="../media/image5.png"/><Relationship Id="rId9" Type="http://schemas.microsoft.com/office/2007/relationships/diagramDrawing" Target="../diagrams/drawing45.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www.regeringen.se/informationsmaterial/2025/01/psykisk-halsa-och-suicidprevention---regeringens-handlingsplan-for-genomforandet-av-den-nationella-strategin-inom-omradet-psykisk-halsa-och-suicidprevention-for-perioden-20252026/"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emf"/><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46.xml"/><Relationship Id="rId3" Type="http://schemas.openxmlformats.org/officeDocument/2006/relationships/image" Target="../media/image48.png"/><Relationship Id="rId7" Type="http://schemas.openxmlformats.org/officeDocument/2006/relationships/diagramQuickStyle" Target="../diagrams/quickStyle46.xm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diagramLayout" Target="../diagrams/layout46.xml"/><Relationship Id="rId5" Type="http://schemas.openxmlformats.org/officeDocument/2006/relationships/diagramData" Target="../diagrams/data46.xml"/><Relationship Id="rId10" Type="http://schemas.openxmlformats.org/officeDocument/2006/relationships/image" Target="../media/image50.png"/><Relationship Id="rId4" Type="http://schemas.openxmlformats.org/officeDocument/2006/relationships/image" Target="../media/image49.svg"/><Relationship Id="rId9" Type="http://schemas.microsoft.com/office/2007/relationships/diagramDrawing" Target="../diagrams/drawing46.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47.xml"/><Relationship Id="rId3" Type="http://schemas.openxmlformats.org/officeDocument/2006/relationships/image" Target="../media/image41.png"/><Relationship Id="rId7" Type="http://schemas.openxmlformats.org/officeDocument/2006/relationships/diagramData" Target="../diagrams/data47.xml"/><Relationship Id="rId12"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81.svg"/><Relationship Id="rId11" Type="http://schemas.microsoft.com/office/2007/relationships/diagramDrawing" Target="../diagrams/drawing47.xml"/><Relationship Id="rId5" Type="http://schemas.openxmlformats.org/officeDocument/2006/relationships/image" Target="../media/image80.png"/><Relationship Id="rId10" Type="http://schemas.openxmlformats.org/officeDocument/2006/relationships/diagramColors" Target="../diagrams/colors47.xml"/><Relationship Id="rId4" Type="http://schemas.openxmlformats.org/officeDocument/2006/relationships/image" Target="../media/image5.png"/><Relationship Id="rId9" Type="http://schemas.openxmlformats.org/officeDocument/2006/relationships/diagramQuickStyle" Target="../diagrams/quickStyle47.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48.xml"/><Relationship Id="rId3" Type="http://schemas.openxmlformats.org/officeDocument/2006/relationships/image" Target="../media/image41.png"/><Relationship Id="rId7" Type="http://schemas.openxmlformats.org/officeDocument/2006/relationships/diagramData" Target="../diagrams/data48.xml"/><Relationship Id="rId12"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81.svg"/><Relationship Id="rId11" Type="http://schemas.microsoft.com/office/2007/relationships/diagramDrawing" Target="../diagrams/drawing48.xml"/><Relationship Id="rId5" Type="http://schemas.openxmlformats.org/officeDocument/2006/relationships/image" Target="../media/image80.png"/><Relationship Id="rId10" Type="http://schemas.openxmlformats.org/officeDocument/2006/relationships/diagramColors" Target="../diagrams/colors48.xml"/><Relationship Id="rId4" Type="http://schemas.openxmlformats.org/officeDocument/2006/relationships/image" Target="../media/image5.png"/><Relationship Id="rId9" Type="http://schemas.openxmlformats.org/officeDocument/2006/relationships/diagramQuickStyle" Target="../diagrams/quickStyle48.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49.xml"/><Relationship Id="rId3" Type="http://schemas.openxmlformats.org/officeDocument/2006/relationships/image" Target="../media/image41.png"/><Relationship Id="rId7" Type="http://schemas.openxmlformats.org/officeDocument/2006/relationships/diagramData" Target="../diagrams/data49.xml"/><Relationship Id="rId12"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81.svg"/><Relationship Id="rId11" Type="http://schemas.microsoft.com/office/2007/relationships/diagramDrawing" Target="../diagrams/drawing49.xml"/><Relationship Id="rId5" Type="http://schemas.openxmlformats.org/officeDocument/2006/relationships/image" Target="../media/image80.png"/><Relationship Id="rId10" Type="http://schemas.openxmlformats.org/officeDocument/2006/relationships/diagramColors" Target="../diagrams/colors49.xml"/><Relationship Id="rId4" Type="http://schemas.openxmlformats.org/officeDocument/2006/relationships/image" Target="../media/image5.png"/><Relationship Id="rId9" Type="http://schemas.openxmlformats.org/officeDocument/2006/relationships/diagramQuickStyle" Target="../diagrams/quickStyle49.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50.xml"/><Relationship Id="rId3" Type="http://schemas.openxmlformats.org/officeDocument/2006/relationships/image" Target="../media/image41.png"/><Relationship Id="rId7" Type="http://schemas.openxmlformats.org/officeDocument/2006/relationships/diagramData" Target="../diagrams/data50.xml"/><Relationship Id="rId12"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81.svg"/><Relationship Id="rId11" Type="http://schemas.microsoft.com/office/2007/relationships/diagramDrawing" Target="../diagrams/drawing50.xml"/><Relationship Id="rId5" Type="http://schemas.openxmlformats.org/officeDocument/2006/relationships/image" Target="../media/image80.png"/><Relationship Id="rId10" Type="http://schemas.openxmlformats.org/officeDocument/2006/relationships/diagramColors" Target="../diagrams/colors50.xml"/><Relationship Id="rId4" Type="http://schemas.openxmlformats.org/officeDocument/2006/relationships/image" Target="../media/image5.png"/><Relationship Id="rId9" Type="http://schemas.openxmlformats.org/officeDocument/2006/relationships/diagramQuickStyle" Target="../diagrams/quickStyle50.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51.xml"/><Relationship Id="rId3" Type="http://schemas.openxmlformats.org/officeDocument/2006/relationships/image" Target="../media/image41.png"/><Relationship Id="rId7" Type="http://schemas.openxmlformats.org/officeDocument/2006/relationships/diagramData" Target="../diagrams/data51.xml"/><Relationship Id="rId12"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81.svg"/><Relationship Id="rId11" Type="http://schemas.microsoft.com/office/2007/relationships/diagramDrawing" Target="../diagrams/drawing51.xml"/><Relationship Id="rId5" Type="http://schemas.openxmlformats.org/officeDocument/2006/relationships/image" Target="../media/image80.png"/><Relationship Id="rId10" Type="http://schemas.openxmlformats.org/officeDocument/2006/relationships/diagramColors" Target="../diagrams/colors51.xml"/><Relationship Id="rId4" Type="http://schemas.openxmlformats.org/officeDocument/2006/relationships/image" Target="../media/image5.png"/><Relationship Id="rId9" Type="http://schemas.openxmlformats.org/officeDocument/2006/relationships/diagramQuickStyle" Target="../diagrams/quickStyle51.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52.xml"/><Relationship Id="rId3" Type="http://schemas.openxmlformats.org/officeDocument/2006/relationships/image" Target="../media/image41.png"/><Relationship Id="rId7" Type="http://schemas.openxmlformats.org/officeDocument/2006/relationships/diagramData" Target="../diagrams/data52.xml"/><Relationship Id="rId12"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81.svg"/><Relationship Id="rId11" Type="http://schemas.microsoft.com/office/2007/relationships/diagramDrawing" Target="../diagrams/drawing52.xml"/><Relationship Id="rId5" Type="http://schemas.openxmlformats.org/officeDocument/2006/relationships/image" Target="../media/image80.png"/><Relationship Id="rId10" Type="http://schemas.openxmlformats.org/officeDocument/2006/relationships/diagramColors" Target="../diagrams/colors52.xml"/><Relationship Id="rId4" Type="http://schemas.openxmlformats.org/officeDocument/2006/relationships/image" Target="../media/image5.png"/><Relationship Id="rId9" Type="http://schemas.openxmlformats.org/officeDocument/2006/relationships/diagramQuickStyle" Target="../diagrams/quickStyle52.xml"/></Relationships>
</file>

<file path=ppt/slides/_rels/slide69.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41.png"/><Relationship Id="rId7" Type="http://schemas.openxmlformats.org/officeDocument/2006/relationships/image" Target="../media/image98.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97.svg"/><Relationship Id="rId5" Type="http://schemas.openxmlformats.org/officeDocument/2006/relationships/image" Target="../media/image96.png"/><Relationship Id="rId10" Type="http://schemas.openxmlformats.org/officeDocument/2006/relationships/image" Target="../media/image101.svg"/><Relationship Id="rId4" Type="http://schemas.openxmlformats.org/officeDocument/2006/relationships/image" Target="../media/image5.png"/><Relationship Id="rId9" Type="http://schemas.openxmlformats.org/officeDocument/2006/relationships/image" Target="../media/image10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folkhalsomyndigheten.se/publikationer-och-material/publikationsarkiv/d/det-handlar-om-livet/" TargetMode="External"/><Relationship Id="rId5" Type="http://schemas.openxmlformats.org/officeDocument/2006/relationships/image" Target="../media/image6.emf"/><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www.regeringen.se/informationsmaterial/2025/01/psykisk-halsa-och-suicidprevention---regeringens-handlingsplan-for-genomforandet-av-den-nationella-strategin-inom-omradet-psykisk-halsa-och-suicidprevention-for-perioden-20252026/"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emf"/><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53.xml"/><Relationship Id="rId7" Type="http://schemas.microsoft.com/office/2007/relationships/diagramDrawing" Target="../diagrams/drawing53.xml"/><Relationship Id="rId12"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diagramColors" Target="../diagrams/colors53.xml"/><Relationship Id="rId11" Type="http://schemas.openxmlformats.org/officeDocument/2006/relationships/image" Target="../media/image103.svg"/><Relationship Id="rId5" Type="http://schemas.openxmlformats.org/officeDocument/2006/relationships/diagramQuickStyle" Target="../diagrams/quickStyle53.xml"/><Relationship Id="rId10" Type="http://schemas.openxmlformats.org/officeDocument/2006/relationships/image" Target="../media/image102.png"/><Relationship Id="rId4" Type="http://schemas.openxmlformats.org/officeDocument/2006/relationships/diagramLayout" Target="../diagrams/layout53.xml"/><Relationship Id="rId9" Type="http://schemas.openxmlformats.org/officeDocument/2006/relationships/image" Target="../media/image5.png"/></Relationships>
</file>

<file path=ppt/slides/_rels/slide72.xml.rels><?xml version="1.0" encoding="UTF-8" standalone="yes"?>
<Relationships xmlns="http://schemas.openxmlformats.org/package/2006/relationships"><Relationship Id="rId8" Type="http://schemas.openxmlformats.org/officeDocument/2006/relationships/diagramLayout" Target="../diagrams/layout54.xml"/><Relationship Id="rId3" Type="http://schemas.openxmlformats.org/officeDocument/2006/relationships/image" Target="../media/image42.png"/><Relationship Id="rId7" Type="http://schemas.openxmlformats.org/officeDocument/2006/relationships/diagramData" Target="../diagrams/data54.xml"/><Relationship Id="rId12"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103.svg"/><Relationship Id="rId11" Type="http://schemas.microsoft.com/office/2007/relationships/diagramDrawing" Target="../diagrams/drawing54.xml"/><Relationship Id="rId5" Type="http://schemas.openxmlformats.org/officeDocument/2006/relationships/image" Target="../media/image102.png"/><Relationship Id="rId10" Type="http://schemas.openxmlformats.org/officeDocument/2006/relationships/diagramColors" Target="../diagrams/colors54.xml"/><Relationship Id="rId4" Type="http://schemas.openxmlformats.org/officeDocument/2006/relationships/image" Target="../media/image5.png"/><Relationship Id="rId9" Type="http://schemas.openxmlformats.org/officeDocument/2006/relationships/diagramQuickStyle" Target="../diagrams/quickStyle54.xml"/></Relationships>
</file>

<file path=ppt/slides/_rels/slide73.xml.rels><?xml version="1.0" encoding="UTF-8" standalone="yes"?>
<Relationships xmlns="http://schemas.openxmlformats.org/package/2006/relationships"><Relationship Id="rId8" Type="http://schemas.openxmlformats.org/officeDocument/2006/relationships/diagramLayout" Target="../diagrams/layout55.xml"/><Relationship Id="rId3" Type="http://schemas.openxmlformats.org/officeDocument/2006/relationships/image" Target="../media/image42.png"/><Relationship Id="rId7" Type="http://schemas.openxmlformats.org/officeDocument/2006/relationships/diagramData" Target="../diagrams/data55.xml"/><Relationship Id="rId12"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103.svg"/><Relationship Id="rId11" Type="http://schemas.microsoft.com/office/2007/relationships/diagramDrawing" Target="../diagrams/drawing55.xml"/><Relationship Id="rId5" Type="http://schemas.openxmlformats.org/officeDocument/2006/relationships/image" Target="../media/image102.png"/><Relationship Id="rId10" Type="http://schemas.openxmlformats.org/officeDocument/2006/relationships/diagramColors" Target="../diagrams/colors55.xml"/><Relationship Id="rId4" Type="http://schemas.openxmlformats.org/officeDocument/2006/relationships/image" Target="../media/image5.png"/><Relationship Id="rId9" Type="http://schemas.openxmlformats.org/officeDocument/2006/relationships/diagramQuickStyle" Target="../diagrams/quickStyle55.xml"/></Relationships>
</file>

<file path=ppt/slides/_rels/slide74.xml.rels><?xml version="1.0" encoding="UTF-8" standalone="yes"?>
<Relationships xmlns="http://schemas.openxmlformats.org/package/2006/relationships"><Relationship Id="rId8" Type="http://schemas.openxmlformats.org/officeDocument/2006/relationships/diagramLayout" Target="../diagrams/layout56.xml"/><Relationship Id="rId3" Type="http://schemas.openxmlformats.org/officeDocument/2006/relationships/image" Target="../media/image42.png"/><Relationship Id="rId7" Type="http://schemas.openxmlformats.org/officeDocument/2006/relationships/diagramData" Target="../diagrams/data56.xml"/><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103.svg"/><Relationship Id="rId11" Type="http://schemas.microsoft.com/office/2007/relationships/diagramDrawing" Target="../diagrams/drawing56.xml"/><Relationship Id="rId5" Type="http://schemas.openxmlformats.org/officeDocument/2006/relationships/image" Target="../media/image102.png"/><Relationship Id="rId10" Type="http://schemas.openxmlformats.org/officeDocument/2006/relationships/diagramColors" Target="../diagrams/colors56.xml"/><Relationship Id="rId4" Type="http://schemas.openxmlformats.org/officeDocument/2006/relationships/image" Target="../media/image5.png"/><Relationship Id="rId9" Type="http://schemas.openxmlformats.org/officeDocument/2006/relationships/diagramQuickStyle" Target="../diagrams/quickStyle56.xml"/></Relationships>
</file>

<file path=ppt/slides/_rels/slide75.xml.rels><?xml version="1.0" encoding="UTF-8" standalone="yes"?>
<Relationships xmlns="http://schemas.openxmlformats.org/package/2006/relationships"><Relationship Id="rId8" Type="http://schemas.openxmlformats.org/officeDocument/2006/relationships/diagramLayout" Target="../diagrams/layout57.xml"/><Relationship Id="rId3" Type="http://schemas.openxmlformats.org/officeDocument/2006/relationships/image" Target="../media/image42.png"/><Relationship Id="rId7" Type="http://schemas.openxmlformats.org/officeDocument/2006/relationships/diagramData" Target="../diagrams/data57.xml"/><Relationship Id="rId12"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103.svg"/><Relationship Id="rId11" Type="http://schemas.microsoft.com/office/2007/relationships/diagramDrawing" Target="../diagrams/drawing57.xml"/><Relationship Id="rId5" Type="http://schemas.openxmlformats.org/officeDocument/2006/relationships/image" Target="../media/image102.png"/><Relationship Id="rId10" Type="http://schemas.openxmlformats.org/officeDocument/2006/relationships/diagramColors" Target="../diagrams/colors57.xml"/><Relationship Id="rId4" Type="http://schemas.openxmlformats.org/officeDocument/2006/relationships/image" Target="../media/image5.png"/><Relationship Id="rId9" Type="http://schemas.openxmlformats.org/officeDocument/2006/relationships/diagramQuickStyle" Target="../diagrams/quickStyle57.xml"/></Relationships>
</file>

<file path=ppt/slides/_rels/slide76.xml.rels><?xml version="1.0" encoding="UTF-8" standalone="yes"?>
<Relationships xmlns="http://schemas.openxmlformats.org/package/2006/relationships"><Relationship Id="rId8" Type="http://schemas.openxmlformats.org/officeDocument/2006/relationships/diagramLayout" Target="../diagrams/layout58.xml"/><Relationship Id="rId3" Type="http://schemas.openxmlformats.org/officeDocument/2006/relationships/image" Target="../media/image42.png"/><Relationship Id="rId7" Type="http://schemas.openxmlformats.org/officeDocument/2006/relationships/diagramData" Target="../diagrams/data58.xml"/><Relationship Id="rId12"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103.svg"/><Relationship Id="rId11" Type="http://schemas.microsoft.com/office/2007/relationships/diagramDrawing" Target="../diagrams/drawing58.xml"/><Relationship Id="rId5" Type="http://schemas.openxmlformats.org/officeDocument/2006/relationships/image" Target="../media/image102.png"/><Relationship Id="rId10" Type="http://schemas.openxmlformats.org/officeDocument/2006/relationships/diagramColors" Target="../diagrams/colors58.xml"/><Relationship Id="rId4" Type="http://schemas.openxmlformats.org/officeDocument/2006/relationships/image" Target="../media/image5.png"/><Relationship Id="rId9" Type="http://schemas.openxmlformats.org/officeDocument/2006/relationships/diagramQuickStyle" Target="../diagrams/quickStyle58.xml"/></Relationships>
</file>

<file path=ppt/slides/_rels/slide7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59.xml"/><Relationship Id="rId7" Type="http://schemas.microsoft.com/office/2007/relationships/diagramDrawing" Target="../diagrams/drawing59.xml"/><Relationship Id="rId12"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diagramColors" Target="../diagrams/colors59.xml"/><Relationship Id="rId11" Type="http://schemas.openxmlformats.org/officeDocument/2006/relationships/image" Target="../media/image103.svg"/><Relationship Id="rId5" Type="http://schemas.openxmlformats.org/officeDocument/2006/relationships/diagramQuickStyle" Target="../diagrams/quickStyle59.xml"/><Relationship Id="rId10" Type="http://schemas.openxmlformats.org/officeDocument/2006/relationships/image" Target="../media/image102.png"/><Relationship Id="rId4" Type="http://schemas.openxmlformats.org/officeDocument/2006/relationships/diagramLayout" Target="../diagrams/layout59.xml"/><Relationship Id="rId9"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www.regeringen.se/informationsmaterial/2025/01/psykisk-halsa-och-suicidprevention---regeringens-handlingsplan-for-genomforandet-av-den-nationella-strategin-inom-omradet-psykisk-halsa-och-suicidprevention-for-perioden-20252026/"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emf"/><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8" Type="http://schemas.openxmlformats.org/officeDocument/2006/relationships/diagramColors" Target="../diagrams/colors60.xml"/><Relationship Id="rId3" Type="http://schemas.openxmlformats.org/officeDocument/2006/relationships/image" Target="../media/image48.png"/><Relationship Id="rId7" Type="http://schemas.openxmlformats.org/officeDocument/2006/relationships/diagramQuickStyle" Target="../diagrams/quickStyle60.xml"/><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diagramLayout" Target="../diagrams/layout60.xml"/><Relationship Id="rId5" Type="http://schemas.openxmlformats.org/officeDocument/2006/relationships/diagramData" Target="../diagrams/data60.xml"/><Relationship Id="rId4" Type="http://schemas.openxmlformats.org/officeDocument/2006/relationships/image" Target="../media/image49.svg"/><Relationship Id="rId9" Type="http://schemas.microsoft.com/office/2007/relationships/diagramDrawing" Target="../diagrams/drawing6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diagramColors" Target="../diagrams/colors61.xml"/><Relationship Id="rId3" Type="http://schemas.openxmlformats.org/officeDocument/2006/relationships/image" Target="../media/image48.png"/><Relationship Id="rId7" Type="http://schemas.openxmlformats.org/officeDocument/2006/relationships/diagramQuickStyle" Target="../diagrams/quickStyle61.xml"/><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diagramLayout" Target="../diagrams/layout61.xml"/><Relationship Id="rId5" Type="http://schemas.openxmlformats.org/officeDocument/2006/relationships/diagramData" Target="../diagrams/data61.xml"/><Relationship Id="rId10" Type="http://schemas.openxmlformats.org/officeDocument/2006/relationships/image" Target="../media/image50.png"/><Relationship Id="rId4" Type="http://schemas.openxmlformats.org/officeDocument/2006/relationships/image" Target="../media/image49.svg"/><Relationship Id="rId9" Type="http://schemas.microsoft.com/office/2007/relationships/diagramDrawing" Target="../diagrams/drawing61.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mailto:sara.gigja@svedala.se"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2.png"/><Relationship Id="rId4" Type="http://schemas.openxmlformats.org/officeDocument/2006/relationships/image" Target="../media/image49.svg"/></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emf"/><Relationship Id="rId12" Type="http://schemas.openxmlformats.org/officeDocument/2006/relationships/hyperlink" Target="https://www.folkhalsomyndigheten.se/publikationer-och-material/publikationsarkiv/d/det-handlar-om-live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emf"/><Relationship Id="rId11" Type="http://schemas.openxmlformats.org/officeDocument/2006/relationships/image" Target="../media/image5.png"/><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svg"/><Relationship Id="rId9"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CFC5"/>
        </a:solidFill>
        <a:effectLst/>
      </p:bgPr>
    </p:bg>
    <p:spTree>
      <p:nvGrpSpPr>
        <p:cNvPr id="1" name=""/>
        <p:cNvGrpSpPr/>
        <p:nvPr/>
      </p:nvGrpSpPr>
      <p:grpSpPr>
        <a:xfrm>
          <a:off x="0" y="0"/>
          <a:ext cx="0" cy="0"/>
          <a:chOff x="0" y="0"/>
          <a:chExt cx="0" cy="0"/>
        </a:xfrm>
      </p:grpSpPr>
      <p:grpSp>
        <p:nvGrpSpPr>
          <p:cNvPr id="2" name="Group 2"/>
          <p:cNvGrpSpPr/>
          <p:nvPr/>
        </p:nvGrpSpPr>
        <p:grpSpPr>
          <a:xfrm>
            <a:off x="-943344" y="0"/>
            <a:ext cx="14078687" cy="6858000"/>
            <a:chOff x="0" y="0"/>
            <a:chExt cx="28157373" cy="13716000"/>
          </a:xfrm>
        </p:grpSpPr>
        <p:sp>
          <p:nvSpPr>
            <p:cNvPr id="3" name="Freeform 3"/>
            <p:cNvSpPr/>
            <p:nvPr/>
          </p:nvSpPr>
          <p:spPr>
            <a:xfrm>
              <a:off x="0" y="0"/>
              <a:ext cx="14069708" cy="13716000"/>
            </a:xfrm>
            <a:custGeom>
              <a:avLst/>
              <a:gdLst/>
              <a:ahLst/>
              <a:cxnLst/>
              <a:rect l="l" t="t" r="r" b="b"/>
              <a:pathLst>
                <a:path w="14069708" h="13716000">
                  <a:moveTo>
                    <a:pt x="0" y="0"/>
                  </a:moveTo>
                  <a:lnTo>
                    <a:pt x="14069708" y="0"/>
                  </a:lnTo>
                  <a:lnTo>
                    <a:pt x="14069708" y="13716000"/>
                  </a:lnTo>
                  <a:lnTo>
                    <a:pt x="0" y="13716000"/>
                  </a:lnTo>
                  <a:lnTo>
                    <a:pt x="0" y="0"/>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txBody>
            <a:bodyPr/>
            <a:lstStyle/>
            <a:p>
              <a:pPr defTabSz="609630"/>
              <a:endParaRPr lang="sv-SE" sz="1200">
                <a:solidFill>
                  <a:prstClr val="black"/>
                </a:solidFill>
                <a:latin typeface="Calibri"/>
              </a:endParaRPr>
            </a:p>
          </p:txBody>
        </p:sp>
        <p:sp>
          <p:nvSpPr>
            <p:cNvPr id="4" name="Freeform 4"/>
            <p:cNvSpPr/>
            <p:nvPr/>
          </p:nvSpPr>
          <p:spPr>
            <a:xfrm>
              <a:off x="14087666" y="0"/>
              <a:ext cx="14069708" cy="13716000"/>
            </a:xfrm>
            <a:custGeom>
              <a:avLst/>
              <a:gdLst/>
              <a:ahLst/>
              <a:cxnLst/>
              <a:rect l="l" t="t" r="r" b="b"/>
              <a:pathLst>
                <a:path w="14069708" h="13716000">
                  <a:moveTo>
                    <a:pt x="0" y="0"/>
                  </a:moveTo>
                  <a:lnTo>
                    <a:pt x="14069707" y="0"/>
                  </a:lnTo>
                  <a:lnTo>
                    <a:pt x="14069707" y="13716000"/>
                  </a:lnTo>
                  <a:lnTo>
                    <a:pt x="0" y="13716000"/>
                  </a:lnTo>
                  <a:lnTo>
                    <a:pt x="0" y="0"/>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txBody>
            <a:bodyPr/>
            <a:lstStyle/>
            <a:p>
              <a:pPr defTabSz="609630"/>
              <a:endParaRPr lang="sv-SE" sz="1200">
                <a:solidFill>
                  <a:prstClr val="black"/>
                </a:solidFill>
                <a:latin typeface="Calibri"/>
              </a:endParaRPr>
            </a:p>
          </p:txBody>
        </p:sp>
      </p:grpSp>
      <p:sp>
        <p:nvSpPr>
          <p:cNvPr id="5" name="Freeform 5"/>
          <p:cNvSpPr/>
          <p:nvPr/>
        </p:nvSpPr>
        <p:spPr>
          <a:xfrm flipH="1">
            <a:off x="1576278" y="587774"/>
            <a:ext cx="8046482" cy="5545857"/>
          </a:xfrm>
          <a:custGeom>
            <a:avLst/>
            <a:gdLst/>
            <a:ahLst/>
            <a:cxnLst/>
            <a:rect l="l" t="t" r="r" b="b"/>
            <a:pathLst>
              <a:path w="12069723" h="8318785">
                <a:moveTo>
                  <a:pt x="12069722" y="0"/>
                </a:moveTo>
                <a:lnTo>
                  <a:pt x="0" y="0"/>
                </a:lnTo>
                <a:lnTo>
                  <a:pt x="0" y="8318785"/>
                </a:lnTo>
                <a:lnTo>
                  <a:pt x="12069722" y="8318785"/>
                </a:lnTo>
                <a:lnTo>
                  <a:pt x="12069722" y="0"/>
                </a:lnTo>
                <a:close/>
              </a:path>
            </a:pathLst>
          </a:custGeom>
          <a:blipFill>
            <a:blip r:embed="rId5">
              <a:extLst>
                <a:ext uri="{96DAC541-7B7A-43D3-8B79-37D633B846F1}">
                  <asvg:svgBlip xmlns:asvg="http://schemas.microsoft.com/office/drawing/2016/SVG/main" r:embed="rId6"/>
                </a:ext>
              </a:extLst>
            </a:blip>
            <a:stretch>
              <a:fillRect b="-80516"/>
            </a:stretch>
          </a:blipFill>
        </p:spPr>
        <p:txBody>
          <a:bodyPr/>
          <a:lstStyle/>
          <a:p>
            <a:pPr defTabSz="609630"/>
            <a:endParaRPr lang="sv-SE" sz="1200">
              <a:solidFill>
                <a:prstClr val="black"/>
              </a:solidFill>
              <a:latin typeface="Calibri"/>
            </a:endParaRPr>
          </a:p>
        </p:txBody>
      </p:sp>
      <p:sp>
        <p:nvSpPr>
          <p:cNvPr id="7" name="TextBox 7"/>
          <p:cNvSpPr txBox="1"/>
          <p:nvPr/>
        </p:nvSpPr>
        <p:spPr>
          <a:xfrm>
            <a:off x="3030127" y="5377824"/>
            <a:ext cx="6131747" cy="312458"/>
          </a:xfrm>
          <a:prstGeom prst="rect">
            <a:avLst/>
          </a:prstGeom>
        </p:spPr>
        <p:txBody>
          <a:bodyPr lIns="0" tIns="0" rIns="0" bIns="0" rtlCol="0" anchor="t">
            <a:spAutoFit/>
          </a:bodyPr>
          <a:lstStyle/>
          <a:p>
            <a:pPr algn="ctr" defTabSz="609630">
              <a:lnSpc>
                <a:spcPts val="2581"/>
              </a:lnSpc>
            </a:pPr>
            <a:r>
              <a:rPr lang="sv-SE" sz="1843" dirty="0">
                <a:solidFill>
                  <a:srgbClr val="000000"/>
                </a:solidFill>
                <a:ea typeface="Inter"/>
                <a:cs typeface="Inter"/>
                <a:sym typeface="Inter"/>
              </a:rPr>
              <a:t>Föreläsare: Sara Gígja</a:t>
            </a:r>
          </a:p>
        </p:txBody>
      </p:sp>
      <p:grpSp>
        <p:nvGrpSpPr>
          <p:cNvPr id="8" name="Group 8"/>
          <p:cNvGrpSpPr/>
          <p:nvPr/>
        </p:nvGrpSpPr>
        <p:grpSpPr>
          <a:xfrm>
            <a:off x="2712697" y="3394126"/>
            <a:ext cx="6766607" cy="1504639"/>
            <a:chOff x="0" y="219075"/>
            <a:chExt cx="13533215" cy="3009278"/>
          </a:xfrm>
        </p:grpSpPr>
        <p:sp>
          <p:nvSpPr>
            <p:cNvPr id="9" name="TextBox 9"/>
            <p:cNvSpPr txBox="1"/>
            <p:nvPr/>
          </p:nvSpPr>
          <p:spPr>
            <a:xfrm>
              <a:off x="0" y="2567915"/>
              <a:ext cx="13533215" cy="660438"/>
            </a:xfrm>
            <a:prstGeom prst="rect">
              <a:avLst/>
            </a:prstGeom>
          </p:spPr>
          <p:txBody>
            <a:bodyPr lIns="0" tIns="0" rIns="0" bIns="0" rtlCol="0" anchor="t">
              <a:spAutoFit/>
            </a:bodyPr>
            <a:lstStyle/>
            <a:p>
              <a:pPr algn="ctr" defTabSz="609630">
                <a:lnSpc>
                  <a:spcPts val="2809"/>
                </a:lnSpc>
                <a:spcBef>
                  <a:spcPct val="0"/>
                </a:spcBef>
              </a:pPr>
              <a:r>
                <a:rPr lang="sv-SE" dirty="0">
                  <a:solidFill>
                    <a:srgbClr val="000000"/>
                  </a:solidFill>
                  <a:latin typeface="One Little Font"/>
                  <a:ea typeface="One Little Font"/>
                  <a:cs typeface="One Little Font"/>
                  <a:sym typeface="One Little Font"/>
                </a:rPr>
                <a:t>Nationell strategi för psykisk hälsa och suicidprevention</a:t>
              </a:r>
              <a:endParaRPr lang="en-US" sz="2809" dirty="0">
                <a:solidFill>
                  <a:srgbClr val="000000"/>
                </a:solidFill>
                <a:latin typeface="One Little Font"/>
                <a:ea typeface="One Little Font"/>
                <a:cs typeface="One Little Font"/>
                <a:sym typeface="One Little Font"/>
              </a:endParaRPr>
            </a:p>
          </p:txBody>
        </p:sp>
        <p:sp>
          <p:nvSpPr>
            <p:cNvPr id="10" name="TextBox 10"/>
            <p:cNvSpPr txBox="1"/>
            <p:nvPr/>
          </p:nvSpPr>
          <p:spPr>
            <a:xfrm>
              <a:off x="0" y="219075"/>
              <a:ext cx="13533215" cy="984886"/>
            </a:xfrm>
            <a:prstGeom prst="rect">
              <a:avLst/>
            </a:prstGeom>
          </p:spPr>
          <p:txBody>
            <a:bodyPr lIns="0" tIns="0" rIns="0" bIns="0" rtlCol="0" anchor="t">
              <a:spAutoFit/>
            </a:bodyPr>
            <a:lstStyle/>
            <a:p>
              <a:pPr algn="ctr" defTabSz="609630">
                <a:spcBef>
                  <a:spcPct val="0"/>
                </a:spcBef>
              </a:pPr>
              <a:r>
                <a:rPr lang="sv-SE" sz="3200" b="1" dirty="0">
                  <a:latin typeface="+mj-lt"/>
                </a:rPr>
                <a:t>Det handlar om livet</a:t>
              </a:r>
              <a:endParaRPr lang="en-US" sz="3200" dirty="0">
                <a:solidFill>
                  <a:srgbClr val="000000"/>
                </a:solidFill>
                <a:latin typeface="+mj-lt"/>
                <a:ea typeface="One Little Font"/>
                <a:cs typeface="One Little Font"/>
                <a:sym typeface="One Little Font"/>
              </a:endParaRPr>
            </a:p>
          </p:txBody>
        </p:sp>
      </p:grpSp>
      <p:pic>
        <p:nvPicPr>
          <p:cNvPr id="11" name="Bildobjekt 10">
            <a:extLst>
              <a:ext uri="{FF2B5EF4-FFF2-40B4-BE49-F238E27FC236}">
                <a16:creationId xmlns:a16="http://schemas.microsoft.com/office/drawing/2014/main" id="{A91EDCB5-332D-F4B1-F6AE-BD965E8F74C3}"/>
              </a:ext>
            </a:extLst>
          </p:cNvPr>
          <p:cNvPicPr>
            <a:picLocks noChangeAspect="1"/>
          </p:cNvPicPr>
          <p:nvPr/>
        </p:nvPicPr>
        <p:blipFill>
          <a:blip r:embed="rId7"/>
          <a:stretch>
            <a:fillRect/>
          </a:stretch>
        </p:blipFill>
        <p:spPr>
          <a:xfrm>
            <a:off x="9967872" y="0"/>
            <a:ext cx="2174510" cy="587774"/>
          </a:xfrm>
          <a:prstGeom prst="rect">
            <a:avLst/>
          </a:prstGeom>
        </p:spPr>
      </p:pic>
      <p:pic>
        <p:nvPicPr>
          <p:cNvPr id="12" name="Bildobjekt 11">
            <a:extLst>
              <a:ext uri="{FF2B5EF4-FFF2-40B4-BE49-F238E27FC236}">
                <a16:creationId xmlns:a16="http://schemas.microsoft.com/office/drawing/2014/main" id="{F79E836A-B752-9022-E22A-B224CDA5EEFA}"/>
              </a:ext>
            </a:extLst>
          </p:cNvPr>
          <p:cNvPicPr>
            <a:picLocks noChangeAspect="1"/>
          </p:cNvPicPr>
          <p:nvPr/>
        </p:nvPicPr>
        <p:blipFill>
          <a:blip r:embed="rId8">
            <a:alphaModFix amt="35000"/>
          </a:blip>
          <a:stretch>
            <a:fillRect/>
          </a:stretch>
        </p:blipFill>
        <p:spPr>
          <a:xfrm>
            <a:off x="3854469" y="152400"/>
            <a:ext cx="4073270" cy="6705600"/>
          </a:xfrm>
          <a:prstGeom prst="rect">
            <a:avLst/>
          </a:prstGeom>
        </p:spPr>
      </p:pic>
      <p:sp>
        <p:nvSpPr>
          <p:cNvPr id="6" name="Rektangel: rundade hörn 5">
            <a:extLst>
              <a:ext uri="{FF2B5EF4-FFF2-40B4-BE49-F238E27FC236}">
                <a16:creationId xmlns:a16="http://schemas.microsoft.com/office/drawing/2014/main" id="{1198B26B-8E7D-1266-ABD3-B913DF8B176F}"/>
              </a:ext>
            </a:extLst>
          </p:cNvPr>
          <p:cNvSpPr/>
          <p:nvPr/>
        </p:nvSpPr>
        <p:spPr>
          <a:xfrm>
            <a:off x="9161874" y="6058808"/>
            <a:ext cx="3071208" cy="1193117"/>
          </a:xfrm>
          <a:prstGeom prst="roundRect">
            <a:avLst/>
          </a:prstGeom>
          <a:solidFill>
            <a:srgbClr val="DBF9F6">
              <a:alpha val="25098"/>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chemeClr val="bg1"/>
                </a:solidFill>
                <a:effectLst/>
                <a:uLnTx/>
                <a:uFillTx/>
                <a:latin typeface="Arial" panose="020B0604020202020204"/>
                <a:ea typeface="+mn-ea"/>
                <a:cs typeface="+mn-cs"/>
              </a:rPr>
              <a:t>Vid frågor, kontakta: </a:t>
            </a:r>
            <a:r>
              <a:rPr kumimoji="0" lang="sv-SE" sz="2000" b="0" i="0" u="none" strike="noStrike" kern="0" cap="none" spc="0" normalizeH="0" baseline="0" noProof="0" dirty="0">
                <a:ln>
                  <a:noFill/>
                </a:ln>
                <a:solidFill>
                  <a:schemeClr val="bg1"/>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sara.gigja@svedala.se</a:t>
            </a:r>
            <a:endParaRPr kumimoji="0" lang="sv-SE" sz="2000" b="0" i="0" u="none" strike="noStrike" kern="0" cap="none" spc="0" normalizeH="0" baseline="0" noProof="0" dirty="0">
              <a:ln>
                <a:noFill/>
              </a:ln>
              <a:solidFill>
                <a:schemeClr val="bg1"/>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effectLst/>
              <a:uLnTx/>
              <a:uFillTx/>
              <a:latin typeface="Arial" panose="020B060402020202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3" name="Freeform 3"/>
          <p:cNvSpPr/>
          <p:nvPr/>
        </p:nvSpPr>
        <p:spPr>
          <a:xfrm>
            <a:off x="5503102" y="692756"/>
            <a:ext cx="6421888" cy="5907162"/>
          </a:xfrm>
          <a:custGeom>
            <a:avLst/>
            <a:gdLst/>
            <a:ahLst/>
            <a:cxnLst/>
            <a:rect l="l" t="t" r="r" b="b"/>
            <a:pathLst>
              <a:path w="8822792" h="8333862">
                <a:moveTo>
                  <a:pt x="0" y="0"/>
                </a:moveTo>
                <a:lnTo>
                  <a:pt x="8822792" y="0"/>
                </a:lnTo>
                <a:lnTo>
                  <a:pt x="8822792" y="8333862"/>
                </a:lnTo>
                <a:lnTo>
                  <a:pt x="0" y="83338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95485">
            <a:off x="4832602" y="70472"/>
            <a:ext cx="897131" cy="914274"/>
          </a:xfrm>
          <a:custGeom>
            <a:avLst/>
            <a:gdLst/>
            <a:ahLst/>
            <a:cxnLst/>
            <a:rect l="l" t="t" r="r" b="b"/>
            <a:pathLst>
              <a:path w="1345697" h="1371411">
                <a:moveTo>
                  <a:pt x="0" y="0"/>
                </a:moveTo>
                <a:lnTo>
                  <a:pt x="1345697" y="0"/>
                </a:lnTo>
                <a:lnTo>
                  <a:pt x="1345697" y="1371411"/>
                </a:lnTo>
                <a:lnTo>
                  <a:pt x="0" y="13714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1036177" y="1123289"/>
            <a:ext cx="711447" cy="970707"/>
          </a:xfrm>
          <a:custGeom>
            <a:avLst/>
            <a:gdLst/>
            <a:ahLst/>
            <a:cxnLst/>
            <a:rect l="l" t="t" r="r" b="b"/>
            <a:pathLst>
              <a:path w="1067171" h="1456061">
                <a:moveTo>
                  <a:pt x="0" y="0"/>
                </a:moveTo>
                <a:lnTo>
                  <a:pt x="1067172" y="0"/>
                </a:lnTo>
                <a:lnTo>
                  <a:pt x="1067172" y="1456061"/>
                </a:lnTo>
                <a:lnTo>
                  <a:pt x="0" y="14560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p:nvPr/>
        </p:nvGrpSpPr>
        <p:grpSpPr>
          <a:xfrm>
            <a:off x="6096000" y="2835846"/>
            <a:ext cx="810491" cy="81049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D3C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76200" y="9525"/>
              <a:ext cx="660400" cy="727075"/>
            </a:xfrm>
            <a:prstGeom prst="rect">
              <a:avLst/>
            </a:prstGeom>
          </p:spPr>
          <p:txBody>
            <a:bodyPr lIns="33867" tIns="33867" rIns="33867" bIns="33867" rtlCol="0" anchor="ctr"/>
            <a:lstStyle/>
            <a:p>
              <a:pPr marL="0" marR="0" lvl="0" indent="0" algn="ctr" defTabSz="609630" rtl="0" eaLnBrk="1" fontAlgn="auto" latinLnBrk="0" hangingPunct="1">
                <a:lnSpc>
                  <a:spcPts val="2893"/>
                </a:lnSpc>
                <a:spcBef>
                  <a:spcPct val="0"/>
                </a:spcBef>
                <a:spcAft>
                  <a:spcPts val="0"/>
                </a:spcAft>
                <a:buClrTx/>
                <a:buSzTx/>
                <a:buFontTx/>
                <a:buNone/>
                <a:tabLst/>
                <a:defRPr/>
              </a:pPr>
              <a:r>
                <a:rPr kumimoji="0" lang="en-US" sz="2066"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2</a:t>
              </a:r>
            </a:p>
          </p:txBody>
        </p:sp>
      </p:grpSp>
      <p:grpSp>
        <p:nvGrpSpPr>
          <p:cNvPr id="13" name="Group 13"/>
          <p:cNvGrpSpPr/>
          <p:nvPr/>
        </p:nvGrpSpPr>
        <p:grpSpPr>
          <a:xfrm>
            <a:off x="6096000" y="3837274"/>
            <a:ext cx="810491" cy="81049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D3C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p:cNvSpPr txBox="1"/>
            <p:nvPr/>
          </p:nvSpPr>
          <p:spPr>
            <a:xfrm>
              <a:off x="76200" y="9525"/>
              <a:ext cx="660400" cy="727075"/>
            </a:xfrm>
            <a:prstGeom prst="rect">
              <a:avLst/>
            </a:prstGeom>
          </p:spPr>
          <p:txBody>
            <a:bodyPr lIns="33867" tIns="33867" rIns="33867" bIns="33867" rtlCol="0" anchor="ctr"/>
            <a:lstStyle/>
            <a:p>
              <a:pPr marL="0" marR="0" lvl="0" indent="0" algn="ctr" defTabSz="609630" rtl="0" eaLnBrk="1" fontAlgn="auto" latinLnBrk="0" hangingPunct="1">
                <a:lnSpc>
                  <a:spcPts val="2893"/>
                </a:lnSpc>
                <a:spcBef>
                  <a:spcPct val="0"/>
                </a:spcBef>
                <a:spcAft>
                  <a:spcPts val="0"/>
                </a:spcAft>
                <a:buClrTx/>
                <a:buSzTx/>
                <a:buFontTx/>
                <a:buNone/>
                <a:tabLst/>
                <a:defRPr/>
              </a:pPr>
              <a:r>
                <a:rPr kumimoji="0" lang="en-US" sz="2066"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3</a:t>
              </a:r>
            </a:p>
          </p:txBody>
        </p:sp>
      </p:grpSp>
      <p:grpSp>
        <p:nvGrpSpPr>
          <p:cNvPr id="16" name="Group 16"/>
          <p:cNvGrpSpPr/>
          <p:nvPr/>
        </p:nvGrpSpPr>
        <p:grpSpPr>
          <a:xfrm>
            <a:off x="6096000" y="4838703"/>
            <a:ext cx="810491" cy="81049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D3C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p:cNvSpPr txBox="1"/>
            <p:nvPr/>
          </p:nvSpPr>
          <p:spPr>
            <a:xfrm>
              <a:off x="76200" y="9525"/>
              <a:ext cx="660400" cy="727075"/>
            </a:xfrm>
            <a:prstGeom prst="rect">
              <a:avLst/>
            </a:prstGeom>
          </p:spPr>
          <p:txBody>
            <a:bodyPr lIns="33867" tIns="33867" rIns="33867" bIns="33867" rtlCol="0" anchor="ctr"/>
            <a:lstStyle/>
            <a:p>
              <a:pPr marL="0" marR="0" lvl="0" indent="0" algn="ctr" defTabSz="609630" rtl="0" eaLnBrk="1" fontAlgn="auto" latinLnBrk="0" hangingPunct="1">
                <a:lnSpc>
                  <a:spcPts val="2893"/>
                </a:lnSpc>
                <a:spcBef>
                  <a:spcPct val="0"/>
                </a:spcBef>
                <a:spcAft>
                  <a:spcPts val="0"/>
                </a:spcAft>
                <a:buClrTx/>
                <a:buSzTx/>
                <a:buFontTx/>
                <a:buNone/>
                <a:tabLst/>
                <a:defRPr/>
              </a:pPr>
              <a:r>
                <a:rPr kumimoji="0" lang="en-US" sz="2066"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4</a:t>
              </a:r>
            </a:p>
          </p:txBody>
        </p:sp>
      </p:grpSp>
      <p:sp>
        <p:nvSpPr>
          <p:cNvPr id="22" name="TextBox 22"/>
          <p:cNvSpPr txBox="1"/>
          <p:nvPr/>
        </p:nvSpPr>
        <p:spPr>
          <a:xfrm>
            <a:off x="886948" y="609343"/>
            <a:ext cx="3953521" cy="1359346"/>
          </a:xfrm>
          <a:prstGeom prst="rect">
            <a:avLst/>
          </a:prstGeom>
        </p:spPr>
        <p:txBody>
          <a:bodyPr wrap="square" lIns="0" tIns="0" rIns="0" bIns="0" rtlCol="0" anchor="t">
            <a:spAutoFit/>
          </a:bodyPr>
          <a:lstStyle/>
          <a:p>
            <a:pPr marL="0" marR="0" lvl="0" indent="0" algn="ctr" defTabSz="609630" rtl="0" eaLnBrk="1" fontAlgn="auto" latinLnBrk="0" hangingPunct="1">
              <a:lnSpc>
                <a:spcPts val="5334"/>
              </a:lnSpc>
              <a:spcBef>
                <a:spcPts val="0"/>
              </a:spcBef>
              <a:spcAft>
                <a:spcPts val="0"/>
              </a:spcAft>
              <a:buClrTx/>
              <a:buSzTx/>
              <a:buFontTx/>
              <a:buNone/>
              <a:tabLst/>
              <a:defRPr/>
            </a:pPr>
            <a:r>
              <a:rPr kumimoji="0" lang="sv-SE" sz="5334" b="0" i="0" u="none" strike="noStrike" kern="1200" cap="none" spc="0" normalizeH="0" baseline="0" noProof="0" dirty="0">
                <a:ln>
                  <a:noFill/>
                </a:ln>
                <a:solidFill>
                  <a:prstClr val="black"/>
                </a:solidFill>
                <a:effectLst/>
                <a:uLnTx/>
                <a:uFillTx/>
                <a:latin typeface="Genty Sans"/>
                <a:ea typeface="Genty Sans"/>
                <a:cs typeface="Genty Sans"/>
                <a:sym typeface="Genty Sans"/>
              </a:rPr>
              <a:t>Det handlar om livet</a:t>
            </a:r>
          </a:p>
        </p:txBody>
      </p:sp>
      <p:sp>
        <p:nvSpPr>
          <p:cNvPr id="23" name="TextBox 23"/>
          <p:cNvSpPr txBox="1"/>
          <p:nvPr/>
        </p:nvSpPr>
        <p:spPr>
          <a:xfrm>
            <a:off x="7199895" y="2080516"/>
            <a:ext cx="4957494" cy="642292"/>
          </a:xfrm>
          <a:prstGeom prst="rect">
            <a:avLst/>
          </a:prstGeom>
        </p:spPr>
        <p:txBody>
          <a:bodyPr wrap="square" lIns="0" tIns="0" rIns="0" bIns="0" rtlCol="0" anchor="t">
            <a:spAutoFit/>
          </a:bodyPr>
          <a:lstStyle/>
          <a:p>
            <a:pPr marL="0" marR="0" lvl="0" indent="0" algn="l" defTabSz="609630" rtl="0" eaLnBrk="1" fontAlgn="auto" latinLnBrk="0" hangingPunct="1">
              <a:lnSpc>
                <a:spcPts val="2513"/>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Förbättrad psykisk hälsa i hela befolkningen</a:t>
            </a:r>
          </a:p>
        </p:txBody>
      </p:sp>
      <p:sp>
        <p:nvSpPr>
          <p:cNvPr id="24" name="TextBox 24"/>
          <p:cNvSpPr txBox="1"/>
          <p:nvPr/>
        </p:nvSpPr>
        <p:spPr>
          <a:xfrm>
            <a:off x="7197141" y="3918256"/>
            <a:ext cx="3865846" cy="642292"/>
          </a:xfrm>
          <a:prstGeom prst="rect">
            <a:avLst/>
          </a:prstGeom>
        </p:spPr>
        <p:txBody>
          <a:bodyPr lIns="0" tIns="0" rIns="0" bIns="0" rtlCol="0" anchor="t">
            <a:spAutoFit/>
          </a:bodyPr>
          <a:lstStyle/>
          <a:p>
            <a:pPr marL="0" marR="0" lvl="0" indent="0" algn="l" defTabSz="609630" rtl="0" eaLnBrk="1" fontAlgn="auto" latinLnBrk="0" hangingPunct="1">
              <a:lnSpc>
                <a:spcPts val="2513"/>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Minskade påverkbara skillnader i psykisk hälsa</a:t>
            </a:r>
          </a:p>
        </p:txBody>
      </p:sp>
      <p:sp>
        <p:nvSpPr>
          <p:cNvPr id="25" name="TextBox 25"/>
          <p:cNvSpPr txBox="1"/>
          <p:nvPr/>
        </p:nvSpPr>
        <p:spPr>
          <a:xfrm>
            <a:off x="7199895" y="3081944"/>
            <a:ext cx="3865846" cy="321691"/>
          </a:xfrm>
          <a:prstGeom prst="rect">
            <a:avLst/>
          </a:prstGeom>
        </p:spPr>
        <p:txBody>
          <a:bodyPr lIns="0" tIns="0" rIns="0" bIns="0" rtlCol="0" anchor="t">
            <a:spAutoFit/>
          </a:bodyPr>
          <a:lstStyle/>
          <a:p>
            <a:pPr marL="0" marR="0" lvl="0" indent="0" algn="l" defTabSz="609630" rtl="0" eaLnBrk="1" fontAlgn="auto" latinLnBrk="0" hangingPunct="1">
              <a:lnSpc>
                <a:spcPts val="2513"/>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Färre liv förlorade i suicid</a:t>
            </a:r>
          </a:p>
        </p:txBody>
      </p:sp>
      <p:sp>
        <p:nvSpPr>
          <p:cNvPr id="26" name="TextBox 26"/>
          <p:cNvSpPr txBox="1"/>
          <p:nvPr/>
        </p:nvSpPr>
        <p:spPr>
          <a:xfrm>
            <a:off x="7145959" y="4835403"/>
            <a:ext cx="3865846" cy="962892"/>
          </a:xfrm>
          <a:prstGeom prst="rect">
            <a:avLst/>
          </a:prstGeom>
        </p:spPr>
        <p:txBody>
          <a:bodyPr lIns="0" tIns="0" rIns="0" bIns="0" rtlCol="0" anchor="t">
            <a:spAutoFit/>
          </a:bodyPr>
          <a:lstStyle/>
          <a:p>
            <a:pPr marL="0" marR="0" lvl="0" indent="0" algn="l" defTabSz="609630" rtl="0" eaLnBrk="1" fontAlgn="auto" latinLnBrk="0" hangingPunct="1">
              <a:lnSpc>
                <a:spcPts val="2513"/>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Minskade negativa konsekvenser på grund av psykiatriska tillstånd</a:t>
            </a:r>
          </a:p>
        </p:txBody>
      </p:sp>
      <p:pic>
        <p:nvPicPr>
          <p:cNvPr id="28" name="Bildobjekt 27">
            <a:extLst>
              <a:ext uri="{FF2B5EF4-FFF2-40B4-BE49-F238E27FC236}">
                <a16:creationId xmlns:a16="http://schemas.microsoft.com/office/drawing/2014/main" id="{21516365-A701-54EF-3861-683796074D27}"/>
              </a:ext>
            </a:extLst>
          </p:cNvPr>
          <p:cNvPicPr>
            <a:picLocks noChangeAspect="1"/>
          </p:cNvPicPr>
          <p:nvPr/>
        </p:nvPicPr>
        <p:blipFill>
          <a:blip r:embed="rId9">
            <a:alphaModFix amt="35000"/>
          </a:blip>
          <a:stretch>
            <a:fillRect/>
          </a:stretch>
        </p:blipFill>
        <p:spPr>
          <a:xfrm>
            <a:off x="1223736" y="2031275"/>
            <a:ext cx="2954123" cy="4863210"/>
          </a:xfrm>
          <a:prstGeom prst="rect">
            <a:avLst/>
          </a:prstGeom>
        </p:spPr>
      </p:pic>
      <p:sp>
        <p:nvSpPr>
          <p:cNvPr id="29" name="TextBox 25">
            <a:extLst>
              <a:ext uri="{FF2B5EF4-FFF2-40B4-BE49-F238E27FC236}">
                <a16:creationId xmlns:a16="http://schemas.microsoft.com/office/drawing/2014/main" id="{7E9B2D27-10DE-DD02-A5C0-4AA6AC32E54C}"/>
              </a:ext>
            </a:extLst>
          </p:cNvPr>
          <p:cNvSpPr txBox="1"/>
          <p:nvPr/>
        </p:nvSpPr>
        <p:spPr>
          <a:xfrm>
            <a:off x="6609710" y="1114583"/>
            <a:ext cx="4477647" cy="335220"/>
          </a:xfrm>
          <a:prstGeom prst="rect">
            <a:avLst/>
          </a:prstGeom>
        </p:spPr>
        <p:txBody>
          <a:bodyPr wrap="square" lIns="0" tIns="0" rIns="0" bIns="0" rtlCol="0" anchor="t">
            <a:spAutoFit/>
          </a:bodyPr>
          <a:lstStyle/>
          <a:p>
            <a:pPr marL="0" marR="0" lvl="0" indent="0" algn="l" defTabSz="609630" rtl="0" eaLnBrk="1" fontAlgn="auto" latinLnBrk="0" hangingPunct="1">
              <a:lnSpc>
                <a:spcPts val="2513"/>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Strategins övergripande mål</a:t>
            </a:r>
          </a:p>
        </p:txBody>
      </p:sp>
      <p:grpSp>
        <p:nvGrpSpPr>
          <p:cNvPr id="30" name="Group 10">
            <a:extLst>
              <a:ext uri="{FF2B5EF4-FFF2-40B4-BE49-F238E27FC236}">
                <a16:creationId xmlns:a16="http://schemas.microsoft.com/office/drawing/2014/main" id="{3BF96698-A77B-A2AF-B1FB-91C130AFA794}"/>
              </a:ext>
            </a:extLst>
          </p:cNvPr>
          <p:cNvGrpSpPr/>
          <p:nvPr/>
        </p:nvGrpSpPr>
        <p:grpSpPr>
          <a:xfrm>
            <a:off x="6095999" y="1871630"/>
            <a:ext cx="810491" cy="810491"/>
            <a:chOff x="0" y="0"/>
            <a:chExt cx="812800" cy="812800"/>
          </a:xfrm>
        </p:grpSpPr>
        <p:sp>
          <p:nvSpPr>
            <p:cNvPr id="31" name="Freeform 11">
              <a:extLst>
                <a:ext uri="{FF2B5EF4-FFF2-40B4-BE49-F238E27FC236}">
                  <a16:creationId xmlns:a16="http://schemas.microsoft.com/office/drawing/2014/main" id="{D7DF0590-BBB5-AA03-7B8E-8206F33AB2A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D3C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12">
              <a:extLst>
                <a:ext uri="{FF2B5EF4-FFF2-40B4-BE49-F238E27FC236}">
                  <a16:creationId xmlns:a16="http://schemas.microsoft.com/office/drawing/2014/main" id="{9A2A8A61-C85D-EC3B-7EDF-361192878F20}"/>
                </a:ext>
              </a:extLst>
            </p:cNvPr>
            <p:cNvSpPr txBox="1"/>
            <p:nvPr/>
          </p:nvSpPr>
          <p:spPr>
            <a:xfrm>
              <a:off x="76200" y="9525"/>
              <a:ext cx="660400" cy="727075"/>
            </a:xfrm>
            <a:prstGeom prst="rect">
              <a:avLst/>
            </a:prstGeom>
          </p:spPr>
          <p:txBody>
            <a:bodyPr lIns="33867" tIns="33867" rIns="33867" bIns="33867" rtlCol="0" anchor="ctr"/>
            <a:lstStyle/>
            <a:p>
              <a:pPr marL="0" marR="0" lvl="0" indent="0" algn="ctr" defTabSz="609630" rtl="0" eaLnBrk="1" fontAlgn="auto" latinLnBrk="0" hangingPunct="1">
                <a:lnSpc>
                  <a:spcPts val="2893"/>
                </a:lnSpc>
                <a:spcBef>
                  <a:spcPct val="0"/>
                </a:spcBef>
                <a:spcAft>
                  <a:spcPts val="0"/>
                </a:spcAft>
                <a:buClrTx/>
                <a:buSzTx/>
                <a:buFontTx/>
                <a:buNone/>
                <a:tabLst/>
                <a:defRPr/>
              </a:pPr>
              <a:r>
                <a:rPr kumimoji="0" lang="en-US" sz="2066"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1</a:t>
              </a:r>
            </a:p>
          </p:txBody>
        </p:sp>
      </p:grpSp>
      <p:pic>
        <p:nvPicPr>
          <p:cNvPr id="2" name="Bildobjekt 1">
            <a:extLst>
              <a:ext uri="{FF2B5EF4-FFF2-40B4-BE49-F238E27FC236}">
                <a16:creationId xmlns:a16="http://schemas.microsoft.com/office/drawing/2014/main" id="{559788F5-7F20-9C8B-E557-13BB8E19900B}"/>
              </a:ext>
            </a:extLst>
          </p:cNvPr>
          <p:cNvPicPr>
            <a:picLocks noChangeAspect="1"/>
          </p:cNvPicPr>
          <p:nvPr/>
        </p:nvPicPr>
        <p:blipFill>
          <a:blip r:embed="rId10"/>
          <a:stretch>
            <a:fillRect/>
          </a:stretch>
        </p:blipFill>
        <p:spPr>
          <a:xfrm>
            <a:off x="9967872" y="0"/>
            <a:ext cx="2174510" cy="5877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3" name="Freeform 3"/>
          <p:cNvSpPr/>
          <p:nvPr/>
        </p:nvSpPr>
        <p:spPr>
          <a:xfrm>
            <a:off x="5503102" y="692755"/>
            <a:ext cx="6536498" cy="6201729"/>
          </a:xfrm>
          <a:custGeom>
            <a:avLst/>
            <a:gdLst/>
            <a:ahLst/>
            <a:cxnLst/>
            <a:rect l="l" t="t" r="r" b="b"/>
            <a:pathLst>
              <a:path w="8822792" h="8333862">
                <a:moveTo>
                  <a:pt x="0" y="0"/>
                </a:moveTo>
                <a:lnTo>
                  <a:pt x="8822792" y="0"/>
                </a:lnTo>
                <a:lnTo>
                  <a:pt x="8822792" y="8333862"/>
                </a:lnTo>
                <a:lnTo>
                  <a:pt x="0" y="83338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sv-SE" sz="1200">
              <a:solidFill>
                <a:prstClr val="black"/>
              </a:solidFill>
            </a:endParaRPr>
          </a:p>
        </p:txBody>
      </p:sp>
      <p:sp>
        <p:nvSpPr>
          <p:cNvPr id="4" name="Freeform 4"/>
          <p:cNvSpPr/>
          <p:nvPr/>
        </p:nvSpPr>
        <p:spPr>
          <a:xfrm rot="-595485">
            <a:off x="4832602" y="70472"/>
            <a:ext cx="897131" cy="914274"/>
          </a:xfrm>
          <a:custGeom>
            <a:avLst/>
            <a:gdLst/>
            <a:ahLst/>
            <a:cxnLst/>
            <a:rect l="l" t="t" r="r" b="b"/>
            <a:pathLst>
              <a:path w="1345697" h="1371411">
                <a:moveTo>
                  <a:pt x="0" y="0"/>
                </a:moveTo>
                <a:lnTo>
                  <a:pt x="1345697" y="0"/>
                </a:lnTo>
                <a:lnTo>
                  <a:pt x="1345697" y="1371411"/>
                </a:lnTo>
                <a:lnTo>
                  <a:pt x="0" y="13714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sv-SE" sz="1200">
              <a:solidFill>
                <a:prstClr val="black"/>
              </a:solidFill>
              <a:latin typeface="Calibri"/>
            </a:endParaRPr>
          </a:p>
        </p:txBody>
      </p:sp>
      <p:sp>
        <p:nvSpPr>
          <p:cNvPr id="6" name="Freeform 6"/>
          <p:cNvSpPr/>
          <p:nvPr/>
        </p:nvSpPr>
        <p:spPr>
          <a:xfrm>
            <a:off x="11036177" y="1123289"/>
            <a:ext cx="711447" cy="970707"/>
          </a:xfrm>
          <a:custGeom>
            <a:avLst/>
            <a:gdLst/>
            <a:ahLst/>
            <a:cxnLst/>
            <a:rect l="l" t="t" r="r" b="b"/>
            <a:pathLst>
              <a:path w="1067171" h="1456061">
                <a:moveTo>
                  <a:pt x="0" y="0"/>
                </a:moveTo>
                <a:lnTo>
                  <a:pt x="1067172" y="0"/>
                </a:lnTo>
                <a:lnTo>
                  <a:pt x="1067172" y="1456061"/>
                </a:lnTo>
                <a:lnTo>
                  <a:pt x="0" y="14560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sv-SE" sz="1200">
              <a:solidFill>
                <a:prstClr val="black"/>
              </a:solidFill>
              <a:latin typeface="Calibri"/>
            </a:endParaRPr>
          </a:p>
        </p:txBody>
      </p:sp>
      <p:sp>
        <p:nvSpPr>
          <p:cNvPr id="22" name="TextBox 22"/>
          <p:cNvSpPr txBox="1"/>
          <p:nvPr/>
        </p:nvSpPr>
        <p:spPr>
          <a:xfrm>
            <a:off x="886948" y="609343"/>
            <a:ext cx="3953521" cy="1359346"/>
          </a:xfrm>
          <a:prstGeom prst="rect">
            <a:avLst/>
          </a:prstGeom>
        </p:spPr>
        <p:txBody>
          <a:bodyPr wrap="square" lIns="0" tIns="0" rIns="0" bIns="0" rtlCol="0" anchor="t">
            <a:spAutoFit/>
          </a:bodyPr>
          <a:lstStyle/>
          <a:p>
            <a:pPr algn="ctr" defTabSz="609630">
              <a:lnSpc>
                <a:spcPts val="5334"/>
              </a:lnSpc>
            </a:pPr>
            <a:r>
              <a:rPr lang="sv-SE" sz="5334" dirty="0">
                <a:latin typeface="Genty Sans"/>
                <a:ea typeface="Genty Sans"/>
                <a:cs typeface="Genty Sans"/>
                <a:sym typeface="Genty Sans"/>
              </a:rPr>
              <a:t>Det handlar om livet</a:t>
            </a:r>
          </a:p>
        </p:txBody>
      </p:sp>
      <p:sp>
        <p:nvSpPr>
          <p:cNvPr id="23" name="TextBox 23"/>
          <p:cNvSpPr txBox="1"/>
          <p:nvPr/>
        </p:nvSpPr>
        <p:spPr>
          <a:xfrm>
            <a:off x="5875200" y="1123289"/>
            <a:ext cx="5792301" cy="5025543"/>
          </a:xfrm>
          <a:prstGeom prst="rect">
            <a:avLst/>
          </a:prstGeom>
        </p:spPr>
        <p:txBody>
          <a:bodyPr wrap="square" lIns="0" tIns="0" rIns="0" bIns="0" rtlCol="0" anchor="t">
            <a:spAutoFit/>
          </a:bodyPr>
          <a:lstStyle/>
          <a:p>
            <a:pPr algn="ctr" defTabSz="609630">
              <a:lnSpc>
                <a:spcPts val="2513"/>
              </a:lnSpc>
            </a:pPr>
            <a:r>
              <a:rPr lang="sv-SE" sz="2400" b="1" dirty="0">
                <a:ea typeface="Montserrat Medium"/>
                <a:cs typeface="Montserrat Medium"/>
                <a:sym typeface="Montserrat Medium"/>
              </a:rPr>
              <a:t>Förbättrad psykisk hälsa i hela befolkningen</a:t>
            </a:r>
          </a:p>
          <a:p>
            <a:pPr algn="ctr" defTabSz="609630">
              <a:lnSpc>
                <a:spcPts val="2513"/>
              </a:lnSpc>
            </a:pPr>
            <a:endParaRPr lang="sv-SE" sz="2400" b="1" dirty="0">
              <a:ea typeface="Montserrat Medium"/>
              <a:cs typeface="Montserrat Medium"/>
              <a:sym typeface="Montserrat Medium"/>
            </a:endParaRPr>
          </a:p>
          <a:p>
            <a:pPr algn="ctr"/>
            <a:r>
              <a:rPr lang="sv-SE" sz="2400" dirty="0"/>
              <a:t>Målet om en förbättrad psykisk hälsa i hela befolkningen tar fasta på hälsoutfall i befolkningen, i alla skeden av livet och oaktat eventuella sjukdomstillstånd. </a:t>
            </a:r>
          </a:p>
          <a:p>
            <a:pPr algn="ctr"/>
            <a:endParaRPr lang="sv-SE" sz="2400" dirty="0"/>
          </a:p>
          <a:p>
            <a:pPr algn="ctr"/>
            <a:r>
              <a:rPr lang="sv-SE" sz="2400" dirty="0"/>
              <a:t>Målet handlar om att stärka det hälsofrämjande arbetet bland berörda samhällsaktörer genom olika former av insatser på både individ- och befolkningsnivå i syfte att stärka det psykiska välbefinnandet i hela befolkningen. </a:t>
            </a:r>
            <a:endParaRPr lang="sv-SE" sz="2400" dirty="0">
              <a:highlight>
                <a:srgbClr val="FFFF00"/>
              </a:highlight>
            </a:endParaRPr>
          </a:p>
          <a:p>
            <a:pPr algn="ctr" defTabSz="609630">
              <a:lnSpc>
                <a:spcPts val="2513"/>
              </a:lnSpc>
            </a:pPr>
            <a:endParaRPr lang="sv-SE" sz="2400" b="1" dirty="0">
              <a:ea typeface="Montserrat Medium"/>
              <a:cs typeface="Montserrat Medium"/>
              <a:sym typeface="Montserrat Medium"/>
            </a:endParaRPr>
          </a:p>
        </p:txBody>
      </p:sp>
      <p:pic>
        <p:nvPicPr>
          <p:cNvPr id="28" name="Bildobjekt 27">
            <a:extLst>
              <a:ext uri="{FF2B5EF4-FFF2-40B4-BE49-F238E27FC236}">
                <a16:creationId xmlns:a16="http://schemas.microsoft.com/office/drawing/2014/main" id="{21516365-A701-54EF-3861-683796074D27}"/>
              </a:ext>
            </a:extLst>
          </p:cNvPr>
          <p:cNvPicPr>
            <a:picLocks noChangeAspect="1"/>
          </p:cNvPicPr>
          <p:nvPr/>
        </p:nvPicPr>
        <p:blipFill>
          <a:blip r:embed="rId9">
            <a:alphaModFix amt="35000"/>
          </a:blip>
          <a:stretch>
            <a:fillRect/>
          </a:stretch>
        </p:blipFill>
        <p:spPr>
          <a:xfrm>
            <a:off x="1223736" y="2031275"/>
            <a:ext cx="2954123" cy="4863210"/>
          </a:xfrm>
          <a:prstGeom prst="rect">
            <a:avLst/>
          </a:prstGeom>
        </p:spPr>
      </p:pic>
      <p:pic>
        <p:nvPicPr>
          <p:cNvPr id="2" name="Bildobjekt 1">
            <a:extLst>
              <a:ext uri="{FF2B5EF4-FFF2-40B4-BE49-F238E27FC236}">
                <a16:creationId xmlns:a16="http://schemas.microsoft.com/office/drawing/2014/main" id="{559788F5-7F20-9C8B-E557-13BB8E19900B}"/>
              </a:ext>
            </a:extLst>
          </p:cNvPr>
          <p:cNvPicPr>
            <a:picLocks noChangeAspect="1"/>
          </p:cNvPicPr>
          <p:nvPr/>
        </p:nvPicPr>
        <p:blipFill>
          <a:blip r:embed="rId10"/>
          <a:stretch>
            <a:fillRect/>
          </a:stretch>
        </p:blipFill>
        <p:spPr>
          <a:xfrm>
            <a:off x="9967872" y="0"/>
            <a:ext cx="2174510" cy="5877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3" name="Freeform 3"/>
          <p:cNvSpPr/>
          <p:nvPr/>
        </p:nvSpPr>
        <p:spPr>
          <a:xfrm>
            <a:off x="5503102" y="692756"/>
            <a:ext cx="6421888" cy="5907162"/>
          </a:xfrm>
          <a:custGeom>
            <a:avLst/>
            <a:gdLst/>
            <a:ahLst/>
            <a:cxnLst/>
            <a:rect l="l" t="t" r="r" b="b"/>
            <a:pathLst>
              <a:path w="8822792" h="8333862">
                <a:moveTo>
                  <a:pt x="0" y="0"/>
                </a:moveTo>
                <a:lnTo>
                  <a:pt x="8822792" y="0"/>
                </a:lnTo>
                <a:lnTo>
                  <a:pt x="8822792" y="8333862"/>
                </a:lnTo>
                <a:lnTo>
                  <a:pt x="0" y="83338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95485">
            <a:off x="4832602" y="70472"/>
            <a:ext cx="897131" cy="914274"/>
          </a:xfrm>
          <a:custGeom>
            <a:avLst/>
            <a:gdLst/>
            <a:ahLst/>
            <a:cxnLst/>
            <a:rect l="l" t="t" r="r" b="b"/>
            <a:pathLst>
              <a:path w="1345697" h="1371411">
                <a:moveTo>
                  <a:pt x="0" y="0"/>
                </a:moveTo>
                <a:lnTo>
                  <a:pt x="1345697" y="0"/>
                </a:lnTo>
                <a:lnTo>
                  <a:pt x="1345697" y="1371411"/>
                </a:lnTo>
                <a:lnTo>
                  <a:pt x="0" y="13714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1036177" y="1123289"/>
            <a:ext cx="711447" cy="970707"/>
          </a:xfrm>
          <a:custGeom>
            <a:avLst/>
            <a:gdLst/>
            <a:ahLst/>
            <a:cxnLst/>
            <a:rect l="l" t="t" r="r" b="b"/>
            <a:pathLst>
              <a:path w="1067171" h="1456061">
                <a:moveTo>
                  <a:pt x="0" y="0"/>
                </a:moveTo>
                <a:lnTo>
                  <a:pt x="1067172" y="0"/>
                </a:lnTo>
                <a:lnTo>
                  <a:pt x="1067172" y="1456061"/>
                </a:lnTo>
                <a:lnTo>
                  <a:pt x="0" y="14560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p:cNvSpPr txBox="1"/>
          <p:nvPr/>
        </p:nvSpPr>
        <p:spPr>
          <a:xfrm>
            <a:off x="886948" y="609343"/>
            <a:ext cx="3953521" cy="1359346"/>
          </a:xfrm>
          <a:prstGeom prst="rect">
            <a:avLst/>
          </a:prstGeom>
        </p:spPr>
        <p:txBody>
          <a:bodyPr wrap="square" lIns="0" tIns="0" rIns="0" bIns="0" rtlCol="0" anchor="t">
            <a:spAutoFit/>
          </a:bodyPr>
          <a:lstStyle/>
          <a:p>
            <a:pPr marL="0" marR="0" lvl="0" indent="0" algn="ctr" defTabSz="609630" rtl="0" eaLnBrk="1" fontAlgn="auto" latinLnBrk="0" hangingPunct="1">
              <a:lnSpc>
                <a:spcPts val="5334"/>
              </a:lnSpc>
              <a:spcBef>
                <a:spcPts val="0"/>
              </a:spcBef>
              <a:spcAft>
                <a:spcPts val="0"/>
              </a:spcAft>
              <a:buClrTx/>
              <a:buSzTx/>
              <a:buFontTx/>
              <a:buNone/>
              <a:tabLst/>
              <a:defRPr/>
            </a:pPr>
            <a:r>
              <a:rPr kumimoji="0" lang="sv-SE" sz="5334" b="0" i="0" u="none" strike="noStrike" kern="1200" cap="none" spc="0" normalizeH="0" baseline="0" noProof="0" dirty="0">
                <a:ln>
                  <a:noFill/>
                </a:ln>
                <a:solidFill>
                  <a:prstClr val="black"/>
                </a:solidFill>
                <a:effectLst/>
                <a:uLnTx/>
                <a:uFillTx/>
                <a:latin typeface="Genty Sans"/>
                <a:ea typeface="Genty Sans"/>
                <a:cs typeface="Genty Sans"/>
                <a:sym typeface="Genty Sans"/>
              </a:rPr>
              <a:t>Det handlar om livet</a:t>
            </a:r>
          </a:p>
        </p:txBody>
      </p:sp>
      <p:sp>
        <p:nvSpPr>
          <p:cNvPr id="25" name="TextBox 25"/>
          <p:cNvSpPr txBox="1"/>
          <p:nvPr/>
        </p:nvSpPr>
        <p:spPr>
          <a:xfrm>
            <a:off x="6165712" y="967325"/>
            <a:ext cx="5581912" cy="5853462"/>
          </a:xfrm>
          <a:prstGeom prst="rect">
            <a:avLst/>
          </a:prstGeom>
        </p:spPr>
        <p:txBody>
          <a:bodyPr wrap="square" lIns="0" tIns="0" rIns="0" bIns="0" rtlCol="0" anchor="t">
            <a:spAutoFit/>
          </a:bodyPr>
          <a:lstStyle/>
          <a:p>
            <a:pPr marL="0" marR="0" lvl="0" indent="0" algn="ctr" defTabSz="609630" rtl="0" eaLnBrk="1" fontAlgn="auto" latinLnBrk="0" hangingPunct="1">
              <a:lnSpc>
                <a:spcPts val="2513"/>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Färre liv förlorade i suicid</a:t>
            </a:r>
          </a:p>
          <a:p>
            <a:pPr marL="0" marR="0" lvl="0" indent="0" algn="ctr" defTabSz="609630" rtl="0" eaLnBrk="1" fontAlgn="auto" latinLnBrk="0" hangingPunct="1">
              <a:lnSpc>
                <a:spcPts val="2513"/>
              </a:lnSpc>
              <a:spcBef>
                <a:spcPts val="0"/>
              </a:spcBef>
              <a:spcAft>
                <a:spcPts val="0"/>
              </a:spcAft>
              <a:buClrTx/>
              <a:buSzTx/>
              <a:buFontTx/>
              <a:buNone/>
              <a:tabLst/>
              <a:defRPr/>
            </a:pPr>
            <a:endParaRPr lang="sv-SE" sz="1600" b="1" dirty="0">
              <a:solidFill>
                <a:prstClr val="black"/>
              </a:solidFill>
              <a:latin typeface="Calibri"/>
              <a:ea typeface="Montserrat Medium"/>
              <a:cs typeface="Montserrat Medium"/>
              <a:sym typeface="Montserrat Medium"/>
            </a:endParaRPr>
          </a:p>
          <a:p>
            <a:pPr algn="ctr"/>
            <a:r>
              <a:rPr lang="sv-SE" sz="2000" dirty="0"/>
              <a:t>Målet om färre liv förlorade i suicid tar fasta på att suicid oftast är den yttersta konsekvensen av ett outhärdligt lidande och en djup tragedi som påverkar många runt den avlidna, inte minst anhöriga, andra närstående och efterlevande som själva riskerar en försämrad psykisk hälsa och ökad suicidrisk. </a:t>
            </a:r>
          </a:p>
          <a:p>
            <a:pPr algn="ctr"/>
            <a:endParaRPr lang="sv-SE" sz="2000" dirty="0"/>
          </a:p>
          <a:p>
            <a:pPr algn="ctr"/>
            <a:r>
              <a:rPr lang="sv-SE" sz="2000" dirty="0"/>
              <a:t>Målet handlar om att åstadkomma en tydlig förflyttning mot den del av den nationella visionen som anger att ingen en bör hamna i en så utsatt situation att den enda utvägen upplevs vara självmord. Det handlar om insatser för att minska suicidtalet i snabbare takt jämfört med de senaste 20 åren men också om åtgärder för att stärka det suicidpreventiva arbetet på flera nivåer och bland flera aktörer.</a:t>
            </a:r>
          </a:p>
          <a:p>
            <a:pPr marL="0" marR="0" lvl="0" indent="0" algn="ctr" defTabSz="609630" rtl="0" eaLnBrk="1" fontAlgn="auto" latinLnBrk="0" hangingPunct="1">
              <a:lnSpc>
                <a:spcPts val="2513"/>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endParaRPr>
          </a:p>
        </p:txBody>
      </p:sp>
      <p:pic>
        <p:nvPicPr>
          <p:cNvPr id="28" name="Bildobjekt 27">
            <a:extLst>
              <a:ext uri="{FF2B5EF4-FFF2-40B4-BE49-F238E27FC236}">
                <a16:creationId xmlns:a16="http://schemas.microsoft.com/office/drawing/2014/main" id="{21516365-A701-54EF-3861-683796074D27}"/>
              </a:ext>
            </a:extLst>
          </p:cNvPr>
          <p:cNvPicPr>
            <a:picLocks noChangeAspect="1"/>
          </p:cNvPicPr>
          <p:nvPr/>
        </p:nvPicPr>
        <p:blipFill>
          <a:blip r:embed="rId9">
            <a:alphaModFix amt="35000"/>
          </a:blip>
          <a:stretch>
            <a:fillRect/>
          </a:stretch>
        </p:blipFill>
        <p:spPr>
          <a:xfrm>
            <a:off x="1223736" y="2031275"/>
            <a:ext cx="2954123" cy="4863210"/>
          </a:xfrm>
          <a:prstGeom prst="rect">
            <a:avLst/>
          </a:prstGeom>
        </p:spPr>
      </p:pic>
      <p:pic>
        <p:nvPicPr>
          <p:cNvPr id="2" name="Bildobjekt 1">
            <a:extLst>
              <a:ext uri="{FF2B5EF4-FFF2-40B4-BE49-F238E27FC236}">
                <a16:creationId xmlns:a16="http://schemas.microsoft.com/office/drawing/2014/main" id="{559788F5-7F20-9C8B-E557-13BB8E19900B}"/>
              </a:ext>
            </a:extLst>
          </p:cNvPr>
          <p:cNvPicPr>
            <a:picLocks noChangeAspect="1"/>
          </p:cNvPicPr>
          <p:nvPr/>
        </p:nvPicPr>
        <p:blipFill>
          <a:blip r:embed="rId10"/>
          <a:stretch>
            <a:fillRect/>
          </a:stretch>
        </p:blipFill>
        <p:spPr>
          <a:xfrm>
            <a:off x="9967872" y="0"/>
            <a:ext cx="2174510" cy="587774"/>
          </a:xfrm>
          <a:prstGeom prst="rect">
            <a:avLst/>
          </a:prstGeom>
        </p:spPr>
      </p:pic>
    </p:spTree>
    <p:extLst>
      <p:ext uri="{BB962C8B-B14F-4D97-AF65-F5344CB8AC3E}">
        <p14:creationId xmlns:p14="http://schemas.microsoft.com/office/powerpoint/2010/main" val="6368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3" name="Freeform 3"/>
          <p:cNvSpPr/>
          <p:nvPr/>
        </p:nvSpPr>
        <p:spPr>
          <a:xfrm>
            <a:off x="5503102" y="692756"/>
            <a:ext cx="6421888" cy="5907162"/>
          </a:xfrm>
          <a:custGeom>
            <a:avLst/>
            <a:gdLst/>
            <a:ahLst/>
            <a:cxnLst/>
            <a:rect l="l" t="t" r="r" b="b"/>
            <a:pathLst>
              <a:path w="8822792" h="8333862">
                <a:moveTo>
                  <a:pt x="0" y="0"/>
                </a:moveTo>
                <a:lnTo>
                  <a:pt x="8822792" y="0"/>
                </a:lnTo>
                <a:lnTo>
                  <a:pt x="8822792" y="8333862"/>
                </a:lnTo>
                <a:lnTo>
                  <a:pt x="0" y="83338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95485">
            <a:off x="4832602" y="70472"/>
            <a:ext cx="897131" cy="914274"/>
          </a:xfrm>
          <a:custGeom>
            <a:avLst/>
            <a:gdLst/>
            <a:ahLst/>
            <a:cxnLst/>
            <a:rect l="l" t="t" r="r" b="b"/>
            <a:pathLst>
              <a:path w="1345697" h="1371411">
                <a:moveTo>
                  <a:pt x="0" y="0"/>
                </a:moveTo>
                <a:lnTo>
                  <a:pt x="1345697" y="0"/>
                </a:lnTo>
                <a:lnTo>
                  <a:pt x="1345697" y="1371411"/>
                </a:lnTo>
                <a:lnTo>
                  <a:pt x="0" y="13714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1036177" y="1123289"/>
            <a:ext cx="711447" cy="970707"/>
          </a:xfrm>
          <a:custGeom>
            <a:avLst/>
            <a:gdLst/>
            <a:ahLst/>
            <a:cxnLst/>
            <a:rect l="l" t="t" r="r" b="b"/>
            <a:pathLst>
              <a:path w="1067171" h="1456061">
                <a:moveTo>
                  <a:pt x="0" y="0"/>
                </a:moveTo>
                <a:lnTo>
                  <a:pt x="1067172" y="0"/>
                </a:lnTo>
                <a:lnTo>
                  <a:pt x="1067172" y="1456061"/>
                </a:lnTo>
                <a:lnTo>
                  <a:pt x="0" y="14560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p:cNvSpPr txBox="1"/>
          <p:nvPr/>
        </p:nvSpPr>
        <p:spPr>
          <a:xfrm>
            <a:off x="886948" y="609343"/>
            <a:ext cx="3953521" cy="1359346"/>
          </a:xfrm>
          <a:prstGeom prst="rect">
            <a:avLst/>
          </a:prstGeom>
        </p:spPr>
        <p:txBody>
          <a:bodyPr wrap="square" lIns="0" tIns="0" rIns="0" bIns="0" rtlCol="0" anchor="t">
            <a:spAutoFit/>
          </a:bodyPr>
          <a:lstStyle/>
          <a:p>
            <a:pPr marL="0" marR="0" lvl="0" indent="0" algn="ctr" defTabSz="609630" rtl="0" eaLnBrk="1" fontAlgn="auto" latinLnBrk="0" hangingPunct="1">
              <a:lnSpc>
                <a:spcPts val="5334"/>
              </a:lnSpc>
              <a:spcBef>
                <a:spcPts val="0"/>
              </a:spcBef>
              <a:spcAft>
                <a:spcPts val="0"/>
              </a:spcAft>
              <a:buClrTx/>
              <a:buSzTx/>
              <a:buFontTx/>
              <a:buNone/>
              <a:tabLst/>
              <a:defRPr/>
            </a:pPr>
            <a:r>
              <a:rPr kumimoji="0" lang="sv-SE" sz="5334" b="0" i="0" u="none" strike="noStrike" kern="1200" cap="none" spc="0" normalizeH="0" baseline="0" noProof="0" dirty="0">
                <a:ln>
                  <a:noFill/>
                </a:ln>
                <a:solidFill>
                  <a:prstClr val="black"/>
                </a:solidFill>
                <a:effectLst/>
                <a:uLnTx/>
                <a:uFillTx/>
                <a:latin typeface="Genty Sans"/>
                <a:ea typeface="Genty Sans"/>
                <a:cs typeface="Genty Sans"/>
                <a:sym typeface="Genty Sans"/>
              </a:rPr>
              <a:t>Det handlar om livet</a:t>
            </a:r>
          </a:p>
        </p:txBody>
      </p:sp>
      <p:sp>
        <p:nvSpPr>
          <p:cNvPr id="25" name="TextBox 25"/>
          <p:cNvSpPr txBox="1"/>
          <p:nvPr/>
        </p:nvSpPr>
        <p:spPr>
          <a:xfrm>
            <a:off x="5801810" y="1055218"/>
            <a:ext cx="5651636" cy="5297412"/>
          </a:xfrm>
          <a:prstGeom prst="rect">
            <a:avLst/>
          </a:prstGeom>
        </p:spPr>
        <p:txBody>
          <a:bodyPr wrap="square" lIns="0" tIns="0" rIns="0" bIns="0" rtlCol="0" anchor="t">
            <a:spAutoFit/>
          </a:bodyPr>
          <a:lstStyle/>
          <a:p>
            <a:pPr marL="0" marR="0" lvl="0" indent="0" algn="ctr" defTabSz="609630" rtl="0" eaLnBrk="1" fontAlgn="auto" latinLnBrk="0" hangingPunct="1">
              <a:lnSpc>
                <a:spcPts val="2513"/>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Minskade påverkbara skillnader </a:t>
            </a:r>
          </a:p>
          <a:p>
            <a:pPr marL="0" marR="0" lvl="0" indent="0" algn="ctr" defTabSz="609630" rtl="0" eaLnBrk="1" fontAlgn="auto" latinLnBrk="0" hangingPunct="1">
              <a:lnSpc>
                <a:spcPts val="2513"/>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i psykisk hälsa</a:t>
            </a:r>
          </a:p>
          <a:p>
            <a:pPr marL="0" marR="0" lvl="0" indent="0" algn="ctr" defTabSz="609630" rtl="0" eaLnBrk="1" fontAlgn="auto" latinLnBrk="0" hangingPunct="1">
              <a:lnSpc>
                <a:spcPts val="2513"/>
              </a:lnSpc>
              <a:spcBef>
                <a:spcPts val="0"/>
              </a:spcBef>
              <a:spcAft>
                <a:spcPts val="0"/>
              </a:spcAft>
              <a:buClrTx/>
              <a:buSzTx/>
              <a:buFontTx/>
              <a:buNone/>
              <a:tabLst/>
              <a:defRPr/>
            </a:pPr>
            <a:endParaRPr lang="sv-SE" sz="2400" b="1" dirty="0">
              <a:solidFill>
                <a:prstClr val="black"/>
              </a:solidFill>
              <a:latin typeface="Calibri"/>
              <a:ea typeface="Montserrat Medium"/>
              <a:cs typeface="Montserrat Medium"/>
              <a:sym typeface="Montserrat Medium"/>
            </a:endParaRPr>
          </a:p>
          <a:p>
            <a:pPr algn="ctr"/>
            <a:r>
              <a:rPr lang="sv-SE" sz="2000" dirty="0"/>
              <a:t>Målet om minskade påverkbara skillnader i psykisk hälsa tar fasta på att minska de påverkbara skillnaderna i psykisk hälsa som finns mellan olika grupper i befolkningen, t.ex. baserat på olika utbildnings-, inkomstnivåer eller yrkeskategorier men också i hög grad utifrån diskrimineringsgrunderna. </a:t>
            </a:r>
          </a:p>
          <a:p>
            <a:pPr algn="ctr"/>
            <a:endParaRPr lang="sv-SE" sz="2000" dirty="0"/>
          </a:p>
          <a:p>
            <a:pPr algn="ctr"/>
            <a:r>
              <a:rPr lang="sv-SE" sz="2000" dirty="0"/>
              <a:t>Målet handlar om att åstadkomma en tydlig förflyttning mot minskade påverkbara hälsoskillnader i psykisk hälsa. Det handlar både om att olika typer av insatser genomförs och att intensiteten eller utbudet av insatser anpassas utifrån olika behov. </a:t>
            </a:r>
          </a:p>
          <a:p>
            <a:pPr marL="0" marR="0" lvl="0" indent="0" algn="ctr" defTabSz="609630" rtl="0" eaLnBrk="1" fontAlgn="auto" latinLnBrk="0" hangingPunct="1">
              <a:lnSpc>
                <a:spcPts val="2513"/>
              </a:lnSpc>
              <a:spcBef>
                <a:spcPts val="0"/>
              </a:spcBef>
              <a:spcAft>
                <a:spcPts val="0"/>
              </a:spcAft>
              <a:buClrTx/>
              <a:buSzTx/>
              <a:buFontTx/>
              <a:buNone/>
              <a:tabLst/>
              <a:defRPr/>
            </a:pPr>
            <a:endParaRPr kumimoji="0" lang="sv-SE" sz="20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endParaRPr>
          </a:p>
          <a:p>
            <a:pPr marL="0" marR="0" lvl="0" indent="0" algn="ctr" defTabSz="609630" rtl="0" eaLnBrk="1" fontAlgn="auto" latinLnBrk="0" hangingPunct="1">
              <a:lnSpc>
                <a:spcPts val="2513"/>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endParaRPr>
          </a:p>
        </p:txBody>
      </p:sp>
      <p:pic>
        <p:nvPicPr>
          <p:cNvPr id="28" name="Bildobjekt 27">
            <a:extLst>
              <a:ext uri="{FF2B5EF4-FFF2-40B4-BE49-F238E27FC236}">
                <a16:creationId xmlns:a16="http://schemas.microsoft.com/office/drawing/2014/main" id="{21516365-A701-54EF-3861-683796074D27}"/>
              </a:ext>
            </a:extLst>
          </p:cNvPr>
          <p:cNvPicPr>
            <a:picLocks noChangeAspect="1"/>
          </p:cNvPicPr>
          <p:nvPr/>
        </p:nvPicPr>
        <p:blipFill>
          <a:blip r:embed="rId9">
            <a:alphaModFix amt="35000"/>
          </a:blip>
          <a:stretch>
            <a:fillRect/>
          </a:stretch>
        </p:blipFill>
        <p:spPr>
          <a:xfrm>
            <a:off x="1223736" y="2031275"/>
            <a:ext cx="2954123" cy="4863210"/>
          </a:xfrm>
          <a:prstGeom prst="rect">
            <a:avLst/>
          </a:prstGeom>
        </p:spPr>
      </p:pic>
      <p:pic>
        <p:nvPicPr>
          <p:cNvPr id="2" name="Bildobjekt 1">
            <a:extLst>
              <a:ext uri="{FF2B5EF4-FFF2-40B4-BE49-F238E27FC236}">
                <a16:creationId xmlns:a16="http://schemas.microsoft.com/office/drawing/2014/main" id="{559788F5-7F20-9C8B-E557-13BB8E19900B}"/>
              </a:ext>
            </a:extLst>
          </p:cNvPr>
          <p:cNvPicPr>
            <a:picLocks noChangeAspect="1"/>
          </p:cNvPicPr>
          <p:nvPr/>
        </p:nvPicPr>
        <p:blipFill>
          <a:blip r:embed="rId10"/>
          <a:stretch>
            <a:fillRect/>
          </a:stretch>
        </p:blipFill>
        <p:spPr>
          <a:xfrm>
            <a:off x="9967872" y="0"/>
            <a:ext cx="2174510" cy="587774"/>
          </a:xfrm>
          <a:prstGeom prst="rect">
            <a:avLst/>
          </a:prstGeom>
        </p:spPr>
      </p:pic>
    </p:spTree>
    <p:extLst>
      <p:ext uri="{BB962C8B-B14F-4D97-AF65-F5344CB8AC3E}">
        <p14:creationId xmlns:p14="http://schemas.microsoft.com/office/powerpoint/2010/main" val="340491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3" name="Freeform 3"/>
          <p:cNvSpPr/>
          <p:nvPr/>
        </p:nvSpPr>
        <p:spPr>
          <a:xfrm>
            <a:off x="5503102" y="692756"/>
            <a:ext cx="6421888" cy="5907162"/>
          </a:xfrm>
          <a:custGeom>
            <a:avLst/>
            <a:gdLst/>
            <a:ahLst/>
            <a:cxnLst/>
            <a:rect l="l" t="t" r="r" b="b"/>
            <a:pathLst>
              <a:path w="8822792" h="8333862">
                <a:moveTo>
                  <a:pt x="0" y="0"/>
                </a:moveTo>
                <a:lnTo>
                  <a:pt x="8822792" y="0"/>
                </a:lnTo>
                <a:lnTo>
                  <a:pt x="8822792" y="8333862"/>
                </a:lnTo>
                <a:lnTo>
                  <a:pt x="0" y="83338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95485">
            <a:off x="4832602" y="70472"/>
            <a:ext cx="897131" cy="914274"/>
          </a:xfrm>
          <a:custGeom>
            <a:avLst/>
            <a:gdLst/>
            <a:ahLst/>
            <a:cxnLst/>
            <a:rect l="l" t="t" r="r" b="b"/>
            <a:pathLst>
              <a:path w="1345697" h="1371411">
                <a:moveTo>
                  <a:pt x="0" y="0"/>
                </a:moveTo>
                <a:lnTo>
                  <a:pt x="1345697" y="0"/>
                </a:lnTo>
                <a:lnTo>
                  <a:pt x="1345697" y="1371411"/>
                </a:lnTo>
                <a:lnTo>
                  <a:pt x="0" y="13714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1036177" y="1123289"/>
            <a:ext cx="711447" cy="970707"/>
          </a:xfrm>
          <a:custGeom>
            <a:avLst/>
            <a:gdLst/>
            <a:ahLst/>
            <a:cxnLst/>
            <a:rect l="l" t="t" r="r" b="b"/>
            <a:pathLst>
              <a:path w="1067171" h="1456061">
                <a:moveTo>
                  <a:pt x="0" y="0"/>
                </a:moveTo>
                <a:lnTo>
                  <a:pt x="1067172" y="0"/>
                </a:lnTo>
                <a:lnTo>
                  <a:pt x="1067172" y="1456061"/>
                </a:lnTo>
                <a:lnTo>
                  <a:pt x="0" y="14560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p:cNvSpPr txBox="1"/>
          <p:nvPr/>
        </p:nvSpPr>
        <p:spPr>
          <a:xfrm>
            <a:off x="886948" y="609343"/>
            <a:ext cx="3953521" cy="1359346"/>
          </a:xfrm>
          <a:prstGeom prst="rect">
            <a:avLst/>
          </a:prstGeom>
        </p:spPr>
        <p:txBody>
          <a:bodyPr wrap="square" lIns="0" tIns="0" rIns="0" bIns="0" rtlCol="0" anchor="t">
            <a:spAutoFit/>
          </a:bodyPr>
          <a:lstStyle/>
          <a:p>
            <a:pPr marL="0" marR="0" lvl="0" indent="0" algn="ctr" defTabSz="609630" rtl="0" eaLnBrk="1" fontAlgn="auto" latinLnBrk="0" hangingPunct="1">
              <a:lnSpc>
                <a:spcPts val="5334"/>
              </a:lnSpc>
              <a:spcBef>
                <a:spcPts val="0"/>
              </a:spcBef>
              <a:spcAft>
                <a:spcPts val="0"/>
              </a:spcAft>
              <a:buClrTx/>
              <a:buSzTx/>
              <a:buFontTx/>
              <a:buNone/>
              <a:tabLst/>
              <a:defRPr/>
            </a:pPr>
            <a:r>
              <a:rPr kumimoji="0" lang="sv-SE" sz="5334" b="0" i="0" u="none" strike="noStrike" kern="1200" cap="none" spc="0" normalizeH="0" baseline="0" noProof="0" dirty="0">
                <a:ln>
                  <a:noFill/>
                </a:ln>
                <a:solidFill>
                  <a:prstClr val="black"/>
                </a:solidFill>
                <a:effectLst/>
                <a:uLnTx/>
                <a:uFillTx/>
                <a:latin typeface="Genty Sans"/>
                <a:ea typeface="Genty Sans"/>
                <a:cs typeface="Genty Sans"/>
                <a:sym typeface="Genty Sans"/>
              </a:rPr>
              <a:t>Det handlar om livet</a:t>
            </a:r>
          </a:p>
        </p:txBody>
      </p:sp>
      <p:sp>
        <p:nvSpPr>
          <p:cNvPr id="26" name="TextBox 26"/>
          <p:cNvSpPr txBox="1"/>
          <p:nvPr/>
        </p:nvSpPr>
        <p:spPr>
          <a:xfrm>
            <a:off x="5853615" y="936727"/>
            <a:ext cx="5720861" cy="5900141"/>
          </a:xfrm>
          <a:prstGeom prst="rect">
            <a:avLst/>
          </a:prstGeom>
        </p:spPr>
        <p:txBody>
          <a:bodyPr wrap="square" lIns="0" tIns="0" rIns="0" bIns="0" rtlCol="0" anchor="t">
            <a:spAutoFit/>
          </a:bodyPr>
          <a:lstStyle/>
          <a:p>
            <a:pPr marL="0" marR="0" lvl="0" indent="0" algn="ctr" defTabSz="609630" rtl="0" eaLnBrk="1" fontAlgn="auto" latinLnBrk="0" hangingPunct="1">
              <a:lnSpc>
                <a:spcPts val="2513"/>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rPr>
              <a:t>Minskade negativa konsekvenser på grund av psykiatriska tillstånd</a:t>
            </a:r>
          </a:p>
          <a:p>
            <a:pPr marL="0" marR="0" lvl="0" indent="0" algn="ctr" defTabSz="609630" rtl="0" eaLnBrk="1" fontAlgn="auto" latinLnBrk="0" hangingPunct="1">
              <a:lnSpc>
                <a:spcPts val="2513"/>
              </a:lnSpc>
              <a:spcBef>
                <a:spcPts val="0"/>
              </a:spcBef>
              <a:spcAft>
                <a:spcPts val="0"/>
              </a:spcAft>
              <a:buClrTx/>
              <a:buSzTx/>
              <a:buFontTx/>
              <a:buNone/>
              <a:tabLst/>
              <a:defRPr/>
            </a:pPr>
            <a:endParaRPr lang="sv-SE" sz="2400" b="1" dirty="0">
              <a:solidFill>
                <a:prstClr val="black"/>
              </a:solidFill>
              <a:latin typeface="Calibri"/>
              <a:ea typeface="Montserrat Medium"/>
              <a:cs typeface="Montserrat Medium"/>
              <a:sym typeface="Montserrat Medium"/>
            </a:endParaRPr>
          </a:p>
          <a:p>
            <a:pPr algn="ctr"/>
            <a:r>
              <a:rPr lang="sv-SE" sz="2000" dirty="0"/>
              <a:t>Målet om minskade negativa konsekvenser på grund av psykiatriska tillstånd tar fasta på att skapa gemenskap och ett samhälle som har förmågan att tillgodose behoven hos personer med psykiatriska tillstånd och som främjar möjligheterna för dem att delta i samhället på ett aktivt och meningsfullt sätt. </a:t>
            </a:r>
          </a:p>
          <a:p>
            <a:pPr algn="ctr"/>
            <a:endParaRPr lang="sv-SE" sz="2000" dirty="0"/>
          </a:p>
          <a:p>
            <a:pPr algn="ctr"/>
            <a:r>
              <a:rPr lang="sv-SE" sz="2000" dirty="0"/>
              <a:t>Målet handlar om att stärka det psykiska välbefinnandet, minska psykiskt lidande och öka funktionsförmåga och återhämtning hos personer med psykiatriska tillstånd samt förbättra den somatiska hälsan och minska risken för </a:t>
            </a:r>
            <a:r>
              <a:rPr lang="sv-SE" sz="2000" dirty="0" err="1"/>
              <a:t>förtida</a:t>
            </a:r>
            <a:r>
              <a:rPr lang="sv-SE" sz="2000" dirty="0"/>
              <a:t> död. Målet handlar också om att minska stigmatisering och diskriminering vid psykiatriska tillstånd och förbättra bemötandet av personer med olika former av psykisk ohälsa.</a:t>
            </a:r>
          </a:p>
          <a:p>
            <a:pPr marL="0" marR="0" lvl="0" indent="0" algn="ctr" defTabSz="609630" rtl="0" eaLnBrk="1" fontAlgn="auto" latinLnBrk="0" hangingPunct="1">
              <a:lnSpc>
                <a:spcPts val="2513"/>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Calibri"/>
              <a:ea typeface="Montserrat Medium"/>
              <a:cs typeface="Montserrat Medium"/>
              <a:sym typeface="Montserrat Medium"/>
            </a:endParaRPr>
          </a:p>
        </p:txBody>
      </p:sp>
      <p:pic>
        <p:nvPicPr>
          <p:cNvPr id="28" name="Bildobjekt 27">
            <a:extLst>
              <a:ext uri="{FF2B5EF4-FFF2-40B4-BE49-F238E27FC236}">
                <a16:creationId xmlns:a16="http://schemas.microsoft.com/office/drawing/2014/main" id="{21516365-A701-54EF-3861-683796074D27}"/>
              </a:ext>
            </a:extLst>
          </p:cNvPr>
          <p:cNvPicPr>
            <a:picLocks noChangeAspect="1"/>
          </p:cNvPicPr>
          <p:nvPr/>
        </p:nvPicPr>
        <p:blipFill>
          <a:blip r:embed="rId9">
            <a:alphaModFix amt="35000"/>
          </a:blip>
          <a:stretch>
            <a:fillRect/>
          </a:stretch>
        </p:blipFill>
        <p:spPr>
          <a:xfrm>
            <a:off x="1223736" y="2031275"/>
            <a:ext cx="2954123" cy="4863210"/>
          </a:xfrm>
          <a:prstGeom prst="rect">
            <a:avLst/>
          </a:prstGeom>
        </p:spPr>
      </p:pic>
      <p:pic>
        <p:nvPicPr>
          <p:cNvPr id="2" name="Bildobjekt 1">
            <a:extLst>
              <a:ext uri="{FF2B5EF4-FFF2-40B4-BE49-F238E27FC236}">
                <a16:creationId xmlns:a16="http://schemas.microsoft.com/office/drawing/2014/main" id="{559788F5-7F20-9C8B-E557-13BB8E19900B}"/>
              </a:ext>
            </a:extLst>
          </p:cNvPr>
          <p:cNvPicPr>
            <a:picLocks noChangeAspect="1"/>
          </p:cNvPicPr>
          <p:nvPr/>
        </p:nvPicPr>
        <p:blipFill>
          <a:blip r:embed="rId10"/>
          <a:stretch>
            <a:fillRect/>
          </a:stretch>
        </p:blipFill>
        <p:spPr>
          <a:xfrm>
            <a:off x="9967872" y="0"/>
            <a:ext cx="2174510" cy="587774"/>
          </a:xfrm>
          <a:prstGeom prst="rect">
            <a:avLst/>
          </a:prstGeom>
        </p:spPr>
      </p:pic>
    </p:spTree>
    <p:extLst>
      <p:ext uri="{BB962C8B-B14F-4D97-AF65-F5344CB8AC3E}">
        <p14:creationId xmlns:p14="http://schemas.microsoft.com/office/powerpoint/2010/main" val="759817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6" name="Freeform 6"/>
          <p:cNvSpPr/>
          <p:nvPr/>
        </p:nvSpPr>
        <p:spPr>
          <a:xfrm rot="399890">
            <a:off x="-12360" y="4539060"/>
            <a:ext cx="1835657" cy="930831"/>
          </a:xfrm>
          <a:custGeom>
            <a:avLst/>
            <a:gdLst/>
            <a:ahLst/>
            <a:cxnLst/>
            <a:rect l="l" t="t" r="r" b="b"/>
            <a:pathLst>
              <a:path w="2753485" h="1396246">
                <a:moveTo>
                  <a:pt x="0" y="0"/>
                </a:moveTo>
                <a:lnTo>
                  <a:pt x="2753485" y="0"/>
                </a:lnTo>
                <a:lnTo>
                  <a:pt x="2753485" y="1396247"/>
                </a:lnTo>
                <a:lnTo>
                  <a:pt x="0" y="1396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sv-SE" sz="1200">
              <a:solidFill>
                <a:prstClr val="black"/>
              </a:solidFill>
              <a:latin typeface="Calibri"/>
            </a:endParaRPr>
          </a:p>
        </p:txBody>
      </p:sp>
      <p:sp>
        <p:nvSpPr>
          <p:cNvPr id="7" name="Freeform 7"/>
          <p:cNvSpPr/>
          <p:nvPr/>
        </p:nvSpPr>
        <p:spPr>
          <a:xfrm rot="-1062192">
            <a:off x="10867263" y="5238510"/>
            <a:ext cx="1377635" cy="574589"/>
          </a:xfrm>
          <a:custGeom>
            <a:avLst/>
            <a:gdLst/>
            <a:ahLst/>
            <a:cxnLst/>
            <a:rect l="l" t="t" r="r" b="b"/>
            <a:pathLst>
              <a:path w="2066453" h="861883">
                <a:moveTo>
                  <a:pt x="0" y="0"/>
                </a:moveTo>
                <a:lnTo>
                  <a:pt x="2066453" y="0"/>
                </a:lnTo>
                <a:lnTo>
                  <a:pt x="2066453" y="861883"/>
                </a:lnTo>
                <a:lnTo>
                  <a:pt x="0" y="8618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sv-SE" sz="1200">
              <a:solidFill>
                <a:prstClr val="black"/>
              </a:solidFill>
              <a:latin typeface="Calibri"/>
            </a:endParaRPr>
          </a:p>
        </p:txBody>
      </p:sp>
      <p:sp>
        <p:nvSpPr>
          <p:cNvPr id="8" name="Freeform 8"/>
          <p:cNvSpPr/>
          <p:nvPr/>
        </p:nvSpPr>
        <p:spPr>
          <a:xfrm>
            <a:off x="9386531" y="4163682"/>
            <a:ext cx="828873" cy="1130924"/>
          </a:xfrm>
          <a:custGeom>
            <a:avLst/>
            <a:gdLst/>
            <a:ahLst/>
            <a:cxnLst/>
            <a:rect l="l" t="t" r="r" b="b"/>
            <a:pathLst>
              <a:path w="1243309" h="1696386">
                <a:moveTo>
                  <a:pt x="0" y="0"/>
                </a:moveTo>
                <a:lnTo>
                  <a:pt x="1243309" y="0"/>
                </a:lnTo>
                <a:lnTo>
                  <a:pt x="1243309" y="1696386"/>
                </a:lnTo>
                <a:lnTo>
                  <a:pt x="0" y="16963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sv-SE" sz="1200">
              <a:solidFill>
                <a:prstClr val="black"/>
              </a:solidFill>
              <a:latin typeface="Calibri"/>
            </a:endParaRPr>
          </a:p>
        </p:txBody>
      </p:sp>
      <p:sp>
        <p:nvSpPr>
          <p:cNvPr id="9" name="Freeform 9"/>
          <p:cNvSpPr/>
          <p:nvPr/>
        </p:nvSpPr>
        <p:spPr>
          <a:xfrm>
            <a:off x="1529794" y="5409471"/>
            <a:ext cx="839417" cy="599483"/>
          </a:xfrm>
          <a:custGeom>
            <a:avLst/>
            <a:gdLst/>
            <a:ahLst/>
            <a:cxnLst/>
            <a:rect l="l" t="t" r="r" b="b"/>
            <a:pathLst>
              <a:path w="1259125" h="899225">
                <a:moveTo>
                  <a:pt x="0" y="0"/>
                </a:moveTo>
                <a:lnTo>
                  <a:pt x="1259126" y="0"/>
                </a:lnTo>
                <a:lnTo>
                  <a:pt x="1259126" y="899226"/>
                </a:lnTo>
                <a:lnTo>
                  <a:pt x="0" y="8992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sv-SE" sz="1200">
              <a:solidFill>
                <a:prstClr val="black"/>
              </a:solidFill>
              <a:latin typeface="Calibri"/>
            </a:endParaRPr>
          </a:p>
        </p:txBody>
      </p:sp>
      <p:graphicFrame>
        <p:nvGraphicFramePr>
          <p:cNvPr id="10" name="Diagram 9">
            <a:extLst>
              <a:ext uri="{FF2B5EF4-FFF2-40B4-BE49-F238E27FC236}">
                <a16:creationId xmlns:a16="http://schemas.microsoft.com/office/drawing/2014/main" id="{2170605E-5D91-29C0-60D0-B46B14304472}"/>
              </a:ext>
            </a:extLst>
          </p:cNvPr>
          <p:cNvGraphicFramePr/>
          <p:nvPr>
            <p:extLst>
              <p:ext uri="{D42A27DB-BD31-4B8C-83A1-F6EECF244321}">
                <p14:modId xmlns:p14="http://schemas.microsoft.com/office/powerpoint/2010/main" val="2009050241"/>
              </p:ext>
            </p:extLst>
          </p:nvPr>
        </p:nvGraphicFramePr>
        <p:xfrm>
          <a:off x="128492" y="1397767"/>
          <a:ext cx="11935015" cy="522135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11" name="Group 2">
            <a:extLst>
              <a:ext uri="{FF2B5EF4-FFF2-40B4-BE49-F238E27FC236}">
                <a16:creationId xmlns:a16="http://schemas.microsoft.com/office/drawing/2014/main" id="{0A2D591C-A742-7B8F-A02B-D93B1CA213B5}"/>
              </a:ext>
            </a:extLst>
          </p:cNvPr>
          <p:cNvGrpSpPr/>
          <p:nvPr/>
        </p:nvGrpSpPr>
        <p:grpSpPr>
          <a:xfrm>
            <a:off x="-397916" y="367133"/>
            <a:ext cx="6493916" cy="840930"/>
            <a:chOff x="320601" y="-29347"/>
            <a:chExt cx="3124428" cy="414754"/>
          </a:xfrm>
        </p:grpSpPr>
        <p:sp>
          <p:nvSpPr>
            <p:cNvPr id="12" name="Freeform 3">
              <a:extLst>
                <a:ext uri="{FF2B5EF4-FFF2-40B4-BE49-F238E27FC236}">
                  <a16:creationId xmlns:a16="http://schemas.microsoft.com/office/drawing/2014/main" id="{B147D7ED-B69F-D0DA-BC9F-7C3B9D792446}"/>
                </a:ext>
              </a:extLst>
            </p:cNvPr>
            <p:cNvSpPr/>
            <p:nvPr/>
          </p:nvSpPr>
          <p:spPr>
            <a:xfrm>
              <a:off x="320601" y="-29347"/>
              <a:ext cx="3124428" cy="414754"/>
            </a:xfrm>
            <a:custGeom>
              <a:avLst/>
              <a:gdLst/>
              <a:ahLst/>
              <a:cxnLst/>
              <a:rect l="l" t="t" r="r" b="b"/>
              <a:pathLst>
                <a:path w="3124428" h="414754">
                  <a:moveTo>
                    <a:pt x="58814" y="0"/>
                  </a:moveTo>
                  <a:lnTo>
                    <a:pt x="3065614" y="0"/>
                  </a:lnTo>
                  <a:cubicBezTo>
                    <a:pt x="3081212" y="0"/>
                    <a:pt x="3096172" y="6196"/>
                    <a:pt x="3107202" y="17226"/>
                  </a:cubicBezTo>
                  <a:cubicBezTo>
                    <a:pt x="3118231" y="28256"/>
                    <a:pt x="3124428" y="43216"/>
                    <a:pt x="3124428" y="58814"/>
                  </a:cubicBezTo>
                  <a:lnTo>
                    <a:pt x="3124428" y="355939"/>
                  </a:lnTo>
                  <a:cubicBezTo>
                    <a:pt x="3124428" y="371538"/>
                    <a:pt x="3118231" y="386497"/>
                    <a:pt x="3107202" y="397527"/>
                  </a:cubicBezTo>
                  <a:cubicBezTo>
                    <a:pt x="3096172" y="408557"/>
                    <a:pt x="3081212" y="414754"/>
                    <a:pt x="3065614" y="414754"/>
                  </a:cubicBezTo>
                  <a:lnTo>
                    <a:pt x="58814" y="414754"/>
                  </a:lnTo>
                  <a:cubicBezTo>
                    <a:pt x="43216" y="414754"/>
                    <a:pt x="28256" y="408557"/>
                    <a:pt x="17226" y="397527"/>
                  </a:cubicBezTo>
                  <a:cubicBezTo>
                    <a:pt x="6196" y="386497"/>
                    <a:pt x="0" y="371538"/>
                    <a:pt x="0" y="355939"/>
                  </a:cubicBezTo>
                  <a:lnTo>
                    <a:pt x="0" y="58814"/>
                  </a:lnTo>
                  <a:cubicBezTo>
                    <a:pt x="0" y="43216"/>
                    <a:pt x="6196" y="28256"/>
                    <a:pt x="17226" y="17226"/>
                  </a:cubicBezTo>
                  <a:cubicBezTo>
                    <a:pt x="28256" y="6196"/>
                    <a:pt x="43216" y="0"/>
                    <a:pt x="58814" y="0"/>
                  </a:cubicBezTo>
                  <a:close/>
                </a:path>
              </a:pathLst>
            </a:custGeom>
            <a:solidFill>
              <a:srgbClr val="A9CFC5"/>
            </a:solidFill>
          </p:spPr>
          <p:txBody>
            <a:bodyPr/>
            <a:lstStyle/>
            <a:p>
              <a:pPr defTabSz="609630"/>
              <a:endParaRPr lang="sv-SE" sz="1200">
                <a:solidFill>
                  <a:prstClr val="black"/>
                </a:solidFill>
              </a:endParaRPr>
            </a:p>
          </p:txBody>
        </p:sp>
        <p:sp>
          <p:nvSpPr>
            <p:cNvPr id="13" name="TextBox 4">
              <a:extLst>
                <a:ext uri="{FF2B5EF4-FFF2-40B4-BE49-F238E27FC236}">
                  <a16:creationId xmlns:a16="http://schemas.microsoft.com/office/drawing/2014/main" id="{AA1E84C1-9082-7579-BF42-02E4783B28D6}"/>
                </a:ext>
              </a:extLst>
            </p:cNvPr>
            <p:cNvSpPr txBox="1"/>
            <p:nvPr/>
          </p:nvSpPr>
          <p:spPr>
            <a:xfrm>
              <a:off x="320601" y="16070"/>
              <a:ext cx="3124428" cy="319504"/>
            </a:xfrm>
            <a:prstGeom prst="rect">
              <a:avLst/>
            </a:prstGeom>
          </p:spPr>
          <p:txBody>
            <a:bodyPr lIns="13634" tIns="13634" rIns="13634" bIns="13634" rtlCol="0" anchor="ctr"/>
            <a:lstStyle/>
            <a:p>
              <a:pPr marL="0" marR="0" lvl="0" indent="0" algn="ctr" defTabSz="609630" rtl="0" eaLnBrk="1" fontAlgn="auto" latinLnBrk="0" hangingPunct="1">
                <a:lnSpc>
                  <a:spcPts val="5334"/>
                </a:lnSpc>
                <a:spcBef>
                  <a:spcPts val="0"/>
                </a:spcBef>
                <a:spcAft>
                  <a:spcPts val="0"/>
                </a:spcAft>
                <a:buClrTx/>
                <a:buSzTx/>
                <a:buFontTx/>
                <a:buNone/>
                <a:tabLst/>
                <a:defRPr/>
              </a:pPr>
              <a:r>
                <a:rPr kumimoji="0" lang="sv-SE" sz="5334" b="0" i="0" u="none" strike="noStrike" kern="1200" cap="none" spc="0" normalizeH="0" baseline="0" noProof="0" dirty="0">
                  <a:ln>
                    <a:noFill/>
                  </a:ln>
                  <a:solidFill>
                    <a:prstClr val="black"/>
                  </a:solidFill>
                  <a:effectLst/>
                  <a:uLnTx/>
                  <a:uFillTx/>
                  <a:latin typeface="Genty Sans"/>
                  <a:ea typeface="Genty Sans"/>
                  <a:cs typeface="Genty Sans"/>
                  <a:sym typeface="Genty Sans"/>
                </a:rPr>
                <a:t>Strategins delmål</a:t>
              </a:r>
            </a:p>
          </p:txBody>
        </p:sp>
      </p:grpSp>
      <p:pic>
        <p:nvPicPr>
          <p:cNvPr id="2" name="Bildobjekt 1">
            <a:extLst>
              <a:ext uri="{FF2B5EF4-FFF2-40B4-BE49-F238E27FC236}">
                <a16:creationId xmlns:a16="http://schemas.microsoft.com/office/drawing/2014/main" id="{063F7EE2-FE59-2E13-4EC2-D43A569181D8}"/>
              </a:ext>
            </a:extLst>
          </p:cNvPr>
          <p:cNvPicPr>
            <a:picLocks noChangeAspect="1"/>
          </p:cNvPicPr>
          <p:nvPr/>
        </p:nvPicPr>
        <p:blipFill>
          <a:blip r:embed="rId16"/>
          <a:stretch>
            <a:fillRect/>
          </a:stretch>
        </p:blipFill>
        <p:spPr>
          <a:xfrm>
            <a:off x="9967872" y="0"/>
            <a:ext cx="2174510" cy="5877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p:cNvGrpSpPr/>
        <p:nvPr/>
      </p:nvGrpSpPr>
      <p:grpSpPr>
        <a:xfrm>
          <a:off x="0" y="0"/>
          <a:ext cx="0" cy="0"/>
          <a:chOff x="0" y="0"/>
          <a:chExt cx="0" cy="0"/>
        </a:xfrm>
      </p:grpSpPr>
      <p:grpSp>
        <p:nvGrpSpPr>
          <p:cNvPr id="2" name="Group 2"/>
          <p:cNvGrpSpPr/>
          <p:nvPr/>
        </p:nvGrpSpPr>
        <p:grpSpPr>
          <a:xfrm>
            <a:off x="0" y="609289"/>
            <a:ext cx="8106053" cy="862037"/>
            <a:chOff x="0" y="0"/>
            <a:chExt cx="3900078" cy="414754"/>
          </a:xfrm>
          <a:solidFill>
            <a:srgbClr val="1E69AD"/>
          </a:solidFill>
        </p:grpSpPr>
        <p:sp>
          <p:nvSpPr>
            <p:cNvPr id="3" name="Freeform 3"/>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defTabSz="609630"/>
              <a:endParaRPr lang="sv-SE" sz="1200">
                <a:solidFill>
                  <a:prstClr val="black"/>
                </a:solidFill>
              </a:endParaRPr>
            </a:p>
          </p:txBody>
        </p:sp>
        <p:sp>
          <p:nvSpPr>
            <p:cNvPr id="4" name="TextBox 4"/>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schemeClr val="bg1"/>
                  </a:solidFill>
                  <a:effectLst/>
                  <a:uLnTx/>
                  <a:uFillTx/>
                  <a:ea typeface="One Little Font Bold"/>
                  <a:cs typeface="One Little Font Bold"/>
                  <a:sym typeface="One Little Font Bold"/>
                </a:rPr>
                <a:t>Ökat fokus på att stärka psykiskt välbefinnande och psykisk hälsa som resurs för individ och samhälle</a:t>
              </a:r>
            </a:p>
          </p:txBody>
        </p:sp>
      </p:grpSp>
      <p:sp>
        <p:nvSpPr>
          <p:cNvPr id="26" name="Rektangel 25">
            <a:extLst>
              <a:ext uri="{FF2B5EF4-FFF2-40B4-BE49-F238E27FC236}">
                <a16:creationId xmlns:a16="http://schemas.microsoft.com/office/drawing/2014/main" id="{289F738D-3D65-0995-568D-4C55CAF5FF88}"/>
              </a:ext>
            </a:extLst>
          </p:cNvPr>
          <p:cNvSpPr/>
          <p:nvPr/>
        </p:nvSpPr>
        <p:spPr>
          <a:xfrm>
            <a:off x="10049781" y="318312"/>
            <a:ext cx="2142219" cy="1439075"/>
          </a:xfrm>
          <a:prstGeom prst="rect">
            <a:avLst/>
          </a:prstGeom>
          <a:blipFill dpi="0" rotWithShape="1">
            <a:blip r:embed="rId3"/>
            <a:srcRect/>
            <a:stretch>
              <a:fillRect l="15550" r="1555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p>
        </p:txBody>
      </p:sp>
      <p:graphicFrame>
        <p:nvGraphicFramePr>
          <p:cNvPr id="27" name="textruta 2">
            <a:extLst>
              <a:ext uri="{FF2B5EF4-FFF2-40B4-BE49-F238E27FC236}">
                <a16:creationId xmlns:a16="http://schemas.microsoft.com/office/drawing/2014/main" id="{915DB9DF-B1BB-91A0-4A7E-3C127CB9D851}"/>
              </a:ext>
            </a:extLst>
          </p:cNvPr>
          <p:cNvGraphicFramePr/>
          <p:nvPr>
            <p:extLst>
              <p:ext uri="{D42A27DB-BD31-4B8C-83A1-F6EECF244321}">
                <p14:modId xmlns:p14="http://schemas.microsoft.com/office/powerpoint/2010/main" val="1605066908"/>
              </p:ext>
            </p:extLst>
          </p:nvPr>
        </p:nvGraphicFramePr>
        <p:xfrm>
          <a:off x="902344" y="1757387"/>
          <a:ext cx="6101692" cy="4586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Bildobjekt 4">
            <a:extLst>
              <a:ext uri="{FF2B5EF4-FFF2-40B4-BE49-F238E27FC236}">
                <a16:creationId xmlns:a16="http://schemas.microsoft.com/office/drawing/2014/main" id="{7B8080E0-81C7-72BA-C578-A411EB76EC71}"/>
              </a:ext>
            </a:extLst>
          </p:cNvPr>
          <p:cNvPicPr>
            <a:picLocks noChangeAspect="1"/>
          </p:cNvPicPr>
          <p:nvPr/>
        </p:nvPicPr>
        <p:blipFill>
          <a:blip r:embed="rId9"/>
          <a:stretch>
            <a:fillRect/>
          </a:stretch>
        </p:blipFill>
        <p:spPr>
          <a:xfrm>
            <a:off x="10017490" y="6331794"/>
            <a:ext cx="2174510" cy="587774"/>
          </a:xfrm>
          <a:prstGeom prst="rect">
            <a:avLst/>
          </a:prstGeom>
        </p:spPr>
      </p:pic>
      <p:pic>
        <p:nvPicPr>
          <p:cNvPr id="6" name="Bildobjekt 5">
            <a:extLst>
              <a:ext uri="{FF2B5EF4-FFF2-40B4-BE49-F238E27FC236}">
                <a16:creationId xmlns:a16="http://schemas.microsoft.com/office/drawing/2014/main" id="{C8D7A64C-B2C1-A6AD-D5E7-F12F7B71D578}"/>
              </a:ext>
            </a:extLst>
          </p:cNvPr>
          <p:cNvPicPr>
            <a:picLocks noChangeAspect="1"/>
          </p:cNvPicPr>
          <p:nvPr/>
        </p:nvPicPr>
        <p:blipFill>
          <a:blip r:embed="rId9"/>
          <a:stretch>
            <a:fillRect/>
          </a:stretch>
        </p:blipFill>
        <p:spPr>
          <a:xfrm>
            <a:off x="9967872" y="0"/>
            <a:ext cx="2174510" cy="587774"/>
          </a:xfrm>
          <a:prstGeom prst="rect">
            <a:avLst/>
          </a:prstGeom>
        </p:spPr>
      </p:pic>
      <p:sp>
        <p:nvSpPr>
          <p:cNvPr id="7" name="Freeform 2">
            <a:extLst>
              <a:ext uri="{FF2B5EF4-FFF2-40B4-BE49-F238E27FC236}">
                <a16:creationId xmlns:a16="http://schemas.microsoft.com/office/drawing/2014/main" id="{5BD63348-9530-A041-6691-0BB611161192}"/>
              </a:ext>
            </a:extLst>
          </p:cNvPr>
          <p:cNvSpPr/>
          <p:nvPr/>
        </p:nvSpPr>
        <p:spPr>
          <a:xfrm>
            <a:off x="6726725" y="2018966"/>
            <a:ext cx="4613654" cy="4229745"/>
          </a:xfrm>
          <a:custGeom>
            <a:avLst/>
            <a:gdLst/>
            <a:ahLst/>
            <a:cxnLst/>
            <a:rect l="l" t="t" r="r" b="b"/>
            <a:pathLst>
              <a:path w="9860729" h="8229600">
                <a:moveTo>
                  <a:pt x="0" y="0"/>
                </a:moveTo>
                <a:lnTo>
                  <a:pt x="9860729" y="0"/>
                </a:lnTo>
                <a:lnTo>
                  <a:pt x="9860729" y="8229600"/>
                </a:lnTo>
                <a:lnTo>
                  <a:pt x="0" y="8229600"/>
                </a:lnTo>
                <a:lnTo>
                  <a:pt x="0" y="0"/>
                </a:lnTo>
                <a:close/>
              </a:path>
            </a:pathLst>
          </a:custGeom>
          <a:blipFill>
            <a:blip r:embed="rId10"/>
            <a:stretch>
              <a:fillRect/>
            </a:stretch>
          </a:blipFill>
        </p:spPr>
        <p:txBody>
          <a:bodyPr/>
          <a:lstStyle/>
          <a:p>
            <a:endParaRPr lang="sv-SE"/>
          </a:p>
        </p:txBody>
      </p:sp>
      <p:sp>
        <p:nvSpPr>
          <p:cNvPr id="8" name="textruta 7">
            <a:extLst>
              <a:ext uri="{FF2B5EF4-FFF2-40B4-BE49-F238E27FC236}">
                <a16:creationId xmlns:a16="http://schemas.microsoft.com/office/drawing/2014/main" id="{9B7C3D57-450F-8824-BEB7-E9A78D9BF936}"/>
              </a:ext>
            </a:extLst>
          </p:cNvPr>
          <p:cNvSpPr txBox="1"/>
          <p:nvPr/>
        </p:nvSpPr>
        <p:spPr>
          <a:xfrm>
            <a:off x="187569" y="1471043"/>
            <a:ext cx="6096000" cy="369332"/>
          </a:xfrm>
          <a:prstGeom prst="rect">
            <a:avLst/>
          </a:prstGeom>
          <a:noFill/>
        </p:spPr>
        <p:txBody>
          <a:bodyPr wrap="square">
            <a:spAutoFit/>
          </a:bodyPr>
          <a:lstStyle/>
          <a:p>
            <a:pPr marL="0" indent="0">
              <a:buNone/>
            </a:pPr>
            <a:r>
              <a:rPr lang="sv-SE" sz="1800" dirty="0"/>
              <a:t>Prioriterade områden</a:t>
            </a:r>
          </a:p>
        </p:txBody>
      </p:sp>
      <p:pic>
        <p:nvPicPr>
          <p:cNvPr id="9" name="Bildobjekt 8">
            <a:extLst>
              <a:ext uri="{FF2B5EF4-FFF2-40B4-BE49-F238E27FC236}">
                <a16:creationId xmlns:a16="http://schemas.microsoft.com/office/drawing/2014/main" id="{B7C96C27-F506-A991-EF70-4A9F4A8BCE0A}"/>
              </a:ext>
            </a:extLst>
          </p:cNvPr>
          <p:cNvPicPr>
            <a:picLocks noChangeAspect="1"/>
          </p:cNvPicPr>
          <p:nvPr/>
        </p:nvPicPr>
        <p:blipFill>
          <a:blip r:embed="rId11"/>
          <a:stretch>
            <a:fillRect/>
          </a:stretch>
        </p:blipFill>
        <p:spPr>
          <a:xfrm>
            <a:off x="7863019" y="5712217"/>
            <a:ext cx="1170533" cy="53649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p:cNvGrpSpPr/>
        <p:nvPr/>
      </p:nvGrpSpPr>
      <p:grpSpPr>
        <a:xfrm>
          <a:off x="0" y="0"/>
          <a:ext cx="0" cy="0"/>
          <a:chOff x="0" y="0"/>
          <a:chExt cx="0" cy="0"/>
        </a:xfrm>
      </p:grpSpPr>
      <p:grpSp>
        <p:nvGrpSpPr>
          <p:cNvPr id="2" name="Group 2"/>
          <p:cNvGrpSpPr/>
          <p:nvPr/>
        </p:nvGrpSpPr>
        <p:grpSpPr>
          <a:xfrm>
            <a:off x="0" y="609289"/>
            <a:ext cx="8106053" cy="862037"/>
            <a:chOff x="0" y="0"/>
            <a:chExt cx="3900078" cy="414754"/>
          </a:xfrm>
          <a:solidFill>
            <a:srgbClr val="1E69AD"/>
          </a:solidFill>
        </p:grpSpPr>
        <p:sp>
          <p:nvSpPr>
            <p:cNvPr id="3" name="Freeform 3"/>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1.1 Utveckla arbetet inom berörda samhällssektorer med att främja psykiskt välbefinnande</a:t>
              </a:r>
            </a:p>
          </p:txBody>
        </p:sp>
      </p:grpSp>
      <p:sp>
        <p:nvSpPr>
          <p:cNvPr id="26" name="Rektangel 25">
            <a:extLst>
              <a:ext uri="{FF2B5EF4-FFF2-40B4-BE49-F238E27FC236}">
                <a16:creationId xmlns:a16="http://schemas.microsoft.com/office/drawing/2014/main" id="{289F738D-3D65-0995-568D-4C55CAF5FF88}"/>
              </a:ext>
            </a:extLst>
          </p:cNvPr>
          <p:cNvSpPr/>
          <p:nvPr/>
        </p:nvSpPr>
        <p:spPr>
          <a:xfrm>
            <a:off x="10049781" y="318312"/>
            <a:ext cx="2142219" cy="1439075"/>
          </a:xfrm>
          <a:prstGeom prst="rect">
            <a:avLst/>
          </a:prstGeom>
          <a:blipFill dpi="0" rotWithShape="1">
            <a:blip r:embed="rId3"/>
            <a:srcRect/>
            <a:stretch>
              <a:fillRect l="15550" r="1555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aphicFrame>
        <p:nvGraphicFramePr>
          <p:cNvPr id="27" name="textruta 2">
            <a:extLst>
              <a:ext uri="{FF2B5EF4-FFF2-40B4-BE49-F238E27FC236}">
                <a16:creationId xmlns:a16="http://schemas.microsoft.com/office/drawing/2014/main" id="{915DB9DF-B1BB-91A0-4A7E-3C127CB9D851}"/>
              </a:ext>
            </a:extLst>
          </p:cNvPr>
          <p:cNvGraphicFramePr/>
          <p:nvPr>
            <p:extLst>
              <p:ext uri="{D42A27DB-BD31-4B8C-83A1-F6EECF244321}">
                <p14:modId xmlns:p14="http://schemas.microsoft.com/office/powerpoint/2010/main" val="2220190297"/>
              </p:ext>
            </p:extLst>
          </p:nvPr>
        </p:nvGraphicFramePr>
        <p:xfrm>
          <a:off x="187569" y="2157045"/>
          <a:ext cx="6539156" cy="3446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Bildobjekt 4">
            <a:extLst>
              <a:ext uri="{FF2B5EF4-FFF2-40B4-BE49-F238E27FC236}">
                <a16:creationId xmlns:a16="http://schemas.microsoft.com/office/drawing/2014/main" id="{7B8080E0-81C7-72BA-C578-A411EB76EC71}"/>
              </a:ext>
            </a:extLst>
          </p:cNvPr>
          <p:cNvPicPr>
            <a:picLocks noChangeAspect="1"/>
          </p:cNvPicPr>
          <p:nvPr/>
        </p:nvPicPr>
        <p:blipFill>
          <a:blip r:embed="rId9"/>
          <a:stretch>
            <a:fillRect/>
          </a:stretch>
        </p:blipFill>
        <p:spPr>
          <a:xfrm>
            <a:off x="10017490" y="6331794"/>
            <a:ext cx="2174510" cy="587774"/>
          </a:xfrm>
          <a:prstGeom prst="rect">
            <a:avLst/>
          </a:prstGeom>
        </p:spPr>
      </p:pic>
      <p:sp>
        <p:nvSpPr>
          <p:cNvPr id="7" name="Freeform 2">
            <a:extLst>
              <a:ext uri="{FF2B5EF4-FFF2-40B4-BE49-F238E27FC236}">
                <a16:creationId xmlns:a16="http://schemas.microsoft.com/office/drawing/2014/main" id="{5BD63348-9530-A041-6691-0BB611161192}"/>
              </a:ext>
            </a:extLst>
          </p:cNvPr>
          <p:cNvSpPr/>
          <p:nvPr/>
        </p:nvSpPr>
        <p:spPr>
          <a:xfrm>
            <a:off x="6726725" y="2018966"/>
            <a:ext cx="4613654" cy="4229745"/>
          </a:xfrm>
          <a:custGeom>
            <a:avLst/>
            <a:gdLst/>
            <a:ahLst/>
            <a:cxnLst/>
            <a:rect l="l" t="t" r="r" b="b"/>
            <a:pathLst>
              <a:path w="9860729" h="8229600">
                <a:moveTo>
                  <a:pt x="0" y="0"/>
                </a:moveTo>
                <a:lnTo>
                  <a:pt x="9860729" y="0"/>
                </a:lnTo>
                <a:lnTo>
                  <a:pt x="9860729" y="8229600"/>
                </a:lnTo>
                <a:lnTo>
                  <a:pt x="0" y="8229600"/>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150BD6C0-B716-FB08-06CD-7B4FA668BD43}"/>
              </a:ext>
            </a:extLst>
          </p:cNvPr>
          <p:cNvSpPr txBox="1"/>
          <p:nvPr/>
        </p:nvSpPr>
        <p:spPr>
          <a:xfrm>
            <a:off x="187569" y="1560480"/>
            <a:ext cx="6096000" cy="369332"/>
          </a:xfrm>
          <a:prstGeom prst="rect">
            <a:avLst/>
          </a:prstGeom>
          <a:noFill/>
        </p:spPr>
        <p:txBody>
          <a:bodyPr wrap="square">
            <a:spAutoFit/>
          </a:bodyPr>
          <a:lstStyle/>
          <a:p>
            <a:pPr marL="0" indent="0">
              <a:buNone/>
            </a:pPr>
            <a:r>
              <a:rPr lang="sv-SE" sz="1800" dirty="0"/>
              <a:t>Fokus för detta område bör vara:</a:t>
            </a:r>
          </a:p>
        </p:txBody>
      </p:sp>
      <p:sp>
        <p:nvSpPr>
          <p:cNvPr id="15" name="textruta 14">
            <a:extLst>
              <a:ext uri="{FF2B5EF4-FFF2-40B4-BE49-F238E27FC236}">
                <a16:creationId xmlns:a16="http://schemas.microsoft.com/office/drawing/2014/main" id="{081F4892-94AC-EAA8-522B-5C33741420DD}"/>
              </a:ext>
            </a:extLst>
          </p:cNvPr>
          <p:cNvSpPr txBox="1"/>
          <p:nvPr/>
        </p:nvSpPr>
        <p:spPr>
          <a:xfrm>
            <a:off x="7641012" y="6443125"/>
            <a:ext cx="6096000" cy="307777"/>
          </a:xfrm>
          <a:prstGeom prst="rect">
            <a:avLst/>
          </a:prstGeom>
          <a:noFill/>
        </p:spPr>
        <p:txBody>
          <a:bodyPr wrap="square">
            <a:spAutoFit/>
          </a:bodyPr>
          <a:lstStyle/>
          <a:p>
            <a:r>
              <a:rPr lang="sv-SE" sz="1400" dirty="0"/>
              <a:t>www.folkhalsomyndigheten.se</a:t>
            </a:r>
          </a:p>
        </p:txBody>
      </p:sp>
      <p:pic>
        <p:nvPicPr>
          <p:cNvPr id="6" name="Bildobjekt 5">
            <a:extLst>
              <a:ext uri="{FF2B5EF4-FFF2-40B4-BE49-F238E27FC236}">
                <a16:creationId xmlns:a16="http://schemas.microsoft.com/office/drawing/2014/main" id="{15F3849C-4233-6081-931F-58580F3E2B89}"/>
              </a:ext>
            </a:extLst>
          </p:cNvPr>
          <p:cNvPicPr>
            <a:picLocks noChangeAspect="1"/>
          </p:cNvPicPr>
          <p:nvPr/>
        </p:nvPicPr>
        <p:blipFill>
          <a:blip r:embed="rId11"/>
          <a:stretch>
            <a:fillRect/>
          </a:stretch>
        </p:blipFill>
        <p:spPr>
          <a:xfrm>
            <a:off x="7863019" y="5712217"/>
            <a:ext cx="1170533" cy="536494"/>
          </a:xfrm>
          <a:prstGeom prst="rect">
            <a:avLst/>
          </a:prstGeom>
        </p:spPr>
      </p:pic>
    </p:spTree>
    <p:extLst>
      <p:ext uri="{BB962C8B-B14F-4D97-AF65-F5344CB8AC3E}">
        <p14:creationId xmlns:p14="http://schemas.microsoft.com/office/powerpoint/2010/main" val="393618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p:cNvGrpSpPr/>
        <p:nvPr/>
      </p:nvGrpSpPr>
      <p:grpSpPr>
        <a:xfrm>
          <a:off x="0" y="0"/>
          <a:ext cx="0" cy="0"/>
          <a:chOff x="0" y="0"/>
          <a:chExt cx="0" cy="0"/>
        </a:xfrm>
      </p:grpSpPr>
      <p:grpSp>
        <p:nvGrpSpPr>
          <p:cNvPr id="2" name="Group 2"/>
          <p:cNvGrpSpPr/>
          <p:nvPr/>
        </p:nvGrpSpPr>
        <p:grpSpPr>
          <a:xfrm>
            <a:off x="0" y="609289"/>
            <a:ext cx="8106053" cy="862037"/>
            <a:chOff x="0" y="0"/>
            <a:chExt cx="3900078" cy="414754"/>
          </a:xfrm>
          <a:solidFill>
            <a:srgbClr val="1E69AD"/>
          </a:solidFill>
        </p:grpSpPr>
        <p:sp>
          <p:nvSpPr>
            <p:cNvPr id="3" name="Freeform 3"/>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1.2 Höja allmänhetens kunskaper om psykisk hälsa</a:t>
              </a:r>
            </a:p>
          </p:txBody>
        </p:sp>
      </p:grpSp>
      <p:sp>
        <p:nvSpPr>
          <p:cNvPr id="26" name="Rektangel 25">
            <a:extLst>
              <a:ext uri="{FF2B5EF4-FFF2-40B4-BE49-F238E27FC236}">
                <a16:creationId xmlns:a16="http://schemas.microsoft.com/office/drawing/2014/main" id="{289F738D-3D65-0995-568D-4C55CAF5FF88}"/>
              </a:ext>
            </a:extLst>
          </p:cNvPr>
          <p:cNvSpPr/>
          <p:nvPr/>
        </p:nvSpPr>
        <p:spPr>
          <a:xfrm>
            <a:off x="10049781" y="318312"/>
            <a:ext cx="2142219" cy="1439075"/>
          </a:xfrm>
          <a:prstGeom prst="rect">
            <a:avLst/>
          </a:prstGeom>
          <a:blipFill dpi="0" rotWithShape="1">
            <a:blip r:embed="rId3"/>
            <a:srcRect/>
            <a:stretch>
              <a:fillRect l="15550" r="1555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aphicFrame>
        <p:nvGraphicFramePr>
          <p:cNvPr id="27" name="textruta 2">
            <a:extLst>
              <a:ext uri="{FF2B5EF4-FFF2-40B4-BE49-F238E27FC236}">
                <a16:creationId xmlns:a16="http://schemas.microsoft.com/office/drawing/2014/main" id="{915DB9DF-B1BB-91A0-4A7E-3C127CB9D851}"/>
              </a:ext>
            </a:extLst>
          </p:cNvPr>
          <p:cNvGraphicFramePr/>
          <p:nvPr>
            <p:extLst>
              <p:ext uri="{D42A27DB-BD31-4B8C-83A1-F6EECF244321}">
                <p14:modId xmlns:p14="http://schemas.microsoft.com/office/powerpoint/2010/main" val="2915024675"/>
              </p:ext>
            </p:extLst>
          </p:nvPr>
        </p:nvGraphicFramePr>
        <p:xfrm>
          <a:off x="187569" y="2018966"/>
          <a:ext cx="6705600" cy="4592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Bildobjekt 4">
            <a:extLst>
              <a:ext uri="{FF2B5EF4-FFF2-40B4-BE49-F238E27FC236}">
                <a16:creationId xmlns:a16="http://schemas.microsoft.com/office/drawing/2014/main" id="{7B8080E0-81C7-72BA-C578-A411EB76EC71}"/>
              </a:ext>
            </a:extLst>
          </p:cNvPr>
          <p:cNvPicPr>
            <a:picLocks noChangeAspect="1"/>
          </p:cNvPicPr>
          <p:nvPr/>
        </p:nvPicPr>
        <p:blipFill>
          <a:blip r:embed="rId9"/>
          <a:stretch>
            <a:fillRect/>
          </a:stretch>
        </p:blipFill>
        <p:spPr>
          <a:xfrm>
            <a:off x="10017490" y="6331794"/>
            <a:ext cx="2174510" cy="587774"/>
          </a:xfrm>
          <a:prstGeom prst="rect">
            <a:avLst/>
          </a:prstGeom>
        </p:spPr>
      </p:pic>
      <p:sp>
        <p:nvSpPr>
          <p:cNvPr id="7" name="Freeform 2">
            <a:extLst>
              <a:ext uri="{FF2B5EF4-FFF2-40B4-BE49-F238E27FC236}">
                <a16:creationId xmlns:a16="http://schemas.microsoft.com/office/drawing/2014/main" id="{5BD63348-9530-A041-6691-0BB611161192}"/>
              </a:ext>
            </a:extLst>
          </p:cNvPr>
          <p:cNvSpPr/>
          <p:nvPr/>
        </p:nvSpPr>
        <p:spPr>
          <a:xfrm>
            <a:off x="6726725" y="2018966"/>
            <a:ext cx="4613654" cy="4229745"/>
          </a:xfrm>
          <a:custGeom>
            <a:avLst/>
            <a:gdLst/>
            <a:ahLst/>
            <a:cxnLst/>
            <a:rect l="l" t="t" r="r" b="b"/>
            <a:pathLst>
              <a:path w="9860729" h="8229600">
                <a:moveTo>
                  <a:pt x="0" y="0"/>
                </a:moveTo>
                <a:lnTo>
                  <a:pt x="9860729" y="0"/>
                </a:lnTo>
                <a:lnTo>
                  <a:pt x="9860729" y="8229600"/>
                </a:lnTo>
                <a:lnTo>
                  <a:pt x="0" y="8229600"/>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150BD6C0-B716-FB08-06CD-7B4FA668BD43}"/>
              </a:ext>
            </a:extLst>
          </p:cNvPr>
          <p:cNvSpPr txBox="1"/>
          <p:nvPr/>
        </p:nvSpPr>
        <p:spPr>
          <a:xfrm>
            <a:off x="187569" y="1560480"/>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6" name="Bildobjekt 5">
            <a:extLst>
              <a:ext uri="{FF2B5EF4-FFF2-40B4-BE49-F238E27FC236}">
                <a16:creationId xmlns:a16="http://schemas.microsoft.com/office/drawing/2014/main" id="{055C2FC0-9FAE-9E82-FDE6-9DCBB0AA9BAC}"/>
              </a:ext>
            </a:extLst>
          </p:cNvPr>
          <p:cNvPicPr>
            <a:picLocks noChangeAspect="1"/>
          </p:cNvPicPr>
          <p:nvPr/>
        </p:nvPicPr>
        <p:blipFill>
          <a:blip r:embed="rId11"/>
          <a:stretch>
            <a:fillRect/>
          </a:stretch>
        </p:blipFill>
        <p:spPr>
          <a:xfrm>
            <a:off x="7863019" y="5712217"/>
            <a:ext cx="1170533" cy="536494"/>
          </a:xfrm>
          <a:prstGeom prst="rect">
            <a:avLst/>
          </a:prstGeom>
        </p:spPr>
      </p:pic>
    </p:spTree>
    <p:extLst>
      <p:ext uri="{BB962C8B-B14F-4D97-AF65-F5344CB8AC3E}">
        <p14:creationId xmlns:p14="http://schemas.microsoft.com/office/powerpoint/2010/main" val="1798828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p:cNvGrpSpPr/>
        <p:nvPr/>
      </p:nvGrpSpPr>
      <p:grpSpPr>
        <a:xfrm>
          <a:off x="0" y="0"/>
          <a:ext cx="0" cy="0"/>
          <a:chOff x="0" y="0"/>
          <a:chExt cx="0" cy="0"/>
        </a:xfrm>
      </p:grpSpPr>
      <p:grpSp>
        <p:nvGrpSpPr>
          <p:cNvPr id="2" name="Group 2"/>
          <p:cNvGrpSpPr/>
          <p:nvPr/>
        </p:nvGrpSpPr>
        <p:grpSpPr>
          <a:xfrm>
            <a:off x="0" y="609289"/>
            <a:ext cx="8106053" cy="903579"/>
            <a:chOff x="0" y="0"/>
            <a:chExt cx="3900078" cy="434741"/>
          </a:xfrm>
          <a:solidFill>
            <a:srgbClr val="1E69AD"/>
          </a:solidFill>
        </p:grpSpPr>
        <p:sp>
          <p:nvSpPr>
            <p:cNvPr id="3" name="Freeform 3"/>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115237"/>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0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1.3 Genomföra insatser för att skapa motståndskraft och upprätthålla en god psykisk hälsa i ett föränderligt samhälle</a:t>
              </a:r>
            </a:p>
            <a:p>
              <a:pPr marL="0" marR="0" lvl="0" indent="0" algn="ctr" defTabSz="914400" rtl="0" eaLnBrk="1" fontAlgn="auto" latinLnBrk="0" hangingPunct="1">
                <a:lnSpc>
                  <a:spcPts val="3334"/>
                </a:lnSpc>
                <a:spcBef>
                  <a:spcPts val="0"/>
                </a:spcBef>
                <a:spcAft>
                  <a:spcPts val="0"/>
                </a:spcAft>
                <a:buClrTx/>
                <a:buSzTx/>
                <a:buFontTx/>
                <a:buNone/>
                <a:tabLst/>
                <a:defRPr/>
              </a:pPr>
              <a:endPar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endParaRPr>
            </a:p>
          </p:txBody>
        </p:sp>
      </p:grpSp>
      <p:sp>
        <p:nvSpPr>
          <p:cNvPr id="26" name="Rektangel 25">
            <a:extLst>
              <a:ext uri="{FF2B5EF4-FFF2-40B4-BE49-F238E27FC236}">
                <a16:creationId xmlns:a16="http://schemas.microsoft.com/office/drawing/2014/main" id="{289F738D-3D65-0995-568D-4C55CAF5FF88}"/>
              </a:ext>
            </a:extLst>
          </p:cNvPr>
          <p:cNvSpPr/>
          <p:nvPr/>
        </p:nvSpPr>
        <p:spPr>
          <a:xfrm>
            <a:off x="10049781" y="318312"/>
            <a:ext cx="2142219" cy="1439075"/>
          </a:xfrm>
          <a:prstGeom prst="rect">
            <a:avLst/>
          </a:prstGeom>
          <a:blipFill dpi="0" rotWithShape="1">
            <a:blip r:embed="rId3"/>
            <a:srcRect/>
            <a:stretch>
              <a:fillRect l="15550" r="1555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aphicFrame>
        <p:nvGraphicFramePr>
          <p:cNvPr id="27" name="textruta 2">
            <a:extLst>
              <a:ext uri="{FF2B5EF4-FFF2-40B4-BE49-F238E27FC236}">
                <a16:creationId xmlns:a16="http://schemas.microsoft.com/office/drawing/2014/main" id="{915DB9DF-B1BB-91A0-4A7E-3C127CB9D851}"/>
              </a:ext>
            </a:extLst>
          </p:cNvPr>
          <p:cNvGraphicFramePr/>
          <p:nvPr>
            <p:extLst>
              <p:ext uri="{D42A27DB-BD31-4B8C-83A1-F6EECF244321}">
                <p14:modId xmlns:p14="http://schemas.microsoft.com/office/powerpoint/2010/main" val="3803088351"/>
              </p:ext>
            </p:extLst>
          </p:nvPr>
        </p:nvGraphicFramePr>
        <p:xfrm>
          <a:off x="1137137" y="2452875"/>
          <a:ext cx="5277707" cy="33619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Bildobjekt 4">
            <a:extLst>
              <a:ext uri="{FF2B5EF4-FFF2-40B4-BE49-F238E27FC236}">
                <a16:creationId xmlns:a16="http://schemas.microsoft.com/office/drawing/2014/main" id="{7B8080E0-81C7-72BA-C578-A411EB76EC71}"/>
              </a:ext>
            </a:extLst>
          </p:cNvPr>
          <p:cNvPicPr>
            <a:picLocks noChangeAspect="1"/>
          </p:cNvPicPr>
          <p:nvPr/>
        </p:nvPicPr>
        <p:blipFill>
          <a:blip r:embed="rId9"/>
          <a:stretch>
            <a:fillRect/>
          </a:stretch>
        </p:blipFill>
        <p:spPr>
          <a:xfrm>
            <a:off x="10017490" y="6331794"/>
            <a:ext cx="2174510" cy="587774"/>
          </a:xfrm>
          <a:prstGeom prst="rect">
            <a:avLst/>
          </a:prstGeom>
        </p:spPr>
      </p:pic>
      <p:sp>
        <p:nvSpPr>
          <p:cNvPr id="7" name="Freeform 2">
            <a:extLst>
              <a:ext uri="{FF2B5EF4-FFF2-40B4-BE49-F238E27FC236}">
                <a16:creationId xmlns:a16="http://schemas.microsoft.com/office/drawing/2014/main" id="{5BD63348-9530-A041-6691-0BB611161192}"/>
              </a:ext>
            </a:extLst>
          </p:cNvPr>
          <p:cNvSpPr/>
          <p:nvPr/>
        </p:nvSpPr>
        <p:spPr>
          <a:xfrm>
            <a:off x="6726725" y="2018966"/>
            <a:ext cx="4613654" cy="4229745"/>
          </a:xfrm>
          <a:custGeom>
            <a:avLst/>
            <a:gdLst/>
            <a:ahLst/>
            <a:cxnLst/>
            <a:rect l="l" t="t" r="r" b="b"/>
            <a:pathLst>
              <a:path w="9860729" h="8229600">
                <a:moveTo>
                  <a:pt x="0" y="0"/>
                </a:moveTo>
                <a:lnTo>
                  <a:pt x="9860729" y="0"/>
                </a:lnTo>
                <a:lnTo>
                  <a:pt x="9860729" y="8229600"/>
                </a:lnTo>
                <a:lnTo>
                  <a:pt x="0" y="8229600"/>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150BD6C0-B716-FB08-06CD-7B4FA668BD43}"/>
              </a:ext>
            </a:extLst>
          </p:cNvPr>
          <p:cNvSpPr txBox="1"/>
          <p:nvPr/>
        </p:nvSpPr>
        <p:spPr>
          <a:xfrm>
            <a:off x="187569" y="1560480"/>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6" name="Bildobjekt 5">
            <a:extLst>
              <a:ext uri="{FF2B5EF4-FFF2-40B4-BE49-F238E27FC236}">
                <a16:creationId xmlns:a16="http://schemas.microsoft.com/office/drawing/2014/main" id="{184DE8BB-DAA2-D900-865C-CD098C67639D}"/>
              </a:ext>
            </a:extLst>
          </p:cNvPr>
          <p:cNvPicPr>
            <a:picLocks noChangeAspect="1"/>
          </p:cNvPicPr>
          <p:nvPr/>
        </p:nvPicPr>
        <p:blipFill>
          <a:blip r:embed="rId11"/>
          <a:stretch>
            <a:fillRect/>
          </a:stretch>
        </p:blipFill>
        <p:spPr>
          <a:xfrm>
            <a:off x="7863019" y="5712217"/>
            <a:ext cx="1170533" cy="536494"/>
          </a:xfrm>
          <a:prstGeom prst="rect">
            <a:avLst/>
          </a:prstGeom>
        </p:spPr>
      </p:pic>
    </p:spTree>
    <p:extLst>
      <p:ext uri="{BB962C8B-B14F-4D97-AF65-F5344CB8AC3E}">
        <p14:creationId xmlns:p14="http://schemas.microsoft.com/office/powerpoint/2010/main" val="328845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DF70BB83-09C1-592A-4959-DCE0B265913E}"/>
              </a:ext>
            </a:extLst>
          </p:cNvPr>
          <p:cNvPicPr>
            <a:picLocks noChangeAspect="1"/>
          </p:cNvPicPr>
          <p:nvPr/>
        </p:nvPicPr>
        <p:blipFill>
          <a:blip r:embed="rId3"/>
          <a:stretch>
            <a:fillRect/>
          </a:stretch>
        </p:blipFill>
        <p:spPr>
          <a:xfrm>
            <a:off x="9967872" y="0"/>
            <a:ext cx="2174510" cy="587774"/>
          </a:xfrm>
          <a:prstGeom prst="rect">
            <a:avLst/>
          </a:prstGeom>
        </p:spPr>
      </p:pic>
      <p:pic>
        <p:nvPicPr>
          <p:cNvPr id="35" name="Bildobjekt 34">
            <a:extLst>
              <a:ext uri="{FF2B5EF4-FFF2-40B4-BE49-F238E27FC236}">
                <a16:creationId xmlns:a16="http://schemas.microsoft.com/office/drawing/2014/main" id="{FE6FFE76-8954-8833-2B1A-FDC2FC1D756E}"/>
              </a:ext>
            </a:extLst>
          </p:cNvPr>
          <p:cNvPicPr>
            <a:picLocks noChangeAspect="1"/>
          </p:cNvPicPr>
          <p:nvPr/>
        </p:nvPicPr>
        <p:blipFill>
          <a:blip r:embed="rId4">
            <a:alphaModFix amt="35000"/>
          </a:blip>
          <a:stretch>
            <a:fillRect/>
          </a:stretch>
        </p:blipFill>
        <p:spPr>
          <a:xfrm>
            <a:off x="3854469" y="152400"/>
            <a:ext cx="4073270" cy="6705600"/>
          </a:xfrm>
          <a:prstGeom prst="rect">
            <a:avLst/>
          </a:prstGeom>
        </p:spPr>
      </p:pic>
      <p:sp>
        <p:nvSpPr>
          <p:cNvPr id="36" name="Rubrik 1">
            <a:extLst>
              <a:ext uri="{FF2B5EF4-FFF2-40B4-BE49-F238E27FC236}">
                <a16:creationId xmlns:a16="http://schemas.microsoft.com/office/drawing/2014/main" id="{79B12EBE-29E5-E08F-4E9B-60820E6CB5A2}"/>
              </a:ext>
            </a:extLst>
          </p:cNvPr>
          <p:cNvSpPr txBox="1">
            <a:spLocks/>
          </p:cNvSpPr>
          <p:nvPr/>
        </p:nvSpPr>
        <p:spPr>
          <a:xfrm>
            <a:off x="1524000" y="4093622"/>
            <a:ext cx="9144000" cy="757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4800" b="0" i="0" u="none" strike="noStrike" kern="1200" cap="none" spc="0" normalizeH="0" baseline="0" noProof="0">
                <a:ln>
                  <a:noFill/>
                </a:ln>
                <a:solidFill>
                  <a:sysClr val="windowText" lastClr="000000"/>
                </a:solidFill>
                <a:effectLst/>
                <a:uLnTx/>
                <a:uFillTx/>
                <a:latin typeface="Arial" panose="020B0604020202020204"/>
                <a:ea typeface="+mj-ea"/>
                <a:cs typeface="+mj-cs"/>
              </a:rPr>
              <a:t>”Det handlar om livet”</a:t>
            </a:r>
            <a:endParaRPr kumimoji="0" lang="sv-SE" sz="4800" b="0" i="0" u="none" strike="noStrike" kern="1200" cap="none" spc="0" normalizeH="0" baseline="0" noProof="0" dirty="0">
              <a:ln>
                <a:noFill/>
              </a:ln>
              <a:solidFill>
                <a:sysClr val="windowText" lastClr="000000"/>
              </a:solidFill>
              <a:effectLst/>
              <a:uLnTx/>
              <a:uFillTx/>
              <a:latin typeface="Arial" panose="020B0604020202020204"/>
              <a:ea typeface="+mj-ea"/>
              <a:cs typeface="+mj-cs"/>
            </a:endParaRPr>
          </a:p>
        </p:txBody>
      </p:sp>
      <p:sp>
        <p:nvSpPr>
          <p:cNvPr id="37" name="Underrubrik 2">
            <a:extLst>
              <a:ext uri="{FF2B5EF4-FFF2-40B4-BE49-F238E27FC236}">
                <a16:creationId xmlns:a16="http://schemas.microsoft.com/office/drawing/2014/main" id="{F3691380-45B2-E344-2654-54E670F24030}"/>
              </a:ext>
            </a:extLst>
          </p:cNvPr>
          <p:cNvSpPr txBox="1">
            <a:spLocks/>
          </p:cNvSpPr>
          <p:nvPr/>
        </p:nvSpPr>
        <p:spPr>
          <a:xfrm>
            <a:off x="1520952" y="485124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sysClr val="windowText" lastClr="000000"/>
                </a:solidFill>
                <a:effectLst/>
                <a:uLnTx/>
                <a:uFillTx/>
                <a:latin typeface="Arial" panose="020B0604020202020204"/>
                <a:ea typeface="+mn-ea"/>
                <a:cs typeface="+mn-cs"/>
              </a:rPr>
              <a:t>Nationell strategi för psykisk hälsa och suicidprevention</a:t>
            </a:r>
            <a:endParaRPr kumimoji="0" lang="sv-SE"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8" name="Rektangel: rundade hörn 37">
            <a:extLst>
              <a:ext uri="{FF2B5EF4-FFF2-40B4-BE49-F238E27FC236}">
                <a16:creationId xmlns:a16="http://schemas.microsoft.com/office/drawing/2014/main" id="{FEE20628-91D0-1767-ADF2-3F57A1C5BC9F}"/>
              </a:ext>
            </a:extLst>
          </p:cNvPr>
          <p:cNvSpPr/>
          <p:nvPr/>
        </p:nvSpPr>
        <p:spPr>
          <a:xfrm>
            <a:off x="2133600" y="4023360"/>
            <a:ext cx="7918704" cy="1655762"/>
          </a:xfrm>
          <a:prstGeom prst="roundRect">
            <a:avLst/>
          </a:prstGeom>
          <a:solidFill>
            <a:srgbClr val="FFD3A6">
              <a:alpha val="25098"/>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 name="textruta 2">
            <a:extLst>
              <a:ext uri="{FF2B5EF4-FFF2-40B4-BE49-F238E27FC236}">
                <a16:creationId xmlns:a16="http://schemas.microsoft.com/office/drawing/2014/main" id="{027D4266-83AB-F2AC-58D3-B57DA18FE596}"/>
              </a:ext>
            </a:extLst>
          </p:cNvPr>
          <p:cNvSpPr txBox="1"/>
          <p:nvPr/>
        </p:nvSpPr>
        <p:spPr>
          <a:xfrm>
            <a:off x="-11970" y="6436741"/>
            <a:ext cx="11067097" cy="369332"/>
          </a:xfrm>
          <a:prstGeom prst="rect">
            <a:avLst/>
          </a:prstGeom>
          <a:noFill/>
        </p:spPr>
        <p:txBody>
          <a:bodyPr wrap="square">
            <a:spAutoFit/>
          </a:bodyPr>
          <a:lstStyle/>
          <a:p>
            <a:r>
              <a:rPr lang="sv-SE" dirty="0">
                <a:hlinkClick r:id="rId5"/>
              </a:rPr>
              <a:t>Det handlar om livet – Nationell strategi inom området psykisk hälsa och suicidprevention 2025–2034</a:t>
            </a:r>
            <a:endParaRPr lang="sv-SE" dirty="0"/>
          </a:p>
        </p:txBody>
      </p:sp>
    </p:spTree>
    <p:extLst>
      <p:ext uri="{BB962C8B-B14F-4D97-AF65-F5344CB8AC3E}">
        <p14:creationId xmlns:p14="http://schemas.microsoft.com/office/powerpoint/2010/main" val="1702881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6256C381-3A26-4E24-9E3F-B9777FB456D3}"/>
            </a:ext>
          </a:extLst>
        </p:cNvPr>
        <p:cNvGrpSpPr/>
        <p:nvPr/>
      </p:nvGrpSpPr>
      <p:grpSpPr>
        <a:xfrm>
          <a:off x="0" y="0"/>
          <a:ext cx="0" cy="0"/>
          <a:chOff x="0" y="0"/>
          <a:chExt cx="0" cy="0"/>
        </a:xfrm>
      </p:grpSpPr>
      <p:pic>
        <p:nvPicPr>
          <p:cNvPr id="31" name="Bildobjekt 30">
            <a:extLst>
              <a:ext uri="{FF2B5EF4-FFF2-40B4-BE49-F238E27FC236}">
                <a16:creationId xmlns:a16="http://schemas.microsoft.com/office/drawing/2014/main" id="{FF2935AF-0A42-7926-BBD1-E1898BF7443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873961"/>
            <a:ext cx="3278292" cy="2163672"/>
          </a:xfrm>
          <a:prstGeom prst="rect">
            <a:avLst/>
          </a:prstGeom>
        </p:spPr>
      </p:pic>
      <p:pic>
        <p:nvPicPr>
          <p:cNvPr id="36" name="Bildobjekt 35">
            <a:extLst>
              <a:ext uri="{FF2B5EF4-FFF2-40B4-BE49-F238E27FC236}">
                <a16:creationId xmlns:a16="http://schemas.microsoft.com/office/drawing/2014/main" id="{3FA215BF-2FA7-F4CB-50E6-E3BD1C988D0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3" y="720430"/>
            <a:ext cx="3743538" cy="2470734"/>
          </a:xfrm>
          <a:prstGeom prst="rect">
            <a:avLst/>
          </a:prstGeom>
        </p:spPr>
      </p:pic>
      <p:pic>
        <p:nvPicPr>
          <p:cNvPr id="14" name="Bildobjekt 13">
            <a:extLst>
              <a:ext uri="{FF2B5EF4-FFF2-40B4-BE49-F238E27FC236}">
                <a16:creationId xmlns:a16="http://schemas.microsoft.com/office/drawing/2014/main" id="{6B2EB650-B47E-78E0-7C26-C78EF8A7914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8308764" y="886673"/>
            <a:ext cx="3239769" cy="2138247"/>
          </a:xfrm>
          <a:prstGeom prst="rect">
            <a:avLst/>
          </a:prstGeom>
        </p:spPr>
      </p:pic>
      <p:pic>
        <p:nvPicPr>
          <p:cNvPr id="33" name="Bildobjekt 32">
            <a:extLst>
              <a:ext uri="{FF2B5EF4-FFF2-40B4-BE49-F238E27FC236}">
                <a16:creationId xmlns:a16="http://schemas.microsoft.com/office/drawing/2014/main" id="{42A7058E-ECBA-3172-65A1-3EAAAFB2BDD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3820359"/>
            <a:ext cx="3278292" cy="2163672"/>
          </a:xfrm>
          <a:prstGeom prst="rect">
            <a:avLst/>
          </a:prstGeom>
        </p:spPr>
      </p:pic>
      <p:pic>
        <p:nvPicPr>
          <p:cNvPr id="35" name="Bildobjekt 34">
            <a:extLst>
              <a:ext uri="{FF2B5EF4-FFF2-40B4-BE49-F238E27FC236}">
                <a16:creationId xmlns:a16="http://schemas.microsoft.com/office/drawing/2014/main" id="{163B7D52-05F0-F7BF-721D-CD7F5F3245D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4" y="3676492"/>
            <a:ext cx="3743538" cy="2470734"/>
          </a:xfrm>
          <a:prstGeom prst="rect">
            <a:avLst/>
          </a:prstGeom>
        </p:spPr>
      </p:pic>
      <p:pic>
        <p:nvPicPr>
          <p:cNvPr id="30" name="Bildobjekt 29">
            <a:extLst>
              <a:ext uri="{FF2B5EF4-FFF2-40B4-BE49-F238E27FC236}">
                <a16:creationId xmlns:a16="http://schemas.microsoft.com/office/drawing/2014/main" id="{B8C3D923-3309-E4DD-A9DD-5CE04635093D}"/>
              </a:ext>
            </a:extLst>
          </p:cNvPr>
          <p:cNvPicPr>
            <a:picLocks noChangeAspect="1"/>
          </p:cNvPicPr>
          <p:nvPr/>
        </p:nvPicPr>
        <p:blipFill>
          <a:blip r:embed="rId5"/>
          <a:stretch>
            <a:fillRect/>
          </a:stretch>
        </p:blipFill>
        <p:spPr>
          <a:xfrm>
            <a:off x="8970811" y="3323819"/>
            <a:ext cx="2241475" cy="3165613"/>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a:extLst>
              <a:ext uri="{FF2B5EF4-FFF2-40B4-BE49-F238E27FC236}">
                <a16:creationId xmlns:a16="http://schemas.microsoft.com/office/drawing/2014/main" id="{7CD2ADF6-A648-8F5A-7AAB-9053E69AABD0}"/>
              </a:ext>
            </a:extLst>
          </p:cNvPr>
          <p:cNvPicPr>
            <a:picLocks noChangeAspect="1"/>
          </p:cNvPicPr>
          <p:nvPr/>
        </p:nvPicPr>
        <p:blipFill>
          <a:blip r:embed="rId6"/>
          <a:stretch>
            <a:fillRect/>
          </a:stretch>
        </p:blipFill>
        <p:spPr>
          <a:xfrm>
            <a:off x="9967872" y="0"/>
            <a:ext cx="2174510" cy="587774"/>
          </a:xfrm>
          <a:prstGeom prst="rect">
            <a:avLst/>
          </a:prstGeom>
        </p:spPr>
      </p:pic>
      <p:sp>
        <p:nvSpPr>
          <p:cNvPr id="3" name="textruta 2">
            <a:extLst>
              <a:ext uri="{FF2B5EF4-FFF2-40B4-BE49-F238E27FC236}">
                <a16:creationId xmlns:a16="http://schemas.microsoft.com/office/drawing/2014/main" id="{C542D559-2EBC-BAC3-9AF0-BA8939BEB5C5}"/>
              </a:ext>
            </a:extLst>
          </p:cNvPr>
          <p:cNvSpPr txBox="1"/>
          <p:nvPr/>
        </p:nvSpPr>
        <p:spPr>
          <a:xfrm>
            <a:off x="4329036" y="4752575"/>
            <a:ext cx="3572451" cy="1384995"/>
          </a:xfrm>
          <a:prstGeom prst="rect">
            <a:avLst/>
          </a:prstGeom>
          <a:noFill/>
        </p:spPr>
        <p:txBody>
          <a:bodyPr wrap="square">
            <a:spAutoFit/>
          </a:bodyPr>
          <a:lstStyle/>
          <a:p>
            <a:pPr algn="ctr"/>
            <a:r>
              <a:rPr lang="sv-SE" sz="1200" dirty="0"/>
              <a:t>Myndigheten för familjerätt och föräldraskapsstöd (</a:t>
            </a:r>
            <a:r>
              <a:rPr lang="sv-SE" sz="1200" dirty="0" err="1"/>
              <a:t>MFoF</a:t>
            </a:r>
            <a:r>
              <a:rPr lang="sv-SE" sz="1200" dirty="0"/>
              <a:t>) ska fördela 375 miljoner kronor till kommuner och regioner under 2024 för föräldraskapsstödjande insatser i syfte att skapa förutsättningar för en ökad och jämlik tillgång till föräldraskapsstöd i hela landet och bidra till att förebygga kriminalitet bland barn och unga</a:t>
            </a:r>
          </a:p>
        </p:txBody>
      </p:sp>
      <p:sp>
        <p:nvSpPr>
          <p:cNvPr id="7" name="textruta 6">
            <a:extLst>
              <a:ext uri="{FF2B5EF4-FFF2-40B4-BE49-F238E27FC236}">
                <a16:creationId xmlns:a16="http://schemas.microsoft.com/office/drawing/2014/main" id="{EBF7E340-BDA9-2B6D-EF9D-C26BCB652AD3}"/>
              </a:ext>
            </a:extLst>
          </p:cNvPr>
          <p:cNvSpPr txBox="1"/>
          <p:nvPr/>
        </p:nvSpPr>
        <p:spPr>
          <a:xfrm>
            <a:off x="643467" y="1868271"/>
            <a:ext cx="3180082" cy="830997"/>
          </a:xfrm>
          <a:prstGeom prst="rect">
            <a:avLst/>
          </a:prstGeom>
          <a:noFill/>
        </p:spPr>
        <p:txBody>
          <a:bodyPr wrap="square">
            <a:spAutoFit/>
          </a:bodyPr>
          <a:lstStyle/>
          <a:p>
            <a:pPr algn="ctr"/>
            <a:r>
              <a:rPr lang="sv-SE" sz="1600" dirty="0"/>
              <a:t>Under 2024 avsätts cirka 2,1 miljarder kronor i form av statligt stöd till idrotten (S2023/03224).</a:t>
            </a:r>
          </a:p>
        </p:txBody>
      </p:sp>
      <p:sp>
        <p:nvSpPr>
          <p:cNvPr id="9" name="textruta 8">
            <a:extLst>
              <a:ext uri="{FF2B5EF4-FFF2-40B4-BE49-F238E27FC236}">
                <a16:creationId xmlns:a16="http://schemas.microsoft.com/office/drawing/2014/main" id="{B20E0156-7250-010C-563F-2D9C14B8F751}"/>
              </a:ext>
            </a:extLst>
          </p:cNvPr>
          <p:cNvSpPr txBox="1"/>
          <p:nvPr/>
        </p:nvSpPr>
        <p:spPr>
          <a:xfrm>
            <a:off x="4181565" y="1821008"/>
            <a:ext cx="3867392" cy="1077218"/>
          </a:xfrm>
          <a:prstGeom prst="rect">
            <a:avLst/>
          </a:prstGeom>
          <a:noFill/>
        </p:spPr>
        <p:txBody>
          <a:bodyPr wrap="square">
            <a:spAutoFit/>
          </a:bodyPr>
          <a:lstStyle/>
          <a:p>
            <a:pPr algn="ctr"/>
            <a:r>
              <a:rPr lang="sv-SE" sz="1600" dirty="0"/>
              <a:t>Folkhälsomyndigheten ska genomföra insatser för att stärka och utveckla arbetet med existentiell hälsa inom ramen för den nationella folkhälsopolitiken</a:t>
            </a:r>
          </a:p>
        </p:txBody>
      </p:sp>
      <p:sp>
        <p:nvSpPr>
          <p:cNvPr id="12" name="textruta 11">
            <a:extLst>
              <a:ext uri="{FF2B5EF4-FFF2-40B4-BE49-F238E27FC236}">
                <a16:creationId xmlns:a16="http://schemas.microsoft.com/office/drawing/2014/main" id="{075128EE-3B1C-EDF2-51F1-EDB2190EBE49}"/>
              </a:ext>
            </a:extLst>
          </p:cNvPr>
          <p:cNvSpPr txBox="1"/>
          <p:nvPr/>
        </p:nvSpPr>
        <p:spPr>
          <a:xfrm>
            <a:off x="690781" y="4599036"/>
            <a:ext cx="3060824" cy="1384995"/>
          </a:xfrm>
          <a:prstGeom prst="rect">
            <a:avLst/>
          </a:prstGeom>
          <a:noFill/>
        </p:spPr>
        <p:txBody>
          <a:bodyPr wrap="square">
            <a:spAutoFit/>
          </a:bodyPr>
          <a:lstStyle/>
          <a:p>
            <a:pPr algn="ctr"/>
            <a:r>
              <a:rPr lang="sv-SE" sz="1400" dirty="0"/>
              <a:t>Folkhälsomyndigheten ska genomföra en kartläggning och ta fram ett förslag till en nationell strategi för att utveckla och intensifiera arbetet med att förebygga och motverka ofrivillig ensamhet</a:t>
            </a:r>
          </a:p>
        </p:txBody>
      </p:sp>
      <p:sp>
        <p:nvSpPr>
          <p:cNvPr id="15" name="textruta 14">
            <a:extLst>
              <a:ext uri="{FF2B5EF4-FFF2-40B4-BE49-F238E27FC236}">
                <a16:creationId xmlns:a16="http://schemas.microsoft.com/office/drawing/2014/main" id="{A878E149-1687-6C21-4EA8-810E2DE3A12C}"/>
              </a:ext>
            </a:extLst>
          </p:cNvPr>
          <p:cNvSpPr txBox="1"/>
          <p:nvPr/>
        </p:nvSpPr>
        <p:spPr>
          <a:xfrm>
            <a:off x="8476886" y="1803308"/>
            <a:ext cx="2903523" cy="1200329"/>
          </a:xfrm>
          <a:prstGeom prst="rect">
            <a:avLst/>
          </a:prstGeom>
          <a:noFill/>
        </p:spPr>
        <p:txBody>
          <a:bodyPr wrap="square">
            <a:spAutoFit/>
          </a:bodyPr>
          <a:lstStyle/>
          <a:p>
            <a:pPr algn="ctr"/>
            <a:r>
              <a:rPr lang="sv-SE" dirty="0"/>
              <a:t>Folkhälsomyndigheten ska genomföra en kartläggning av äldres psykiska hälsa och ohälsa</a:t>
            </a:r>
          </a:p>
        </p:txBody>
      </p:sp>
    </p:spTree>
    <p:extLst>
      <p:ext uri="{BB962C8B-B14F-4D97-AF65-F5344CB8AC3E}">
        <p14:creationId xmlns:p14="http://schemas.microsoft.com/office/powerpoint/2010/main" val="177220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8EE0FD7B-F59E-C749-D9DC-F5E080D16F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427EF3-EDB1-323B-6E44-80F9CBA097CE}"/>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CA033465-27F6-1598-0FE2-FF19B316F09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49AFF3B2-5520-6A49-DD50-6571F19DB4D9}"/>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Ökade investeringar i barn och unga för en god psykisk hälsa genom hela livet</a:t>
              </a:r>
            </a:p>
          </p:txBody>
        </p:sp>
      </p:grpSp>
      <p:graphicFrame>
        <p:nvGraphicFramePr>
          <p:cNvPr id="27" name="textruta 2">
            <a:extLst>
              <a:ext uri="{FF2B5EF4-FFF2-40B4-BE49-F238E27FC236}">
                <a16:creationId xmlns:a16="http://schemas.microsoft.com/office/drawing/2014/main" id="{095F5A69-7790-9DCF-9E13-C137ABC145CD}"/>
              </a:ext>
            </a:extLst>
          </p:cNvPr>
          <p:cNvGraphicFramePr/>
          <p:nvPr>
            <p:extLst>
              <p:ext uri="{D42A27DB-BD31-4B8C-83A1-F6EECF244321}">
                <p14:modId xmlns:p14="http://schemas.microsoft.com/office/powerpoint/2010/main" val="1471719614"/>
              </p:ext>
            </p:extLst>
          </p:nvPr>
        </p:nvGraphicFramePr>
        <p:xfrm>
          <a:off x="359229" y="1680351"/>
          <a:ext cx="7576457" cy="506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A910C5B2-F466-F15D-40DC-D16E77718014}"/>
              </a:ext>
            </a:extLst>
          </p:cNvPr>
          <p:cNvSpPr/>
          <p:nvPr/>
        </p:nvSpPr>
        <p:spPr>
          <a:xfrm>
            <a:off x="10050000" y="198873"/>
            <a:ext cx="2142000" cy="1440000"/>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6" name="Bildobjekt 5">
            <a:extLst>
              <a:ext uri="{FF2B5EF4-FFF2-40B4-BE49-F238E27FC236}">
                <a16:creationId xmlns:a16="http://schemas.microsoft.com/office/drawing/2014/main" id="{E757B698-A45B-95FE-F57D-9AB2FB306CAA}"/>
              </a:ext>
            </a:extLst>
          </p:cNvPr>
          <p:cNvPicPr>
            <a:picLocks noChangeAspect="1"/>
          </p:cNvPicPr>
          <p:nvPr/>
        </p:nvPicPr>
        <p:blipFill>
          <a:blip r:embed="rId9"/>
          <a:stretch>
            <a:fillRect/>
          </a:stretch>
        </p:blipFill>
        <p:spPr>
          <a:xfrm>
            <a:off x="10017490" y="6270226"/>
            <a:ext cx="2174510" cy="587774"/>
          </a:xfrm>
          <a:prstGeom prst="rect">
            <a:avLst/>
          </a:prstGeom>
        </p:spPr>
      </p:pic>
      <p:sp>
        <p:nvSpPr>
          <p:cNvPr id="10" name="Freeform 4">
            <a:extLst>
              <a:ext uri="{FF2B5EF4-FFF2-40B4-BE49-F238E27FC236}">
                <a16:creationId xmlns:a16="http://schemas.microsoft.com/office/drawing/2014/main" id="{A83A71EE-F41C-3E89-7E73-A4F75DE1064F}"/>
              </a:ext>
            </a:extLst>
          </p:cNvPr>
          <p:cNvSpPr/>
          <p:nvPr/>
        </p:nvSpPr>
        <p:spPr>
          <a:xfrm>
            <a:off x="8408843" y="2216365"/>
            <a:ext cx="3217294" cy="3280426"/>
          </a:xfrm>
          <a:custGeom>
            <a:avLst/>
            <a:gdLst/>
            <a:ahLst/>
            <a:cxnLst/>
            <a:rect l="l" t="t" r="r" b="b"/>
            <a:pathLst>
              <a:path w="5551317" h="5607391">
                <a:moveTo>
                  <a:pt x="0" y="0"/>
                </a:moveTo>
                <a:lnTo>
                  <a:pt x="5551316" y="0"/>
                </a:lnTo>
                <a:lnTo>
                  <a:pt x="5551316" y="5607391"/>
                </a:lnTo>
                <a:lnTo>
                  <a:pt x="0" y="56073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sv-SE"/>
          </a:p>
        </p:txBody>
      </p:sp>
      <p:sp>
        <p:nvSpPr>
          <p:cNvPr id="7" name="textruta 6">
            <a:extLst>
              <a:ext uri="{FF2B5EF4-FFF2-40B4-BE49-F238E27FC236}">
                <a16:creationId xmlns:a16="http://schemas.microsoft.com/office/drawing/2014/main" id="{2846A13F-C3D0-0B5B-AE2A-E9E1C5236E8C}"/>
              </a:ext>
            </a:extLst>
          </p:cNvPr>
          <p:cNvSpPr txBox="1"/>
          <p:nvPr/>
        </p:nvSpPr>
        <p:spPr>
          <a:xfrm>
            <a:off x="187569" y="1471043"/>
            <a:ext cx="6096000" cy="369332"/>
          </a:xfrm>
          <a:prstGeom prst="rect">
            <a:avLst/>
          </a:prstGeom>
          <a:noFill/>
        </p:spPr>
        <p:txBody>
          <a:bodyPr wrap="square">
            <a:spAutoFit/>
          </a:bodyPr>
          <a:lstStyle/>
          <a:p>
            <a:pPr marL="0" indent="0">
              <a:buNone/>
            </a:pPr>
            <a:r>
              <a:rPr lang="sv-SE" sz="1800" dirty="0"/>
              <a:t>Prioriterade områden</a:t>
            </a:r>
          </a:p>
        </p:txBody>
      </p:sp>
      <p:pic>
        <p:nvPicPr>
          <p:cNvPr id="8" name="Bildobjekt 7">
            <a:extLst>
              <a:ext uri="{FF2B5EF4-FFF2-40B4-BE49-F238E27FC236}">
                <a16:creationId xmlns:a16="http://schemas.microsoft.com/office/drawing/2014/main" id="{875D3B76-8656-3D24-3B67-6BC60585F323}"/>
              </a:ext>
            </a:extLst>
          </p:cNvPr>
          <p:cNvPicPr>
            <a:picLocks noChangeAspect="1"/>
          </p:cNvPicPr>
          <p:nvPr/>
        </p:nvPicPr>
        <p:blipFill>
          <a:blip r:embed="rId12"/>
          <a:stretch>
            <a:fillRect/>
          </a:stretch>
        </p:blipFill>
        <p:spPr>
          <a:xfrm>
            <a:off x="9922783" y="5147813"/>
            <a:ext cx="970008" cy="444587"/>
          </a:xfrm>
          <a:prstGeom prst="rect">
            <a:avLst/>
          </a:prstGeom>
        </p:spPr>
      </p:pic>
    </p:spTree>
    <p:extLst>
      <p:ext uri="{BB962C8B-B14F-4D97-AF65-F5344CB8AC3E}">
        <p14:creationId xmlns:p14="http://schemas.microsoft.com/office/powerpoint/2010/main" val="311354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8EE0FD7B-F59E-C749-D9DC-F5E080D16F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427EF3-EDB1-323B-6E44-80F9CBA097CE}"/>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CA033465-27F6-1598-0FE2-FF19B316F09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49AFF3B2-5520-6A49-DD50-6571F19DB4D9}"/>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2.1 Vidareutveckla arbetet för en trygg uppväxt för alla barn</a:t>
              </a:r>
            </a:p>
          </p:txBody>
        </p:sp>
      </p:grpSp>
      <p:graphicFrame>
        <p:nvGraphicFramePr>
          <p:cNvPr id="27" name="textruta 2">
            <a:extLst>
              <a:ext uri="{FF2B5EF4-FFF2-40B4-BE49-F238E27FC236}">
                <a16:creationId xmlns:a16="http://schemas.microsoft.com/office/drawing/2014/main" id="{095F5A69-7790-9DCF-9E13-C137ABC145CD}"/>
              </a:ext>
            </a:extLst>
          </p:cNvPr>
          <p:cNvGraphicFramePr/>
          <p:nvPr>
            <p:extLst>
              <p:ext uri="{D42A27DB-BD31-4B8C-83A1-F6EECF244321}">
                <p14:modId xmlns:p14="http://schemas.microsoft.com/office/powerpoint/2010/main" val="701007000"/>
              </p:ext>
            </p:extLst>
          </p:nvPr>
        </p:nvGraphicFramePr>
        <p:xfrm>
          <a:off x="359229" y="2005349"/>
          <a:ext cx="5467140" cy="4532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A910C5B2-F466-F15D-40DC-D16E77718014}"/>
              </a:ext>
            </a:extLst>
          </p:cNvPr>
          <p:cNvSpPr/>
          <p:nvPr/>
        </p:nvSpPr>
        <p:spPr>
          <a:xfrm>
            <a:off x="10050000" y="198873"/>
            <a:ext cx="2142000" cy="1440000"/>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E757B698-A45B-95FE-F57D-9AB2FB306CAA}"/>
              </a:ext>
            </a:extLst>
          </p:cNvPr>
          <p:cNvPicPr>
            <a:picLocks noChangeAspect="1"/>
          </p:cNvPicPr>
          <p:nvPr/>
        </p:nvPicPr>
        <p:blipFill>
          <a:blip r:embed="rId9"/>
          <a:stretch>
            <a:fillRect/>
          </a:stretch>
        </p:blipFill>
        <p:spPr>
          <a:xfrm>
            <a:off x="10017490" y="6270226"/>
            <a:ext cx="2174510" cy="587774"/>
          </a:xfrm>
          <a:prstGeom prst="rect">
            <a:avLst/>
          </a:prstGeom>
        </p:spPr>
      </p:pic>
      <p:sp>
        <p:nvSpPr>
          <p:cNvPr id="10" name="Freeform 4">
            <a:extLst>
              <a:ext uri="{FF2B5EF4-FFF2-40B4-BE49-F238E27FC236}">
                <a16:creationId xmlns:a16="http://schemas.microsoft.com/office/drawing/2014/main" id="{A83A71EE-F41C-3E89-7E73-A4F75DE1064F}"/>
              </a:ext>
            </a:extLst>
          </p:cNvPr>
          <p:cNvSpPr/>
          <p:nvPr/>
        </p:nvSpPr>
        <p:spPr>
          <a:xfrm>
            <a:off x="8408843" y="2216365"/>
            <a:ext cx="3217294" cy="3280426"/>
          </a:xfrm>
          <a:custGeom>
            <a:avLst/>
            <a:gdLst/>
            <a:ahLst/>
            <a:cxnLst/>
            <a:rect l="l" t="t" r="r" b="b"/>
            <a:pathLst>
              <a:path w="5551317" h="5607391">
                <a:moveTo>
                  <a:pt x="0" y="0"/>
                </a:moveTo>
                <a:lnTo>
                  <a:pt x="5551316" y="0"/>
                </a:lnTo>
                <a:lnTo>
                  <a:pt x="5551316" y="5607391"/>
                </a:lnTo>
                <a:lnTo>
                  <a:pt x="0" y="56073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upp 6">
            <a:extLst>
              <a:ext uri="{FF2B5EF4-FFF2-40B4-BE49-F238E27FC236}">
                <a16:creationId xmlns:a16="http://schemas.microsoft.com/office/drawing/2014/main" id="{31E4B9D4-6CD8-6976-8016-E74012DFAD93}"/>
              </a:ext>
            </a:extLst>
          </p:cNvPr>
          <p:cNvGrpSpPr/>
          <p:nvPr/>
        </p:nvGrpSpPr>
        <p:grpSpPr>
          <a:xfrm>
            <a:off x="6072318" y="2471599"/>
            <a:ext cx="2336525" cy="3600278"/>
            <a:chOff x="2846756" y="2651"/>
            <a:chExt cx="2263737" cy="1358242"/>
          </a:xfrm>
        </p:grpSpPr>
        <p:sp>
          <p:nvSpPr>
            <p:cNvPr id="8" name="Rektangel: diagonala rundade hörn 7">
              <a:extLst>
                <a:ext uri="{FF2B5EF4-FFF2-40B4-BE49-F238E27FC236}">
                  <a16:creationId xmlns:a16="http://schemas.microsoft.com/office/drawing/2014/main" id="{599EF503-DFCA-34A9-5CF3-7B9AAE0855A5}"/>
                </a:ext>
              </a:extLst>
            </p:cNvPr>
            <p:cNvSpPr/>
            <p:nvPr/>
          </p:nvSpPr>
          <p:spPr>
            <a:xfrm>
              <a:off x="2846756" y="2651"/>
              <a:ext cx="2263737" cy="1358242"/>
            </a:xfrm>
            <a:prstGeom prst="round2DiagRect">
              <a:avLst/>
            </a:prstGeom>
            <a:solidFill>
              <a:srgbClr val="34C1B3"/>
            </a:solidFill>
          </p:spPr>
          <p:style>
            <a:lnRef idx="2">
              <a:schemeClr val="lt1">
                <a:hueOff val="0"/>
                <a:satOff val="0"/>
                <a:lumOff val="0"/>
                <a:alphaOff val="0"/>
              </a:schemeClr>
            </a:lnRef>
            <a:fillRef idx="1">
              <a:scrgbClr r="0" g="0" b="0"/>
            </a:fillRef>
            <a:effectRef idx="0">
              <a:schemeClr val="accent1">
                <a:alpha val="90000"/>
                <a:hueOff val="0"/>
                <a:satOff val="0"/>
                <a:lumOff val="0"/>
                <a:alphaOff val="-10000"/>
              </a:schemeClr>
            </a:effectRef>
            <a:fontRef idx="minor">
              <a:schemeClr val="lt1"/>
            </a:fontRef>
          </p:style>
          <p:txBody>
            <a:bodyPr/>
            <a:lstStyle/>
            <a:p>
              <a:endParaRPr lang="sv-SE" sz="2000" b="1"/>
            </a:p>
          </p:txBody>
        </p:sp>
        <p:sp>
          <p:nvSpPr>
            <p:cNvPr id="9" name="Rektangel: diagonala rundade hörn 4">
              <a:extLst>
                <a:ext uri="{FF2B5EF4-FFF2-40B4-BE49-F238E27FC236}">
                  <a16:creationId xmlns:a16="http://schemas.microsoft.com/office/drawing/2014/main" id="{1E3EA851-7895-6859-2B5B-DA5E2D6AEC7A}"/>
                </a:ext>
              </a:extLst>
            </p:cNvPr>
            <p:cNvSpPr txBox="1"/>
            <p:nvPr/>
          </p:nvSpPr>
          <p:spPr>
            <a:xfrm>
              <a:off x="2913060" y="68955"/>
              <a:ext cx="2131129" cy="1225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b="1" kern="1200" dirty="0"/>
                <a:t>Tidigt i barns liv identifiera och uppmärksamma de barn som lever i olika former av utsatthet, har upplevt trauma, lever med egen eller anhörigas kroniska fysiska eller psykiska sjukdom eller har utsatts för eller bevittnat våld för att kunna erbjuda tidiga insatser </a:t>
              </a:r>
              <a:endParaRPr lang="sv-SE" b="1" kern="1200" noProof="0" dirty="0"/>
            </a:p>
          </p:txBody>
        </p:sp>
      </p:grpSp>
      <p:sp>
        <p:nvSpPr>
          <p:cNvPr id="12" name="textruta 11">
            <a:extLst>
              <a:ext uri="{FF2B5EF4-FFF2-40B4-BE49-F238E27FC236}">
                <a16:creationId xmlns:a16="http://schemas.microsoft.com/office/drawing/2014/main" id="{07E5C0EA-C871-71D1-599F-14E541C95C73}"/>
              </a:ext>
            </a:extLst>
          </p:cNvPr>
          <p:cNvSpPr txBox="1"/>
          <p:nvPr/>
        </p:nvSpPr>
        <p:spPr>
          <a:xfrm>
            <a:off x="175846" y="1468863"/>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13" name="Bildobjekt 12">
            <a:extLst>
              <a:ext uri="{FF2B5EF4-FFF2-40B4-BE49-F238E27FC236}">
                <a16:creationId xmlns:a16="http://schemas.microsoft.com/office/drawing/2014/main" id="{5896BA85-942E-5883-6999-A4BC950EFB6C}"/>
              </a:ext>
            </a:extLst>
          </p:cNvPr>
          <p:cNvPicPr>
            <a:picLocks noChangeAspect="1"/>
          </p:cNvPicPr>
          <p:nvPr/>
        </p:nvPicPr>
        <p:blipFill>
          <a:blip r:embed="rId12"/>
          <a:stretch>
            <a:fillRect/>
          </a:stretch>
        </p:blipFill>
        <p:spPr>
          <a:xfrm>
            <a:off x="9922783" y="5147813"/>
            <a:ext cx="970008" cy="444587"/>
          </a:xfrm>
          <a:prstGeom prst="rect">
            <a:avLst/>
          </a:prstGeom>
        </p:spPr>
      </p:pic>
    </p:spTree>
    <p:extLst>
      <p:ext uri="{BB962C8B-B14F-4D97-AF65-F5344CB8AC3E}">
        <p14:creationId xmlns:p14="http://schemas.microsoft.com/office/powerpoint/2010/main" val="422867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8EE0FD7B-F59E-C749-D9DC-F5E080D16F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427EF3-EDB1-323B-6E44-80F9CBA097CE}"/>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CA033465-27F6-1598-0FE2-FF19B316F09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49AFF3B2-5520-6A49-DD50-6571F19DB4D9}"/>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2.2 Verka för att förskolan arbetar hälsofrämjande</a:t>
              </a:r>
            </a:p>
          </p:txBody>
        </p:sp>
      </p:grpSp>
      <p:graphicFrame>
        <p:nvGraphicFramePr>
          <p:cNvPr id="27" name="textruta 2">
            <a:extLst>
              <a:ext uri="{FF2B5EF4-FFF2-40B4-BE49-F238E27FC236}">
                <a16:creationId xmlns:a16="http://schemas.microsoft.com/office/drawing/2014/main" id="{095F5A69-7790-9DCF-9E13-C137ABC145CD}"/>
              </a:ext>
            </a:extLst>
          </p:cNvPr>
          <p:cNvGraphicFramePr/>
          <p:nvPr>
            <p:extLst>
              <p:ext uri="{D42A27DB-BD31-4B8C-83A1-F6EECF244321}">
                <p14:modId xmlns:p14="http://schemas.microsoft.com/office/powerpoint/2010/main" val="2080165285"/>
              </p:ext>
            </p:extLst>
          </p:nvPr>
        </p:nvGraphicFramePr>
        <p:xfrm>
          <a:off x="359229" y="1680351"/>
          <a:ext cx="7576457" cy="506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A910C5B2-F466-F15D-40DC-D16E77718014}"/>
              </a:ext>
            </a:extLst>
          </p:cNvPr>
          <p:cNvSpPr/>
          <p:nvPr/>
        </p:nvSpPr>
        <p:spPr>
          <a:xfrm>
            <a:off x="10050000" y="198873"/>
            <a:ext cx="2142000" cy="1440000"/>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E757B698-A45B-95FE-F57D-9AB2FB306CAA}"/>
              </a:ext>
            </a:extLst>
          </p:cNvPr>
          <p:cNvPicPr>
            <a:picLocks noChangeAspect="1"/>
          </p:cNvPicPr>
          <p:nvPr/>
        </p:nvPicPr>
        <p:blipFill>
          <a:blip r:embed="rId9"/>
          <a:stretch>
            <a:fillRect/>
          </a:stretch>
        </p:blipFill>
        <p:spPr>
          <a:xfrm>
            <a:off x="10017490" y="6270226"/>
            <a:ext cx="2174510" cy="587774"/>
          </a:xfrm>
          <a:prstGeom prst="rect">
            <a:avLst/>
          </a:prstGeom>
        </p:spPr>
      </p:pic>
      <p:sp>
        <p:nvSpPr>
          <p:cNvPr id="10" name="Freeform 4">
            <a:extLst>
              <a:ext uri="{FF2B5EF4-FFF2-40B4-BE49-F238E27FC236}">
                <a16:creationId xmlns:a16="http://schemas.microsoft.com/office/drawing/2014/main" id="{A83A71EE-F41C-3E89-7E73-A4F75DE1064F}"/>
              </a:ext>
            </a:extLst>
          </p:cNvPr>
          <p:cNvSpPr/>
          <p:nvPr/>
        </p:nvSpPr>
        <p:spPr>
          <a:xfrm>
            <a:off x="8408843" y="2216365"/>
            <a:ext cx="3217294" cy="3280426"/>
          </a:xfrm>
          <a:custGeom>
            <a:avLst/>
            <a:gdLst/>
            <a:ahLst/>
            <a:cxnLst/>
            <a:rect l="l" t="t" r="r" b="b"/>
            <a:pathLst>
              <a:path w="5551317" h="5607391">
                <a:moveTo>
                  <a:pt x="0" y="0"/>
                </a:moveTo>
                <a:lnTo>
                  <a:pt x="5551316" y="0"/>
                </a:lnTo>
                <a:lnTo>
                  <a:pt x="5551316" y="5607391"/>
                </a:lnTo>
                <a:lnTo>
                  <a:pt x="0" y="56073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ruta 6">
            <a:extLst>
              <a:ext uri="{FF2B5EF4-FFF2-40B4-BE49-F238E27FC236}">
                <a16:creationId xmlns:a16="http://schemas.microsoft.com/office/drawing/2014/main" id="{7A18A135-7B2F-B326-7011-FCAC3FB11CBF}"/>
              </a:ext>
            </a:extLst>
          </p:cNvPr>
          <p:cNvSpPr txBox="1"/>
          <p:nvPr/>
        </p:nvSpPr>
        <p:spPr>
          <a:xfrm>
            <a:off x="175846" y="1468863"/>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9" name="Bildobjekt 8">
            <a:extLst>
              <a:ext uri="{FF2B5EF4-FFF2-40B4-BE49-F238E27FC236}">
                <a16:creationId xmlns:a16="http://schemas.microsoft.com/office/drawing/2014/main" id="{1042C21C-4489-49EE-DDD8-9EE10EB21C8C}"/>
              </a:ext>
            </a:extLst>
          </p:cNvPr>
          <p:cNvPicPr>
            <a:picLocks noChangeAspect="1"/>
          </p:cNvPicPr>
          <p:nvPr/>
        </p:nvPicPr>
        <p:blipFill>
          <a:blip r:embed="rId12"/>
          <a:stretch>
            <a:fillRect/>
          </a:stretch>
        </p:blipFill>
        <p:spPr>
          <a:xfrm>
            <a:off x="9922783" y="5147813"/>
            <a:ext cx="970008" cy="444587"/>
          </a:xfrm>
          <a:prstGeom prst="rect">
            <a:avLst/>
          </a:prstGeom>
        </p:spPr>
      </p:pic>
    </p:spTree>
    <p:extLst>
      <p:ext uri="{BB962C8B-B14F-4D97-AF65-F5344CB8AC3E}">
        <p14:creationId xmlns:p14="http://schemas.microsoft.com/office/powerpoint/2010/main" val="90722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8EE0FD7B-F59E-C749-D9DC-F5E080D16F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427EF3-EDB1-323B-6E44-80F9CBA097CE}"/>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CA033465-27F6-1598-0FE2-FF19B316F09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chemeClr val="bg1"/>
                </a:solidFill>
                <a:effectLst/>
                <a:uLnTx/>
                <a:uFillTx/>
                <a:latin typeface="Calibri"/>
                <a:ea typeface="+mn-ea"/>
                <a:cs typeface="+mn-cs"/>
              </a:endParaRPr>
            </a:p>
          </p:txBody>
        </p:sp>
        <p:sp>
          <p:nvSpPr>
            <p:cNvPr id="4" name="TextBox 4">
              <a:extLst>
                <a:ext uri="{FF2B5EF4-FFF2-40B4-BE49-F238E27FC236}">
                  <a16:creationId xmlns:a16="http://schemas.microsoft.com/office/drawing/2014/main" id="{49AFF3B2-5520-6A49-DD50-6571F19DB4D9}"/>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lvl="0" algn="ctr"/>
              <a:r>
                <a:rPr lang="sv-SE" sz="2400" b="1" i="1" dirty="0">
                  <a:solidFill>
                    <a:schemeClr val="bg1"/>
                  </a:solidFill>
                </a:rPr>
                <a:t>2. 3 Verka för att skolan fokuserar på det hälsofrämjande och förebyggande arbetet</a:t>
              </a:r>
              <a:endParaRPr lang="sv-SE" sz="2400" b="1" i="1" noProof="0" dirty="0">
                <a:solidFill>
                  <a:schemeClr val="bg1"/>
                </a:solidFill>
              </a:endParaRPr>
            </a:p>
          </p:txBody>
        </p:sp>
      </p:grpSp>
      <p:graphicFrame>
        <p:nvGraphicFramePr>
          <p:cNvPr id="27" name="textruta 2">
            <a:extLst>
              <a:ext uri="{FF2B5EF4-FFF2-40B4-BE49-F238E27FC236}">
                <a16:creationId xmlns:a16="http://schemas.microsoft.com/office/drawing/2014/main" id="{095F5A69-7790-9DCF-9E13-C137ABC145CD}"/>
              </a:ext>
            </a:extLst>
          </p:cNvPr>
          <p:cNvGraphicFramePr/>
          <p:nvPr>
            <p:extLst>
              <p:ext uri="{D42A27DB-BD31-4B8C-83A1-F6EECF244321}">
                <p14:modId xmlns:p14="http://schemas.microsoft.com/office/powerpoint/2010/main" val="2936107973"/>
              </p:ext>
            </p:extLst>
          </p:nvPr>
        </p:nvGraphicFramePr>
        <p:xfrm>
          <a:off x="359229" y="1680351"/>
          <a:ext cx="8409633" cy="506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A910C5B2-F466-F15D-40DC-D16E77718014}"/>
              </a:ext>
            </a:extLst>
          </p:cNvPr>
          <p:cNvSpPr/>
          <p:nvPr/>
        </p:nvSpPr>
        <p:spPr>
          <a:xfrm>
            <a:off x="10050000" y="198873"/>
            <a:ext cx="2142000" cy="1440000"/>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E757B698-A45B-95FE-F57D-9AB2FB306CAA}"/>
              </a:ext>
            </a:extLst>
          </p:cNvPr>
          <p:cNvPicPr>
            <a:picLocks noChangeAspect="1"/>
          </p:cNvPicPr>
          <p:nvPr/>
        </p:nvPicPr>
        <p:blipFill>
          <a:blip r:embed="rId9"/>
          <a:stretch>
            <a:fillRect/>
          </a:stretch>
        </p:blipFill>
        <p:spPr>
          <a:xfrm>
            <a:off x="10017490" y="6270226"/>
            <a:ext cx="2174510" cy="587774"/>
          </a:xfrm>
          <a:prstGeom prst="rect">
            <a:avLst/>
          </a:prstGeom>
        </p:spPr>
      </p:pic>
      <p:sp>
        <p:nvSpPr>
          <p:cNvPr id="10" name="Freeform 4">
            <a:extLst>
              <a:ext uri="{FF2B5EF4-FFF2-40B4-BE49-F238E27FC236}">
                <a16:creationId xmlns:a16="http://schemas.microsoft.com/office/drawing/2014/main" id="{A83A71EE-F41C-3E89-7E73-A4F75DE1064F}"/>
              </a:ext>
            </a:extLst>
          </p:cNvPr>
          <p:cNvSpPr/>
          <p:nvPr/>
        </p:nvSpPr>
        <p:spPr>
          <a:xfrm>
            <a:off x="8408843" y="2216365"/>
            <a:ext cx="3217294" cy="3280426"/>
          </a:xfrm>
          <a:custGeom>
            <a:avLst/>
            <a:gdLst/>
            <a:ahLst/>
            <a:cxnLst/>
            <a:rect l="l" t="t" r="r" b="b"/>
            <a:pathLst>
              <a:path w="5551317" h="5607391">
                <a:moveTo>
                  <a:pt x="0" y="0"/>
                </a:moveTo>
                <a:lnTo>
                  <a:pt x="5551316" y="0"/>
                </a:lnTo>
                <a:lnTo>
                  <a:pt x="5551316" y="5607391"/>
                </a:lnTo>
                <a:lnTo>
                  <a:pt x="0" y="56073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ruta 6">
            <a:extLst>
              <a:ext uri="{FF2B5EF4-FFF2-40B4-BE49-F238E27FC236}">
                <a16:creationId xmlns:a16="http://schemas.microsoft.com/office/drawing/2014/main" id="{624434E6-CE2E-1C18-B9E8-D5E582560E2F}"/>
              </a:ext>
            </a:extLst>
          </p:cNvPr>
          <p:cNvSpPr txBox="1"/>
          <p:nvPr/>
        </p:nvSpPr>
        <p:spPr>
          <a:xfrm>
            <a:off x="175846" y="1468863"/>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9" name="Bildobjekt 8">
            <a:extLst>
              <a:ext uri="{FF2B5EF4-FFF2-40B4-BE49-F238E27FC236}">
                <a16:creationId xmlns:a16="http://schemas.microsoft.com/office/drawing/2014/main" id="{83CFC592-6D1C-A3CB-E688-74C1EE968BDC}"/>
              </a:ext>
            </a:extLst>
          </p:cNvPr>
          <p:cNvPicPr>
            <a:picLocks noChangeAspect="1"/>
          </p:cNvPicPr>
          <p:nvPr/>
        </p:nvPicPr>
        <p:blipFill>
          <a:blip r:embed="rId12"/>
          <a:stretch>
            <a:fillRect/>
          </a:stretch>
        </p:blipFill>
        <p:spPr>
          <a:xfrm>
            <a:off x="9922783" y="5147813"/>
            <a:ext cx="970008" cy="444587"/>
          </a:xfrm>
          <a:prstGeom prst="rect">
            <a:avLst/>
          </a:prstGeom>
        </p:spPr>
      </p:pic>
    </p:spTree>
    <p:extLst>
      <p:ext uri="{BB962C8B-B14F-4D97-AF65-F5344CB8AC3E}">
        <p14:creationId xmlns:p14="http://schemas.microsoft.com/office/powerpoint/2010/main" val="324903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8EE0FD7B-F59E-C749-D9DC-F5E080D16F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427EF3-EDB1-323B-6E44-80F9CBA097CE}"/>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CA033465-27F6-1598-0FE2-FF19B316F09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49AFF3B2-5520-6A49-DD50-6571F19DB4D9}"/>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2.4 Fortsatt skapa likvärdiga möjligheter till lärande och utveckling för alla barn och elever</a:t>
              </a:r>
            </a:p>
          </p:txBody>
        </p:sp>
      </p:grpSp>
      <p:graphicFrame>
        <p:nvGraphicFramePr>
          <p:cNvPr id="27" name="textruta 2">
            <a:extLst>
              <a:ext uri="{FF2B5EF4-FFF2-40B4-BE49-F238E27FC236}">
                <a16:creationId xmlns:a16="http://schemas.microsoft.com/office/drawing/2014/main" id="{095F5A69-7790-9DCF-9E13-C137ABC145CD}"/>
              </a:ext>
            </a:extLst>
          </p:cNvPr>
          <p:cNvGraphicFramePr/>
          <p:nvPr>
            <p:extLst>
              <p:ext uri="{D42A27DB-BD31-4B8C-83A1-F6EECF244321}">
                <p14:modId xmlns:p14="http://schemas.microsoft.com/office/powerpoint/2010/main" val="1381126183"/>
              </p:ext>
            </p:extLst>
          </p:nvPr>
        </p:nvGraphicFramePr>
        <p:xfrm>
          <a:off x="359229" y="1789208"/>
          <a:ext cx="8049614" cy="506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A910C5B2-F466-F15D-40DC-D16E77718014}"/>
              </a:ext>
            </a:extLst>
          </p:cNvPr>
          <p:cNvSpPr/>
          <p:nvPr/>
        </p:nvSpPr>
        <p:spPr>
          <a:xfrm>
            <a:off x="10050000" y="198873"/>
            <a:ext cx="2142000" cy="1440000"/>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E757B698-A45B-95FE-F57D-9AB2FB306CAA}"/>
              </a:ext>
            </a:extLst>
          </p:cNvPr>
          <p:cNvPicPr>
            <a:picLocks noChangeAspect="1"/>
          </p:cNvPicPr>
          <p:nvPr/>
        </p:nvPicPr>
        <p:blipFill>
          <a:blip r:embed="rId9"/>
          <a:stretch>
            <a:fillRect/>
          </a:stretch>
        </p:blipFill>
        <p:spPr>
          <a:xfrm>
            <a:off x="10017490" y="6270226"/>
            <a:ext cx="2174510" cy="587774"/>
          </a:xfrm>
          <a:prstGeom prst="rect">
            <a:avLst/>
          </a:prstGeom>
        </p:spPr>
      </p:pic>
      <p:sp>
        <p:nvSpPr>
          <p:cNvPr id="10" name="Freeform 4">
            <a:extLst>
              <a:ext uri="{FF2B5EF4-FFF2-40B4-BE49-F238E27FC236}">
                <a16:creationId xmlns:a16="http://schemas.microsoft.com/office/drawing/2014/main" id="{A83A71EE-F41C-3E89-7E73-A4F75DE1064F}"/>
              </a:ext>
            </a:extLst>
          </p:cNvPr>
          <p:cNvSpPr/>
          <p:nvPr/>
        </p:nvSpPr>
        <p:spPr>
          <a:xfrm>
            <a:off x="8408843" y="2216365"/>
            <a:ext cx="3217294" cy="3280426"/>
          </a:xfrm>
          <a:custGeom>
            <a:avLst/>
            <a:gdLst/>
            <a:ahLst/>
            <a:cxnLst/>
            <a:rect l="l" t="t" r="r" b="b"/>
            <a:pathLst>
              <a:path w="5551317" h="5607391">
                <a:moveTo>
                  <a:pt x="0" y="0"/>
                </a:moveTo>
                <a:lnTo>
                  <a:pt x="5551316" y="0"/>
                </a:lnTo>
                <a:lnTo>
                  <a:pt x="5551316" y="5607391"/>
                </a:lnTo>
                <a:lnTo>
                  <a:pt x="0" y="56073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ruta 6">
            <a:extLst>
              <a:ext uri="{FF2B5EF4-FFF2-40B4-BE49-F238E27FC236}">
                <a16:creationId xmlns:a16="http://schemas.microsoft.com/office/drawing/2014/main" id="{45E4321D-C296-E767-749D-D19156609A66}"/>
              </a:ext>
            </a:extLst>
          </p:cNvPr>
          <p:cNvSpPr txBox="1"/>
          <p:nvPr/>
        </p:nvSpPr>
        <p:spPr>
          <a:xfrm>
            <a:off x="175846" y="1468863"/>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8" name="Bildobjekt 7">
            <a:extLst>
              <a:ext uri="{FF2B5EF4-FFF2-40B4-BE49-F238E27FC236}">
                <a16:creationId xmlns:a16="http://schemas.microsoft.com/office/drawing/2014/main" id="{175052F2-F2DA-B1EA-C765-F583EB62D7C3}"/>
              </a:ext>
            </a:extLst>
          </p:cNvPr>
          <p:cNvPicPr>
            <a:picLocks noChangeAspect="1"/>
          </p:cNvPicPr>
          <p:nvPr/>
        </p:nvPicPr>
        <p:blipFill>
          <a:blip r:embed="rId12"/>
          <a:stretch>
            <a:fillRect/>
          </a:stretch>
        </p:blipFill>
        <p:spPr>
          <a:xfrm>
            <a:off x="9922783" y="5147813"/>
            <a:ext cx="970008" cy="444587"/>
          </a:xfrm>
          <a:prstGeom prst="rect">
            <a:avLst/>
          </a:prstGeom>
        </p:spPr>
      </p:pic>
    </p:spTree>
    <p:extLst>
      <p:ext uri="{BB962C8B-B14F-4D97-AF65-F5344CB8AC3E}">
        <p14:creationId xmlns:p14="http://schemas.microsoft.com/office/powerpoint/2010/main" val="64979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8EE0FD7B-F59E-C749-D9DC-F5E080D16F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427EF3-EDB1-323B-6E44-80F9CBA097CE}"/>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CA033465-27F6-1598-0FE2-FF19B316F09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49AFF3B2-5520-6A49-DD50-6571F19DB4D9}"/>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2.5 Öka arbetet med en meningsfull fritid för barn och unga</a:t>
              </a:r>
            </a:p>
          </p:txBody>
        </p:sp>
      </p:grpSp>
      <p:graphicFrame>
        <p:nvGraphicFramePr>
          <p:cNvPr id="27" name="textruta 2">
            <a:extLst>
              <a:ext uri="{FF2B5EF4-FFF2-40B4-BE49-F238E27FC236}">
                <a16:creationId xmlns:a16="http://schemas.microsoft.com/office/drawing/2014/main" id="{095F5A69-7790-9DCF-9E13-C137ABC145CD}"/>
              </a:ext>
            </a:extLst>
          </p:cNvPr>
          <p:cNvGraphicFramePr/>
          <p:nvPr>
            <p:extLst>
              <p:ext uri="{D42A27DB-BD31-4B8C-83A1-F6EECF244321}">
                <p14:modId xmlns:p14="http://schemas.microsoft.com/office/powerpoint/2010/main" val="78024431"/>
              </p:ext>
            </p:extLst>
          </p:nvPr>
        </p:nvGraphicFramePr>
        <p:xfrm>
          <a:off x="359229" y="1680351"/>
          <a:ext cx="7576457" cy="506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A910C5B2-F466-F15D-40DC-D16E77718014}"/>
              </a:ext>
            </a:extLst>
          </p:cNvPr>
          <p:cNvSpPr/>
          <p:nvPr/>
        </p:nvSpPr>
        <p:spPr>
          <a:xfrm>
            <a:off x="10050000" y="198873"/>
            <a:ext cx="2142000" cy="1440000"/>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E757B698-A45B-95FE-F57D-9AB2FB306CAA}"/>
              </a:ext>
            </a:extLst>
          </p:cNvPr>
          <p:cNvPicPr>
            <a:picLocks noChangeAspect="1"/>
          </p:cNvPicPr>
          <p:nvPr/>
        </p:nvPicPr>
        <p:blipFill>
          <a:blip r:embed="rId9"/>
          <a:stretch>
            <a:fillRect/>
          </a:stretch>
        </p:blipFill>
        <p:spPr>
          <a:xfrm>
            <a:off x="10017490" y="6270226"/>
            <a:ext cx="2174510" cy="587774"/>
          </a:xfrm>
          <a:prstGeom prst="rect">
            <a:avLst/>
          </a:prstGeom>
        </p:spPr>
      </p:pic>
      <p:sp>
        <p:nvSpPr>
          <p:cNvPr id="10" name="Freeform 4">
            <a:extLst>
              <a:ext uri="{FF2B5EF4-FFF2-40B4-BE49-F238E27FC236}">
                <a16:creationId xmlns:a16="http://schemas.microsoft.com/office/drawing/2014/main" id="{A83A71EE-F41C-3E89-7E73-A4F75DE1064F}"/>
              </a:ext>
            </a:extLst>
          </p:cNvPr>
          <p:cNvSpPr/>
          <p:nvPr/>
        </p:nvSpPr>
        <p:spPr>
          <a:xfrm>
            <a:off x="8408843" y="2216365"/>
            <a:ext cx="3217294" cy="3280426"/>
          </a:xfrm>
          <a:custGeom>
            <a:avLst/>
            <a:gdLst/>
            <a:ahLst/>
            <a:cxnLst/>
            <a:rect l="l" t="t" r="r" b="b"/>
            <a:pathLst>
              <a:path w="5551317" h="5607391">
                <a:moveTo>
                  <a:pt x="0" y="0"/>
                </a:moveTo>
                <a:lnTo>
                  <a:pt x="5551316" y="0"/>
                </a:lnTo>
                <a:lnTo>
                  <a:pt x="5551316" y="5607391"/>
                </a:lnTo>
                <a:lnTo>
                  <a:pt x="0" y="56073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ruta 6">
            <a:extLst>
              <a:ext uri="{FF2B5EF4-FFF2-40B4-BE49-F238E27FC236}">
                <a16:creationId xmlns:a16="http://schemas.microsoft.com/office/drawing/2014/main" id="{B325ECA6-0D22-A7D7-A62B-FCCCC287D0D2}"/>
              </a:ext>
            </a:extLst>
          </p:cNvPr>
          <p:cNvSpPr txBox="1"/>
          <p:nvPr/>
        </p:nvSpPr>
        <p:spPr>
          <a:xfrm>
            <a:off x="175846" y="1468863"/>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8" name="Bildobjekt 7">
            <a:extLst>
              <a:ext uri="{FF2B5EF4-FFF2-40B4-BE49-F238E27FC236}">
                <a16:creationId xmlns:a16="http://schemas.microsoft.com/office/drawing/2014/main" id="{421A9E11-AC5D-C479-C14D-8B78B6FF1888}"/>
              </a:ext>
            </a:extLst>
          </p:cNvPr>
          <p:cNvPicPr>
            <a:picLocks noChangeAspect="1"/>
          </p:cNvPicPr>
          <p:nvPr/>
        </p:nvPicPr>
        <p:blipFill>
          <a:blip r:embed="rId12"/>
          <a:stretch>
            <a:fillRect/>
          </a:stretch>
        </p:blipFill>
        <p:spPr>
          <a:xfrm>
            <a:off x="9922783" y="5147813"/>
            <a:ext cx="970008" cy="444587"/>
          </a:xfrm>
          <a:prstGeom prst="rect">
            <a:avLst/>
          </a:prstGeom>
        </p:spPr>
      </p:pic>
    </p:spTree>
    <p:extLst>
      <p:ext uri="{BB962C8B-B14F-4D97-AF65-F5344CB8AC3E}">
        <p14:creationId xmlns:p14="http://schemas.microsoft.com/office/powerpoint/2010/main" val="294134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8EE0FD7B-F59E-C749-D9DC-F5E080D16F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427EF3-EDB1-323B-6E44-80F9CBA097CE}"/>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CA033465-27F6-1598-0FE2-FF19B316F09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49AFF3B2-5520-6A49-DD50-6571F19DB4D9}"/>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2.6 Göra insatser för att skapa förutsättningar för en säker och hälsosam användning av skärmar och digitala medier</a:t>
              </a:r>
            </a:p>
          </p:txBody>
        </p:sp>
      </p:grpSp>
      <p:graphicFrame>
        <p:nvGraphicFramePr>
          <p:cNvPr id="27" name="textruta 2">
            <a:extLst>
              <a:ext uri="{FF2B5EF4-FFF2-40B4-BE49-F238E27FC236}">
                <a16:creationId xmlns:a16="http://schemas.microsoft.com/office/drawing/2014/main" id="{095F5A69-7790-9DCF-9E13-C137ABC145CD}"/>
              </a:ext>
            </a:extLst>
          </p:cNvPr>
          <p:cNvGraphicFramePr/>
          <p:nvPr>
            <p:extLst>
              <p:ext uri="{D42A27DB-BD31-4B8C-83A1-F6EECF244321}">
                <p14:modId xmlns:p14="http://schemas.microsoft.com/office/powerpoint/2010/main" val="441666463"/>
              </p:ext>
            </p:extLst>
          </p:nvPr>
        </p:nvGraphicFramePr>
        <p:xfrm>
          <a:off x="359229" y="1680351"/>
          <a:ext cx="7576457" cy="506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A910C5B2-F466-F15D-40DC-D16E77718014}"/>
              </a:ext>
            </a:extLst>
          </p:cNvPr>
          <p:cNvSpPr/>
          <p:nvPr/>
        </p:nvSpPr>
        <p:spPr>
          <a:xfrm>
            <a:off x="10050000" y="198873"/>
            <a:ext cx="2142000" cy="1440000"/>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E757B698-A45B-95FE-F57D-9AB2FB306CAA}"/>
              </a:ext>
            </a:extLst>
          </p:cNvPr>
          <p:cNvPicPr>
            <a:picLocks noChangeAspect="1"/>
          </p:cNvPicPr>
          <p:nvPr/>
        </p:nvPicPr>
        <p:blipFill>
          <a:blip r:embed="rId9"/>
          <a:stretch>
            <a:fillRect/>
          </a:stretch>
        </p:blipFill>
        <p:spPr>
          <a:xfrm>
            <a:off x="10017490" y="6270226"/>
            <a:ext cx="2174510" cy="587774"/>
          </a:xfrm>
          <a:prstGeom prst="rect">
            <a:avLst/>
          </a:prstGeom>
        </p:spPr>
      </p:pic>
      <p:sp>
        <p:nvSpPr>
          <p:cNvPr id="10" name="Freeform 4">
            <a:extLst>
              <a:ext uri="{FF2B5EF4-FFF2-40B4-BE49-F238E27FC236}">
                <a16:creationId xmlns:a16="http://schemas.microsoft.com/office/drawing/2014/main" id="{A83A71EE-F41C-3E89-7E73-A4F75DE1064F}"/>
              </a:ext>
            </a:extLst>
          </p:cNvPr>
          <p:cNvSpPr/>
          <p:nvPr/>
        </p:nvSpPr>
        <p:spPr>
          <a:xfrm>
            <a:off x="8408843" y="2216365"/>
            <a:ext cx="3217294" cy="3280426"/>
          </a:xfrm>
          <a:custGeom>
            <a:avLst/>
            <a:gdLst/>
            <a:ahLst/>
            <a:cxnLst/>
            <a:rect l="l" t="t" r="r" b="b"/>
            <a:pathLst>
              <a:path w="5551317" h="5607391">
                <a:moveTo>
                  <a:pt x="0" y="0"/>
                </a:moveTo>
                <a:lnTo>
                  <a:pt x="5551316" y="0"/>
                </a:lnTo>
                <a:lnTo>
                  <a:pt x="5551316" y="5607391"/>
                </a:lnTo>
                <a:lnTo>
                  <a:pt x="0" y="56073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ruta 6">
            <a:extLst>
              <a:ext uri="{FF2B5EF4-FFF2-40B4-BE49-F238E27FC236}">
                <a16:creationId xmlns:a16="http://schemas.microsoft.com/office/drawing/2014/main" id="{CA23FFAC-0DAF-493D-72F4-7EB4A4A783B1}"/>
              </a:ext>
            </a:extLst>
          </p:cNvPr>
          <p:cNvSpPr txBox="1"/>
          <p:nvPr/>
        </p:nvSpPr>
        <p:spPr>
          <a:xfrm>
            <a:off x="175846" y="1468863"/>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8" name="Bildobjekt 7">
            <a:extLst>
              <a:ext uri="{FF2B5EF4-FFF2-40B4-BE49-F238E27FC236}">
                <a16:creationId xmlns:a16="http://schemas.microsoft.com/office/drawing/2014/main" id="{6766D08A-4D59-7622-0598-76F06C39D2DF}"/>
              </a:ext>
            </a:extLst>
          </p:cNvPr>
          <p:cNvPicPr>
            <a:picLocks noChangeAspect="1"/>
          </p:cNvPicPr>
          <p:nvPr/>
        </p:nvPicPr>
        <p:blipFill>
          <a:blip r:embed="rId12"/>
          <a:stretch>
            <a:fillRect/>
          </a:stretch>
        </p:blipFill>
        <p:spPr>
          <a:xfrm>
            <a:off x="9922783" y="5147813"/>
            <a:ext cx="970008" cy="444587"/>
          </a:xfrm>
          <a:prstGeom prst="rect">
            <a:avLst/>
          </a:prstGeom>
        </p:spPr>
      </p:pic>
    </p:spTree>
    <p:extLst>
      <p:ext uri="{BB962C8B-B14F-4D97-AF65-F5344CB8AC3E}">
        <p14:creationId xmlns:p14="http://schemas.microsoft.com/office/powerpoint/2010/main" val="3468047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8EE0FD7B-F59E-C749-D9DC-F5E080D16F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427EF3-EDB1-323B-6E44-80F9CBA097CE}"/>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CA033465-27F6-1598-0FE2-FF19B316F09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49AFF3B2-5520-6A49-DD50-6571F19DB4D9}"/>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2.7 Öka tillgången till olika former av generella stödinsatser till barn och unga</a:t>
              </a:r>
            </a:p>
          </p:txBody>
        </p:sp>
      </p:grpSp>
      <p:sp>
        <p:nvSpPr>
          <p:cNvPr id="5" name="Rektangel: rundade hörn 4">
            <a:extLst>
              <a:ext uri="{FF2B5EF4-FFF2-40B4-BE49-F238E27FC236}">
                <a16:creationId xmlns:a16="http://schemas.microsoft.com/office/drawing/2014/main" id="{A910C5B2-F466-F15D-40DC-D16E77718014}"/>
              </a:ext>
            </a:extLst>
          </p:cNvPr>
          <p:cNvSpPr/>
          <p:nvPr/>
        </p:nvSpPr>
        <p:spPr>
          <a:xfrm>
            <a:off x="10050000" y="198873"/>
            <a:ext cx="2142000" cy="1440000"/>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E757B698-A45B-95FE-F57D-9AB2FB306CAA}"/>
              </a:ext>
            </a:extLst>
          </p:cNvPr>
          <p:cNvPicPr>
            <a:picLocks noChangeAspect="1"/>
          </p:cNvPicPr>
          <p:nvPr/>
        </p:nvPicPr>
        <p:blipFill>
          <a:blip r:embed="rId4"/>
          <a:stretch>
            <a:fillRect/>
          </a:stretch>
        </p:blipFill>
        <p:spPr>
          <a:xfrm>
            <a:off x="10017490" y="6270226"/>
            <a:ext cx="2174510" cy="587774"/>
          </a:xfrm>
          <a:prstGeom prst="rect">
            <a:avLst/>
          </a:prstGeom>
        </p:spPr>
      </p:pic>
      <p:sp>
        <p:nvSpPr>
          <p:cNvPr id="10" name="Freeform 4">
            <a:extLst>
              <a:ext uri="{FF2B5EF4-FFF2-40B4-BE49-F238E27FC236}">
                <a16:creationId xmlns:a16="http://schemas.microsoft.com/office/drawing/2014/main" id="{A83A71EE-F41C-3E89-7E73-A4F75DE1064F}"/>
              </a:ext>
            </a:extLst>
          </p:cNvPr>
          <p:cNvSpPr/>
          <p:nvPr/>
        </p:nvSpPr>
        <p:spPr>
          <a:xfrm>
            <a:off x="8408843" y="2216365"/>
            <a:ext cx="3217294" cy="3280426"/>
          </a:xfrm>
          <a:custGeom>
            <a:avLst/>
            <a:gdLst/>
            <a:ahLst/>
            <a:cxnLst/>
            <a:rect l="l" t="t" r="r" b="b"/>
            <a:pathLst>
              <a:path w="5551317" h="5607391">
                <a:moveTo>
                  <a:pt x="0" y="0"/>
                </a:moveTo>
                <a:lnTo>
                  <a:pt x="5551316" y="0"/>
                </a:lnTo>
                <a:lnTo>
                  <a:pt x="5551316" y="5607391"/>
                </a:lnTo>
                <a:lnTo>
                  <a:pt x="0" y="56073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7" name="textruta 2">
            <a:extLst>
              <a:ext uri="{FF2B5EF4-FFF2-40B4-BE49-F238E27FC236}">
                <a16:creationId xmlns:a16="http://schemas.microsoft.com/office/drawing/2014/main" id="{095F5A69-7790-9DCF-9E13-C137ABC145CD}"/>
              </a:ext>
            </a:extLst>
          </p:cNvPr>
          <p:cNvGraphicFramePr/>
          <p:nvPr>
            <p:extLst>
              <p:ext uri="{D42A27DB-BD31-4B8C-83A1-F6EECF244321}">
                <p14:modId xmlns:p14="http://schemas.microsoft.com/office/powerpoint/2010/main" val="860105949"/>
              </p:ext>
            </p:extLst>
          </p:nvPr>
        </p:nvGraphicFramePr>
        <p:xfrm>
          <a:off x="359229" y="1361210"/>
          <a:ext cx="9324033" cy="57664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ruta 6">
            <a:extLst>
              <a:ext uri="{FF2B5EF4-FFF2-40B4-BE49-F238E27FC236}">
                <a16:creationId xmlns:a16="http://schemas.microsoft.com/office/drawing/2014/main" id="{E6EE2184-5016-FC78-5841-FA24D589CFDF}"/>
              </a:ext>
            </a:extLst>
          </p:cNvPr>
          <p:cNvSpPr txBox="1"/>
          <p:nvPr/>
        </p:nvSpPr>
        <p:spPr>
          <a:xfrm>
            <a:off x="175846" y="1468863"/>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8" name="Bildobjekt 7">
            <a:extLst>
              <a:ext uri="{FF2B5EF4-FFF2-40B4-BE49-F238E27FC236}">
                <a16:creationId xmlns:a16="http://schemas.microsoft.com/office/drawing/2014/main" id="{64973D3F-79E3-AB7C-5DB1-60112CBB41FD}"/>
              </a:ext>
            </a:extLst>
          </p:cNvPr>
          <p:cNvPicPr>
            <a:picLocks noChangeAspect="1"/>
          </p:cNvPicPr>
          <p:nvPr/>
        </p:nvPicPr>
        <p:blipFill>
          <a:blip r:embed="rId12"/>
          <a:stretch>
            <a:fillRect/>
          </a:stretch>
        </p:blipFill>
        <p:spPr>
          <a:xfrm>
            <a:off x="9922783" y="5147813"/>
            <a:ext cx="970008" cy="444587"/>
          </a:xfrm>
          <a:prstGeom prst="rect">
            <a:avLst/>
          </a:prstGeom>
        </p:spPr>
      </p:pic>
    </p:spTree>
    <p:extLst>
      <p:ext uri="{BB962C8B-B14F-4D97-AF65-F5344CB8AC3E}">
        <p14:creationId xmlns:p14="http://schemas.microsoft.com/office/powerpoint/2010/main" val="313213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8EE0FD7B-F59E-C749-D9DC-F5E080D16F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427EF3-EDB1-323B-6E44-80F9CBA097CE}"/>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CA033465-27F6-1598-0FE2-FF19B316F09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49AFF3B2-5520-6A49-DD50-6571F19DB4D9}"/>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2.8 Utveckla arbetet med tidiga och samordnade för barn och unga med psykisk ohälsa</a:t>
              </a:r>
            </a:p>
          </p:txBody>
        </p:sp>
      </p:grpSp>
      <p:graphicFrame>
        <p:nvGraphicFramePr>
          <p:cNvPr id="27" name="textruta 2">
            <a:extLst>
              <a:ext uri="{FF2B5EF4-FFF2-40B4-BE49-F238E27FC236}">
                <a16:creationId xmlns:a16="http://schemas.microsoft.com/office/drawing/2014/main" id="{095F5A69-7790-9DCF-9E13-C137ABC145CD}"/>
              </a:ext>
            </a:extLst>
          </p:cNvPr>
          <p:cNvGraphicFramePr/>
          <p:nvPr>
            <p:extLst>
              <p:ext uri="{D42A27DB-BD31-4B8C-83A1-F6EECF244321}">
                <p14:modId xmlns:p14="http://schemas.microsoft.com/office/powerpoint/2010/main" val="2623101561"/>
              </p:ext>
            </p:extLst>
          </p:nvPr>
        </p:nvGraphicFramePr>
        <p:xfrm>
          <a:off x="359229" y="1680351"/>
          <a:ext cx="7576457" cy="506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A910C5B2-F466-F15D-40DC-D16E77718014}"/>
              </a:ext>
            </a:extLst>
          </p:cNvPr>
          <p:cNvSpPr/>
          <p:nvPr/>
        </p:nvSpPr>
        <p:spPr>
          <a:xfrm>
            <a:off x="10050000" y="198873"/>
            <a:ext cx="2142000" cy="1440000"/>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E757B698-A45B-95FE-F57D-9AB2FB306CAA}"/>
              </a:ext>
            </a:extLst>
          </p:cNvPr>
          <p:cNvPicPr>
            <a:picLocks noChangeAspect="1"/>
          </p:cNvPicPr>
          <p:nvPr/>
        </p:nvPicPr>
        <p:blipFill>
          <a:blip r:embed="rId9"/>
          <a:stretch>
            <a:fillRect/>
          </a:stretch>
        </p:blipFill>
        <p:spPr>
          <a:xfrm>
            <a:off x="10017490" y="6270226"/>
            <a:ext cx="2174510" cy="587774"/>
          </a:xfrm>
          <a:prstGeom prst="rect">
            <a:avLst/>
          </a:prstGeom>
        </p:spPr>
      </p:pic>
      <p:sp>
        <p:nvSpPr>
          <p:cNvPr id="10" name="Freeform 4">
            <a:extLst>
              <a:ext uri="{FF2B5EF4-FFF2-40B4-BE49-F238E27FC236}">
                <a16:creationId xmlns:a16="http://schemas.microsoft.com/office/drawing/2014/main" id="{A83A71EE-F41C-3E89-7E73-A4F75DE1064F}"/>
              </a:ext>
            </a:extLst>
          </p:cNvPr>
          <p:cNvSpPr/>
          <p:nvPr/>
        </p:nvSpPr>
        <p:spPr>
          <a:xfrm>
            <a:off x="8408843" y="2216365"/>
            <a:ext cx="3217294" cy="3280426"/>
          </a:xfrm>
          <a:custGeom>
            <a:avLst/>
            <a:gdLst/>
            <a:ahLst/>
            <a:cxnLst/>
            <a:rect l="l" t="t" r="r" b="b"/>
            <a:pathLst>
              <a:path w="5551317" h="5607391">
                <a:moveTo>
                  <a:pt x="0" y="0"/>
                </a:moveTo>
                <a:lnTo>
                  <a:pt x="5551316" y="0"/>
                </a:lnTo>
                <a:lnTo>
                  <a:pt x="5551316" y="5607391"/>
                </a:lnTo>
                <a:lnTo>
                  <a:pt x="0" y="56073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ruta 6">
            <a:extLst>
              <a:ext uri="{FF2B5EF4-FFF2-40B4-BE49-F238E27FC236}">
                <a16:creationId xmlns:a16="http://schemas.microsoft.com/office/drawing/2014/main" id="{ED6B2CE8-6941-8758-EDDB-B123A6303DAF}"/>
              </a:ext>
            </a:extLst>
          </p:cNvPr>
          <p:cNvSpPr txBox="1"/>
          <p:nvPr/>
        </p:nvSpPr>
        <p:spPr>
          <a:xfrm>
            <a:off x="175846" y="1468863"/>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8" name="Bildobjekt 7">
            <a:extLst>
              <a:ext uri="{FF2B5EF4-FFF2-40B4-BE49-F238E27FC236}">
                <a16:creationId xmlns:a16="http://schemas.microsoft.com/office/drawing/2014/main" id="{8BD6A861-563A-99D3-6D0D-B65103EDC4D2}"/>
              </a:ext>
            </a:extLst>
          </p:cNvPr>
          <p:cNvPicPr>
            <a:picLocks noChangeAspect="1"/>
          </p:cNvPicPr>
          <p:nvPr/>
        </p:nvPicPr>
        <p:blipFill>
          <a:blip r:embed="rId12"/>
          <a:stretch>
            <a:fillRect/>
          </a:stretch>
        </p:blipFill>
        <p:spPr>
          <a:xfrm>
            <a:off x="9922783" y="5147813"/>
            <a:ext cx="970008" cy="444587"/>
          </a:xfrm>
          <a:prstGeom prst="rect">
            <a:avLst/>
          </a:prstGeom>
        </p:spPr>
      </p:pic>
    </p:spTree>
    <p:extLst>
      <p:ext uri="{BB962C8B-B14F-4D97-AF65-F5344CB8AC3E}">
        <p14:creationId xmlns:p14="http://schemas.microsoft.com/office/powerpoint/2010/main" val="50530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DF70BB83-09C1-592A-4959-DCE0B265913E}"/>
              </a:ext>
            </a:extLst>
          </p:cNvPr>
          <p:cNvPicPr>
            <a:picLocks noChangeAspect="1"/>
          </p:cNvPicPr>
          <p:nvPr/>
        </p:nvPicPr>
        <p:blipFill>
          <a:blip r:embed="rId3"/>
          <a:stretch>
            <a:fillRect/>
          </a:stretch>
        </p:blipFill>
        <p:spPr>
          <a:xfrm>
            <a:off x="9967872" y="0"/>
            <a:ext cx="2174510" cy="587774"/>
          </a:xfrm>
          <a:prstGeom prst="rect">
            <a:avLst/>
          </a:prstGeom>
        </p:spPr>
      </p:pic>
      <p:sp>
        <p:nvSpPr>
          <p:cNvPr id="3" name="textruta 2">
            <a:extLst>
              <a:ext uri="{FF2B5EF4-FFF2-40B4-BE49-F238E27FC236}">
                <a16:creationId xmlns:a16="http://schemas.microsoft.com/office/drawing/2014/main" id="{7EF68FD0-6FC9-FEC6-902B-D14BD51A411B}"/>
              </a:ext>
            </a:extLst>
          </p:cNvPr>
          <p:cNvSpPr txBox="1"/>
          <p:nvPr/>
        </p:nvSpPr>
        <p:spPr>
          <a:xfrm>
            <a:off x="2110153" y="2172432"/>
            <a:ext cx="8264770" cy="3439239"/>
          </a:xfrm>
          <a:prstGeom prst="roundRect">
            <a:avLst/>
          </a:prstGeom>
          <a:solidFill>
            <a:schemeClr val="accent2"/>
          </a:solidFill>
        </p:spPr>
        <p:txBody>
          <a:bodyPr wrap="square">
            <a:spAutoFit/>
          </a:bodyPr>
          <a:lstStyle/>
          <a:p>
            <a:r>
              <a:rPr lang="sv-SE" sz="2800" b="0" i="0" dirty="0">
                <a:solidFill>
                  <a:schemeClr val="bg1"/>
                </a:solidFill>
                <a:effectLst/>
              </a:rPr>
              <a:t>Den nationella strategin för psykisk hälsa och suicidprevention – Det handlar om livet, syftar till att ge en långsiktig inriktning för arbetet under en tioårsperiod. Strategin baseras på en tvärsektoriell ansats som skapar förutsättningar för en gemensam riktning för hela samhället i arbetet med psykisk hälsa och suicidprevention.</a:t>
            </a:r>
            <a:endParaRPr lang="sv-SE" sz="2800" dirty="0">
              <a:solidFill>
                <a:schemeClr val="bg1"/>
              </a:solidFill>
            </a:endParaRPr>
          </a:p>
        </p:txBody>
      </p:sp>
      <p:sp>
        <p:nvSpPr>
          <p:cNvPr id="5" name="Freeform 23">
            <a:extLst>
              <a:ext uri="{FF2B5EF4-FFF2-40B4-BE49-F238E27FC236}">
                <a16:creationId xmlns:a16="http://schemas.microsoft.com/office/drawing/2014/main" id="{5DFC44BF-0EB4-242C-710A-1C24804CBAC3}"/>
              </a:ext>
            </a:extLst>
          </p:cNvPr>
          <p:cNvSpPr/>
          <p:nvPr/>
        </p:nvSpPr>
        <p:spPr>
          <a:xfrm>
            <a:off x="1261303" y="833959"/>
            <a:ext cx="1276288" cy="1092289"/>
          </a:xfrm>
          <a:custGeom>
            <a:avLst/>
            <a:gdLst/>
            <a:ahLst/>
            <a:cxnLst/>
            <a:rect l="l" t="t" r="r" b="b"/>
            <a:pathLst>
              <a:path w="1276288" h="1092289">
                <a:moveTo>
                  <a:pt x="0" y="0"/>
                </a:moveTo>
                <a:lnTo>
                  <a:pt x="1276288" y="0"/>
                </a:lnTo>
                <a:lnTo>
                  <a:pt x="1276288" y="1092289"/>
                </a:lnTo>
                <a:lnTo>
                  <a:pt x="0" y="10922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a:p>
        </p:txBody>
      </p:sp>
      <p:sp>
        <p:nvSpPr>
          <p:cNvPr id="7" name="textruta 6">
            <a:extLst>
              <a:ext uri="{FF2B5EF4-FFF2-40B4-BE49-F238E27FC236}">
                <a16:creationId xmlns:a16="http://schemas.microsoft.com/office/drawing/2014/main" id="{6CA0BA9E-1D29-3873-A1D3-741A6B3B03AD}"/>
              </a:ext>
            </a:extLst>
          </p:cNvPr>
          <p:cNvSpPr txBox="1"/>
          <p:nvPr/>
        </p:nvSpPr>
        <p:spPr>
          <a:xfrm>
            <a:off x="7209692" y="5673189"/>
            <a:ext cx="6096000" cy="369332"/>
          </a:xfrm>
          <a:prstGeom prst="rect">
            <a:avLst/>
          </a:prstGeom>
          <a:noFill/>
        </p:spPr>
        <p:txBody>
          <a:bodyPr wrap="square">
            <a:spAutoFit/>
          </a:bodyPr>
          <a:lstStyle/>
          <a:p>
            <a:r>
              <a:rPr lang="sv-SE" dirty="0"/>
              <a:t>www.folkhalsomyndigheten.se</a:t>
            </a:r>
          </a:p>
        </p:txBody>
      </p:sp>
    </p:spTree>
    <p:extLst>
      <p:ext uri="{BB962C8B-B14F-4D97-AF65-F5344CB8AC3E}">
        <p14:creationId xmlns:p14="http://schemas.microsoft.com/office/powerpoint/2010/main" val="2988052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58AD037-0103-7922-1750-83E6642A6419}"/>
            </a:ext>
          </a:extLst>
        </p:cNvPr>
        <p:cNvGrpSpPr/>
        <p:nvPr/>
      </p:nvGrpSpPr>
      <p:grpSpPr>
        <a:xfrm>
          <a:off x="0" y="0"/>
          <a:ext cx="0" cy="0"/>
          <a:chOff x="0" y="0"/>
          <a:chExt cx="0" cy="0"/>
        </a:xfrm>
      </p:grpSpPr>
      <p:pic>
        <p:nvPicPr>
          <p:cNvPr id="31" name="Bildobjekt 30">
            <a:extLst>
              <a:ext uri="{FF2B5EF4-FFF2-40B4-BE49-F238E27FC236}">
                <a16:creationId xmlns:a16="http://schemas.microsoft.com/office/drawing/2014/main" id="{61F871C1-3969-DD4D-431D-B2523E3782D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873961"/>
            <a:ext cx="3278292" cy="2163672"/>
          </a:xfrm>
          <a:prstGeom prst="rect">
            <a:avLst/>
          </a:prstGeom>
        </p:spPr>
      </p:pic>
      <p:pic>
        <p:nvPicPr>
          <p:cNvPr id="36" name="Bildobjekt 35">
            <a:extLst>
              <a:ext uri="{FF2B5EF4-FFF2-40B4-BE49-F238E27FC236}">
                <a16:creationId xmlns:a16="http://schemas.microsoft.com/office/drawing/2014/main" id="{5D7E5FA7-CF1C-24B1-4412-4BB807D6D90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3" y="720430"/>
            <a:ext cx="3743538" cy="2470734"/>
          </a:xfrm>
          <a:prstGeom prst="rect">
            <a:avLst/>
          </a:prstGeom>
        </p:spPr>
      </p:pic>
      <p:pic>
        <p:nvPicPr>
          <p:cNvPr id="14" name="Bildobjekt 13">
            <a:extLst>
              <a:ext uri="{FF2B5EF4-FFF2-40B4-BE49-F238E27FC236}">
                <a16:creationId xmlns:a16="http://schemas.microsoft.com/office/drawing/2014/main" id="{0F5EC203-2CB9-5C13-D44F-D267D46D03C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8308764" y="886673"/>
            <a:ext cx="3239769" cy="2138247"/>
          </a:xfrm>
          <a:prstGeom prst="rect">
            <a:avLst/>
          </a:prstGeom>
        </p:spPr>
      </p:pic>
      <p:pic>
        <p:nvPicPr>
          <p:cNvPr id="33" name="Bildobjekt 32">
            <a:extLst>
              <a:ext uri="{FF2B5EF4-FFF2-40B4-BE49-F238E27FC236}">
                <a16:creationId xmlns:a16="http://schemas.microsoft.com/office/drawing/2014/main" id="{665EBF70-07C8-E544-C942-787BD37F752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3820359"/>
            <a:ext cx="3278292" cy="2163672"/>
          </a:xfrm>
          <a:prstGeom prst="rect">
            <a:avLst/>
          </a:prstGeom>
        </p:spPr>
      </p:pic>
      <p:pic>
        <p:nvPicPr>
          <p:cNvPr id="35" name="Bildobjekt 34">
            <a:extLst>
              <a:ext uri="{FF2B5EF4-FFF2-40B4-BE49-F238E27FC236}">
                <a16:creationId xmlns:a16="http://schemas.microsoft.com/office/drawing/2014/main" id="{D84EAA50-AB88-05CE-E4A1-159869EDE56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4" y="3676492"/>
            <a:ext cx="3743538" cy="2470734"/>
          </a:xfrm>
          <a:prstGeom prst="rect">
            <a:avLst/>
          </a:prstGeom>
        </p:spPr>
      </p:pic>
      <p:pic>
        <p:nvPicPr>
          <p:cNvPr id="30" name="Bildobjekt 29">
            <a:extLst>
              <a:ext uri="{FF2B5EF4-FFF2-40B4-BE49-F238E27FC236}">
                <a16:creationId xmlns:a16="http://schemas.microsoft.com/office/drawing/2014/main" id="{6B0436A4-DCA9-1290-503F-599C1B5BBBAE}"/>
              </a:ext>
            </a:extLst>
          </p:cNvPr>
          <p:cNvPicPr>
            <a:picLocks noChangeAspect="1"/>
          </p:cNvPicPr>
          <p:nvPr/>
        </p:nvPicPr>
        <p:blipFill>
          <a:blip r:embed="rId5"/>
          <a:stretch>
            <a:fillRect/>
          </a:stretch>
        </p:blipFill>
        <p:spPr>
          <a:xfrm>
            <a:off x="8970811" y="3323819"/>
            <a:ext cx="2241475" cy="3165613"/>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a:extLst>
              <a:ext uri="{FF2B5EF4-FFF2-40B4-BE49-F238E27FC236}">
                <a16:creationId xmlns:a16="http://schemas.microsoft.com/office/drawing/2014/main" id="{41572956-1CAE-3625-11E2-119A6282A27B}"/>
              </a:ext>
            </a:extLst>
          </p:cNvPr>
          <p:cNvPicPr>
            <a:picLocks noChangeAspect="1"/>
          </p:cNvPicPr>
          <p:nvPr/>
        </p:nvPicPr>
        <p:blipFill>
          <a:blip r:embed="rId6"/>
          <a:stretch>
            <a:fillRect/>
          </a:stretch>
        </p:blipFill>
        <p:spPr>
          <a:xfrm>
            <a:off x="9967872" y="0"/>
            <a:ext cx="2174510" cy="587774"/>
          </a:xfrm>
          <a:prstGeom prst="rect">
            <a:avLst/>
          </a:prstGeom>
        </p:spPr>
      </p:pic>
      <p:sp>
        <p:nvSpPr>
          <p:cNvPr id="3" name="textruta 2">
            <a:extLst>
              <a:ext uri="{FF2B5EF4-FFF2-40B4-BE49-F238E27FC236}">
                <a16:creationId xmlns:a16="http://schemas.microsoft.com/office/drawing/2014/main" id="{355EFD55-B9E1-2955-EF96-4D4EB8C59E77}"/>
              </a:ext>
            </a:extLst>
          </p:cNvPr>
          <p:cNvSpPr txBox="1"/>
          <p:nvPr/>
        </p:nvSpPr>
        <p:spPr>
          <a:xfrm>
            <a:off x="4243493" y="4599036"/>
            <a:ext cx="3572451" cy="16004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Socialstyrelsen, Folkhälsomyndigheten, Myndigheten för familjerätt och föräldraskapsstöd, Specialpedagogiska skolmyndigheten, Statens beredning för medicinsk och social utvärdering och Statens skolverk ska ta fram ett nationellt hälsoprogram för barn och unga </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ruta 6">
            <a:extLst>
              <a:ext uri="{FF2B5EF4-FFF2-40B4-BE49-F238E27FC236}">
                <a16:creationId xmlns:a16="http://schemas.microsoft.com/office/drawing/2014/main" id="{1DF9D69A-7DDD-8385-87FE-4F156162640D}"/>
              </a:ext>
            </a:extLst>
          </p:cNvPr>
          <p:cNvSpPr txBox="1"/>
          <p:nvPr/>
        </p:nvSpPr>
        <p:spPr>
          <a:xfrm>
            <a:off x="643467" y="1803308"/>
            <a:ext cx="3180082"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Barnhälsovårdens förebyggande arbete med hembesöksprogram ska förstärkas, Socialstyrelsen ska genomföra insatser för en förstärkt satsning på barnhälsovårdens förebyggande arbete</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07CF7FC3-72F5-0F05-9244-6E90F23564E7}"/>
              </a:ext>
            </a:extLst>
          </p:cNvPr>
          <p:cNvSpPr txBox="1"/>
          <p:nvPr/>
        </p:nvSpPr>
        <p:spPr>
          <a:xfrm>
            <a:off x="4181565" y="1821008"/>
            <a:ext cx="386739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t>Våld mot barn ska förebyggas och bekämpas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t>En uppväxt fri från våld – En nationell strategi för att förebygga och bekämpa våld mot barn</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ruta 11">
            <a:extLst>
              <a:ext uri="{FF2B5EF4-FFF2-40B4-BE49-F238E27FC236}">
                <a16:creationId xmlns:a16="http://schemas.microsoft.com/office/drawing/2014/main" id="{0917F938-E894-1E07-69C0-54BBE636B6F3}"/>
              </a:ext>
            </a:extLst>
          </p:cNvPr>
          <p:cNvSpPr txBox="1"/>
          <p:nvPr/>
        </p:nvSpPr>
        <p:spPr>
          <a:xfrm>
            <a:off x="690781" y="4599036"/>
            <a:ext cx="306082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Statens skolverk har haft i uppdrag att göra en översyn av området digitalisering i förskolans läroplan Myndigheten har bl.a. föreslagit ändringar som innebär att utbildningen i huvudsak ska vara skärmfri för barnen</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ruta 14">
            <a:extLst>
              <a:ext uri="{FF2B5EF4-FFF2-40B4-BE49-F238E27FC236}">
                <a16:creationId xmlns:a16="http://schemas.microsoft.com/office/drawing/2014/main" id="{477A131D-0792-45BF-984D-CCE23C440541}"/>
              </a:ext>
            </a:extLst>
          </p:cNvPr>
          <p:cNvSpPr txBox="1"/>
          <p:nvPr/>
        </p:nvSpPr>
        <p:spPr>
          <a:xfrm>
            <a:off x="8476886" y="1726363"/>
            <a:ext cx="290352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t>Folkhälsomyndigheten ska sammanställa kunskap om sambanden mellan hälsoeffekter och digital medieanvändning bland barn &amp; unga</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334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49F74F7B-CB58-16B1-7033-4F8F380026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EA000B-6563-D84D-2422-255B324DA360}"/>
              </a:ext>
            </a:extLst>
          </p:cNvPr>
          <p:cNvGrpSpPr/>
          <p:nvPr/>
        </p:nvGrpSpPr>
        <p:grpSpPr>
          <a:xfrm>
            <a:off x="0" y="635388"/>
            <a:ext cx="8106053" cy="862037"/>
            <a:chOff x="0" y="0"/>
            <a:chExt cx="3900078" cy="414754"/>
          </a:xfrm>
          <a:solidFill>
            <a:schemeClr val="accent6"/>
          </a:solidFill>
        </p:grpSpPr>
        <p:sp>
          <p:nvSpPr>
            <p:cNvPr id="3" name="Freeform 3">
              <a:extLst>
                <a:ext uri="{FF2B5EF4-FFF2-40B4-BE49-F238E27FC236}">
                  <a16:creationId xmlns:a16="http://schemas.microsoft.com/office/drawing/2014/main" id="{D3D793B3-33FF-B4C6-BCA7-6C541E2EBAA5}"/>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03E199F4-2689-5F7D-AADB-04BDFA2D3C6F}"/>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32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Ett inkluderande och hållbart arbetsliv som främjar psykisk hälsa</a:t>
              </a:r>
            </a:p>
          </p:txBody>
        </p:sp>
      </p:grpSp>
      <p:graphicFrame>
        <p:nvGraphicFramePr>
          <p:cNvPr id="27" name="textruta 2">
            <a:extLst>
              <a:ext uri="{FF2B5EF4-FFF2-40B4-BE49-F238E27FC236}">
                <a16:creationId xmlns:a16="http://schemas.microsoft.com/office/drawing/2014/main" id="{8211CA4A-D008-55F2-AD2B-1780492AB95F}"/>
              </a:ext>
            </a:extLst>
          </p:cNvPr>
          <p:cNvGraphicFramePr/>
          <p:nvPr>
            <p:extLst>
              <p:ext uri="{D42A27DB-BD31-4B8C-83A1-F6EECF244321}">
                <p14:modId xmlns:p14="http://schemas.microsoft.com/office/powerpoint/2010/main" val="3996057777"/>
              </p:ext>
            </p:extLst>
          </p:nvPr>
        </p:nvGraphicFramePr>
        <p:xfrm>
          <a:off x="577344" y="1628905"/>
          <a:ext cx="6019800" cy="4954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rundade hörn 5">
            <a:extLst>
              <a:ext uri="{FF2B5EF4-FFF2-40B4-BE49-F238E27FC236}">
                <a16:creationId xmlns:a16="http://schemas.microsoft.com/office/drawing/2014/main" id="{81764CB6-79F1-DE0F-45E8-5F050F2225E9}"/>
              </a:ext>
            </a:extLst>
          </p:cNvPr>
          <p:cNvSpPr/>
          <p:nvPr/>
        </p:nvSpPr>
        <p:spPr>
          <a:xfrm>
            <a:off x="10146334" y="148137"/>
            <a:ext cx="2142000" cy="1440000"/>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5" name="Bildobjekt 4">
            <a:extLst>
              <a:ext uri="{FF2B5EF4-FFF2-40B4-BE49-F238E27FC236}">
                <a16:creationId xmlns:a16="http://schemas.microsoft.com/office/drawing/2014/main" id="{869E5D11-F21A-4231-CD21-A8A654D77FF2}"/>
              </a:ext>
            </a:extLst>
          </p:cNvPr>
          <p:cNvPicPr>
            <a:picLocks noChangeAspect="1"/>
          </p:cNvPicPr>
          <p:nvPr/>
        </p:nvPicPr>
        <p:blipFill>
          <a:blip r:embed="rId9"/>
          <a:stretch>
            <a:fillRect/>
          </a:stretch>
        </p:blipFill>
        <p:spPr>
          <a:xfrm>
            <a:off x="10017490" y="6355687"/>
            <a:ext cx="2174510" cy="587774"/>
          </a:xfrm>
          <a:prstGeom prst="rect">
            <a:avLst/>
          </a:prstGeom>
        </p:spPr>
      </p:pic>
      <p:pic>
        <p:nvPicPr>
          <p:cNvPr id="8" name="Bildobjekt 7">
            <a:extLst>
              <a:ext uri="{FF2B5EF4-FFF2-40B4-BE49-F238E27FC236}">
                <a16:creationId xmlns:a16="http://schemas.microsoft.com/office/drawing/2014/main" id="{BC556D37-5D5D-D5EB-1AEF-F601E1AC4547}"/>
              </a:ext>
            </a:extLst>
          </p:cNvPr>
          <p:cNvPicPr>
            <a:picLocks noChangeAspect="1"/>
          </p:cNvPicPr>
          <p:nvPr/>
        </p:nvPicPr>
        <p:blipFill>
          <a:blip r:embed="rId10"/>
          <a:stretch>
            <a:fillRect/>
          </a:stretch>
        </p:blipFill>
        <p:spPr>
          <a:xfrm>
            <a:off x="6765912" y="1851097"/>
            <a:ext cx="4980864" cy="4115157"/>
          </a:xfrm>
          <a:prstGeom prst="rect">
            <a:avLst/>
          </a:prstGeom>
        </p:spPr>
      </p:pic>
      <p:sp>
        <p:nvSpPr>
          <p:cNvPr id="7" name="textruta 6">
            <a:extLst>
              <a:ext uri="{FF2B5EF4-FFF2-40B4-BE49-F238E27FC236}">
                <a16:creationId xmlns:a16="http://schemas.microsoft.com/office/drawing/2014/main" id="{55F41956-5474-DE61-2ECE-311BE1AB96B4}"/>
              </a:ext>
            </a:extLst>
          </p:cNvPr>
          <p:cNvSpPr txBox="1"/>
          <p:nvPr/>
        </p:nvSpPr>
        <p:spPr>
          <a:xfrm>
            <a:off x="187569" y="1471043"/>
            <a:ext cx="6096000" cy="369332"/>
          </a:xfrm>
          <a:prstGeom prst="rect">
            <a:avLst/>
          </a:prstGeom>
          <a:noFill/>
        </p:spPr>
        <p:txBody>
          <a:bodyPr wrap="square">
            <a:spAutoFit/>
          </a:bodyPr>
          <a:lstStyle/>
          <a:p>
            <a:pPr marL="0" indent="0">
              <a:buNone/>
            </a:pPr>
            <a:r>
              <a:rPr lang="sv-SE" sz="1800" dirty="0"/>
              <a:t>Prioriterade områden</a:t>
            </a:r>
          </a:p>
        </p:txBody>
      </p:sp>
      <p:pic>
        <p:nvPicPr>
          <p:cNvPr id="9" name="Bildobjekt 8">
            <a:extLst>
              <a:ext uri="{FF2B5EF4-FFF2-40B4-BE49-F238E27FC236}">
                <a16:creationId xmlns:a16="http://schemas.microsoft.com/office/drawing/2014/main" id="{A59335DF-5E6D-F49F-46BD-1DBE0BCD78A6}"/>
              </a:ext>
            </a:extLst>
          </p:cNvPr>
          <p:cNvPicPr>
            <a:picLocks noChangeAspect="1"/>
          </p:cNvPicPr>
          <p:nvPr/>
        </p:nvPicPr>
        <p:blipFill>
          <a:blip r:embed="rId11"/>
          <a:stretch>
            <a:fillRect/>
          </a:stretch>
        </p:blipFill>
        <p:spPr>
          <a:xfrm>
            <a:off x="8771340" y="5624537"/>
            <a:ext cx="970008" cy="444587"/>
          </a:xfrm>
          <a:prstGeom prst="rect">
            <a:avLst/>
          </a:prstGeom>
        </p:spPr>
      </p:pic>
    </p:spTree>
    <p:extLst>
      <p:ext uri="{BB962C8B-B14F-4D97-AF65-F5344CB8AC3E}">
        <p14:creationId xmlns:p14="http://schemas.microsoft.com/office/powerpoint/2010/main" val="2347310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49F74F7B-CB58-16B1-7033-4F8F380026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EA000B-6563-D84D-2422-255B324DA360}"/>
              </a:ext>
            </a:extLst>
          </p:cNvPr>
          <p:cNvGrpSpPr/>
          <p:nvPr/>
        </p:nvGrpSpPr>
        <p:grpSpPr>
          <a:xfrm>
            <a:off x="0" y="635388"/>
            <a:ext cx="8106053" cy="862037"/>
            <a:chOff x="0" y="0"/>
            <a:chExt cx="3900078" cy="414754"/>
          </a:xfrm>
          <a:solidFill>
            <a:schemeClr val="accent6"/>
          </a:solidFill>
        </p:grpSpPr>
        <p:sp>
          <p:nvSpPr>
            <p:cNvPr id="3" name="Freeform 3">
              <a:extLst>
                <a:ext uri="{FF2B5EF4-FFF2-40B4-BE49-F238E27FC236}">
                  <a16:creationId xmlns:a16="http://schemas.microsoft.com/office/drawing/2014/main" id="{D3D793B3-33FF-B4C6-BCA7-6C541E2EBAA5}"/>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03E199F4-2689-5F7D-AADB-04BDFA2D3C6F}"/>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32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3.1 Utveckla arbetet för en god arbetsmiljö som främjar psykisk hälsa</a:t>
              </a:r>
            </a:p>
          </p:txBody>
        </p:sp>
      </p:grpSp>
      <p:sp>
        <p:nvSpPr>
          <p:cNvPr id="6" name="Rektangel: rundade hörn 5">
            <a:extLst>
              <a:ext uri="{FF2B5EF4-FFF2-40B4-BE49-F238E27FC236}">
                <a16:creationId xmlns:a16="http://schemas.microsoft.com/office/drawing/2014/main" id="{81764CB6-79F1-DE0F-45E8-5F050F2225E9}"/>
              </a:ext>
            </a:extLst>
          </p:cNvPr>
          <p:cNvSpPr/>
          <p:nvPr/>
        </p:nvSpPr>
        <p:spPr>
          <a:xfrm>
            <a:off x="10146334" y="148137"/>
            <a:ext cx="2142000" cy="1440000"/>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869E5D11-F21A-4231-CD21-A8A654D77FF2}"/>
              </a:ext>
            </a:extLst>
          </p:cNvPr>
          <p:cNvPicPr>
            <a:picLocks noChangeAspect="1"/>
          </p:cNvPicPr>
          <p:nvPr/>
        </p:nvPicPr>
        <p:blipFill>
          <a:blip r:embed="rId4"/>
          <a:stretch>
            <a:fillRect/>
          </a:stretch>
        </p:blipFill>
        <p:spPr>
          <a:xfrm>
            <a:off x="10017490" y="6355687"/>
            <a:ext cx="2174510" cy="587774"/>
          </a:xfrm>
          <a:prstGeom prst="rect">
            <a:avLst/>
          </a:prstGeom>
        </p:spPr>
      </p:pic>
      <p:pic>
        <p:nvPicPr>
          <p:cNvPr id="8" name="Bildobjekt 7">
            <a:extLst>
              <a:ext uri="{FF2B5EF4-FFF2-40B4-BE49-F238E27FC236}">
                <a16:creationId xmlns:a16="http://schemas.microsoft.com/office/drawing/2014/main" id="{BC556D37-5D5D-D5EB-1AEF-F601E1AC4547}"/>
              </a:ext>
            </a:extLst>
          </p:cNvPr>
          <p:cNvPicPr>
            <a:picLocks noChangeAspect="1"/>
          </p:cNvPicPr>
          <p:nvPr/>
        </p:nvPicPr>
        <p:blipFill>
          <a:blip r:embed="rId5"/>
          <a:stretch>
            <a:fillRect/>
          </a:stretch>
        </p:blipFill>
        <p:spPr>
          <a:xfrm>
            <a:off x="7023820" y="1914333"/>
            <a:ext cx="4980864" cy="4115157"/>
          </a:xfrm>
          <a:prstGeom prst="rect">
            <a:avLst/>
          </a:prstGeom>
        </p:spPr>
      </p:pic>
      <p:graphicFrame>
        <p:nvGraphicFramePr>
          <p:cNvPr id="27" name="textruta 2">
            <a:extLst>
              <a:ext uri="{FF2B5EF4-FFF2-40B4-BE49-F238E27FC236}">
                <a16:creationId xmlns:a16="http://schemas.microsoft.com/office/drawing/2014/main" id="{8211CA4A-D008-55F2-AD2B-1780492AB95F}"/>
              </a:ext>
            </a:extLst>
          </p:cNvPr>
          <p:cNvGraphicFramePr/>
          <p:nvPr>
            <p:extLst>
              <p:ext uri="{D42A27DB-BD31-4B8C-83A1-F6EECF244321}">
                <p14:modId xmlns:p14="http://schemas.microsoft.com/office/powerpoint/2010/main" val="2477938107"/>
              </p:ext>
            </p:extLst>
          </p:nvPr>
        </p:nvGraphicFramePr>
        <p:xfrm>
          <a:off x="0" y="1596408"/>
          <a:ext cx="7737481" cy="50822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ruta 6">
            <a:extLst>
              <a:ext uri="{FF2B5EF4-FFF2-40B4-BE49-F238E27FC236}">
                <a16:creationId xmlns:a16="http://schemas.microsoft.com/office/drawing/2014/main" id="{00080C43-AA62-EA4B-2934-A739DF118050}"/>
              </a:ext>
            </a:extLst>
          </p:cNvPr>
          <p:cNvSpPr txBox="1"/>
          <p:nvPr/>
        </p:nvSpPr>
        <p:spPr>
          <a:xfrm>
            <a:off x="234461" y="266052"/>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9" name="Bildobjekt 8">
            <a:extLst>
              <a:ext uri="{FF2B5EF4-FFF2-40B4-BE49-F238E27FC236}">
                <a16:creationId xmlns:a16="http://schemas.microsoft.com/office/drawing/2014/main" id="{C0934D38-88C9-1359-5E35-98D461F37373}"/>
              </a:ext>
            </a:extLst>
          </p:cNvPr>
          <p:cNvPicPr>
            <a:picLocks noChangeAspect="1"/>
          </p:cNvPicPr>
          <p:nvPr/>
        </p:nvPicPr>
        <p:blipFill>
          <a:blip r:embed="rId11"/>
          <a:stretch>
            <a:fillRect/>
          </a:stretch>
        </p:blipFill>
        <p:spPr>
          <a:xfrm>
            <a:off x="9047482" y="5687215"/>
            <a:ext cx="970008" cy="444587"/>
          </a:xfrm>
          <a:prstGeom prst="rect">
            <a:avLst/>
          </a:prstGeom>
        </p:spPr>
      </p:pic>
    </p:spTree>
    <p:extLst>
      <p:ext uri="{BB962C8B-B14F-4D97-AF65-F5344CB8AC3E}">
        <p14:creationId xmlns:p14="http://schemas.microsoft.com/office/powerpoint/2010/main" val="3748504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49F74F7B-CB58-16B1-7033-4F8F380026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EA000B-6563-D84D-2422-255B324DA360}"/>
              </a:ext>
            </a:extLst>
          </p:cNvPr>
          <p:cNvGrpSpPr/>
          <p:nvPr/>
        </p:nvGrpSpPr>
        <p:grpSpPr>
          <a:xfrm>
            <a:off x="0" y="635388"/>
            <a:ext cx="8106053" cy="862037"/>
            <a:chOff x="0" y="0"/>
            <a:chExt cx="3900078" cy="414754"/>
          </a:xfrm>
          <a:solidFill>
            <a:schemeClr val="accent6"/>
          </a:solidFill>
        </p:grpSpPr>
        <p:sp>
          <p:nvSpPr>
            <p:cNvPr id="3" name="Freeform 3">
              <a:extLst>
                <a:ext uri="{FF2B5EF4-FFF2-40B4-BE49-F238E27FC236}">
                  <a16:creationId xmlns:a16="http://schemas.microsoft.com/office/drawing/2014/main" id="{D3D793B3-33FF-B4C6-BCA7-6C541E2EBAA5}"/>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03E199F4-2689-5F7D-AADB-04BDFA2D3C6F}"/>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32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3.2 Öka deltagandet i arbetslivet</a:t>
              </a:r>
            </a:p>
          </p:txBody>
        </p:sp>
      </p:grpSp>
      <p:graphicFrame>
        <p:nvGraphicFramePr>
          <p:cNvPr id="27" name="textruta 2">
            <a:extLst>
              <a:ext uri="{FF2B5EF4-FFF2-40B4-BE49-F238E27FC236}">
                <a16:creationId xmlns:a16="http://schemas.microsoft.com/office/drawing/2014/main" id="{8211CA4A-D008-55F2-AD2B-1780492AB95F}"/>
              </a:ext>
            </a:extLst>
          </p:cNvPr>
          <p:cNvGraphicFramePr/>
          <p:nvPr>
            <p:extLst>
              <p:ext uri="{D42A27DB-BD31-4B8C-83A1-F6EECF244321}">
                <p14:modId xmlns:p14="http://schemas.microsoft.com/office/powerpoint/2010/main" val="2657392453"/>
              </p:ext>
            </p:extLst>
          </p:nvPr>
        </p:nvGraphicFramePr>
        <p:xfrm>
          <a:off x="109960" y="1398438"/>
          <a:ext cx="11972080" cy="5446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rundade hörn 5">
            <a:extLst>
              <a:ext uri="{FF2B5EF4-FFF2-40B4-BE49-F238E27FC236}">
                <a16:creationId xmlns:a16="http://schemas.microsoft.com/office/drawing/2014/main" id="{81764CB6-79F1-DE0F-45E8-5F050F2225E9}"/>
              </a:ext>
            </a:extLst>
          </p:cNvPr>
          <p:cNvSpPr/>
          <p:nvPr/>
        </p:nvSpPr>
        <p:spPr>
          <a:xfrm>
            <a:off x="10146334" y="148137"/>
            <a:ext cx="2142000" cy="1440000"/>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869E5D11-F21A-4231-CD21-A8A654D77FF2}"/>
              </a:ext>
            </a:extLst>
          </p:cNvPr>
          <p:cNvPicPr>
            <a:picLocks noChangeAspect="1"/>
          </p:cNvPicPr>
          <p:nvPr/>
        </p:nvPicPr>
        <p:blipFill>
          <a:blip r:embed="rId9"/>
          <a:stretch>
            <a:fillRect/>
          </a:stretch>
        </p:blipFill>
        <p:spPr>
          <a:xfrm>
            <a:off x="10017490" y="6355687"/>
            <a:ext cx="2174510" cy="587774"/>
          </a:xfrm>
          <a:prstGeom prst="rect">
            <a:avLst/>
          </a:prstGeom>
        </p:spPr>
      </p:pic>
      <p:sp>
        <p:nvSpPr>
          <p:cNvPr id="7" name="textruta 6">
            <a:extLst>
              <a:ext uri="{FF2B5EF4-FFF2-40B4-BE49-F238E27FC236}">
                <a16:creationId xmlns:a16="http://schemas.microsoft.com/office/drawing/2014/main" id="{ADC5C816-7AEE-FAE7-4686-AE04E4E13940}"/>
              </a:ext>
            </a:extLst>
          </p:cNvPr>
          <p:cNvSpPr txBox="1"/>
          <p:nvPr/>
        </p:nvSpPr>
        <p:spPr>
          <a:xfrm>
            <a:off x="175846" y="1468863"/>
            <a:ext cx="6096000" cy="369332"/>
          </a:xfrm>
          <a:prstGeom prst="rect">
            <a:avLst/>
          </a:prstGeom>
          <a:noFill/>
        </p:spPr>
        <p:txBody>
          <a:bodyPr wrap="square">
            <a:spAutoFit/>
          </a:bodyPr>
          <a:lstStyle/>
          <a:p>
            <a:pPr marL="0" indent="0">
              <a:buNone/>
            </a:pPr>
            <a:r>
              <a:rPr lang="sv-SE" sz="1800" dirty="0"/>
              <a:t>Fokus för detta område bör vara:</a:t>
            </a:r>
          </a:p>
        </p:txBody>
      </p:sp>
    </p:spTree>
    <p:extLst>
      <p:ext uri="{BB962C8B-B14F-4D97-AF65-F5344CB8AC3E}">
        <p14:creationId xmlns:p14="http://schemas.microsoft.com/office/powerpoint/2010/main" val="907110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49F74F7B-CB58-16B1-7033-4F8F380026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EA000B-6563-D84D-2422-255B324DA360}"/>
              </a:ext>
            </a:extLst>
          </p:cNvPr>
          <p:cNvGrpSpPr/>
          <p:nvPr/>
        </p:nvGrpSpPr>
        <p:grpSpPr>
          <a:xfrm>
            <a:off x="0" y="635388"/>
            <a:ext cx="8106053" cy="862037"/>
            <a:chOff x="0" y="0"/>
            <a:chExt cx="3900078" cy="414754"/>
          </a:xfrm>
          <a:solidFill>
            <a:schemeClr val="accent6"/>
          </a:solidFill>
        </p:grpSpPr>
        <p:sp>
          <p:nvSpPr>
            <p:cNvPr id="3" name="Freeform 3">
              <a:extLst>
                <a:ext uri="{FF2B5EF4-FFF2-40B4-BE49-F238E27FC236}">
                  <a16:creationId xmlns:a16="http://schemas.microsoft.com/office/drawing/2014/main" id="{D3D793B3-33FF-B4C6-BCA7-6C541E2EBAA5}"/>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03E199F4-2689-5F7D-AADB-04BDFA2D3C6F}"/>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32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3.3 Öka kunskapen om stöd vid sjukdom eller funktionsnedsättning</a:t>
              </a:r>
            </a:p>
          </p:txBody>
        </p:sp>
      </p:grpSp>
      <p:graphicFrame>
        <p:nvGraphicFramePr>
          <p:cNvPr id="27" name="textruta 2">
            <a:extLst>
              <a:ext uri="{FF2B5EF4-FFF2-40B4-BE49-F238E27FC236}">
                <a16:creationId xmlns:a16="http://schemas.microsoft.com/office/drawing/2014/main" id="{8211CA4A-D008-55F2-AD2B-1780492AB95F}"/>
              </a:ext>
            </a:extLst>
          </p:cNvPr>
          <p:cNvGraphicFramePr/>
          <p:nvPr>
            <p:extLst>
              <p:ext uri="{D42A27DB-BD31-4B8C-83A1-F6EECF244321}">
                <p14:modId xmlns:p14="http://schemas.microsoft.com/office/powerpoint/2010/main" val="2205977578"/>
              </p:ext>
            </p:extLst>
          </p:nvPr>
        </p:nvGraphicFramePr>
        <p:xfrm>
          <a:off x="392150" y="1875692"/>
          <a:ext cx="6631669" cy="4761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rundade hörn 5">
            <a:extLst>
              <a:ext uri="{FF2B5EF4-FFF2-40B4-BE49-F238E27FC236}">
                <a16:creationId xmlns:a16="http://schemas.microsoft.com/office/drawing/2014/main" id="{81764CB6-79F1-DE0F-45E8-5F050F2225E9}"/>
              </a:ext>
            </a:extLst>
          </p:cNvPr>
          <p:cNvSpPr/>
          <p:nvPr/>
        </p:nvSpPr>
        <p:spPr>
          <a:xfrm>
            <a:off x="10146334" y="148137"/>
            <a:ext cx="2142000" cy="1440000"/>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869E5D11-F21A-4231-CD21-A8A654D77FF2}"/>
              </a:ext>
            </a:extLst>
          </p:cNvPr>
          <p:cNvPicPr>
            <a:picLocks noChangeAspect="1"/>
          </p:cNvPicPr>
          <p:nvPr/>
        </p:nvPicPr>
        <p:blipFill>
          <a:blip r:embed="rId9"/>
          <a:stretch>
            <a:fillRect/>
          </a:stretch>
        </p:blipFill>
        <p:spPr>
          <a:xfrm>
            <a:off x="10017490" y="6355687"/>
            <a:ext cx="2174510" cy="587774"/>
          </a:xfrm>
          <a:prstGeom prst="rect">
            <a:avLst/>
          </a:prstGeom>
        </p:spPr>
      </p:pic>
      <p:pic>
        <p:nvPicPr>
          <p:cNvPr id="8" name="Bildobjekt 7">
            <a:extLst>
              <a:ext uri="{FF2B5EF4-FFF2-40B4-BE49-F238E27FC236}">
                <a16:creationId xmlns:a16="http://schemas.microsoft.com/office/drawing/2014/main" id="{BC556D37-5D5D-D5EB-1AEF-F601E1AC4547}"/>
              </a:ext>
            </a:extLst>
          </p:cNvPr>
          <p:cNvPicPr>
            <a:picLocks noChangeAspect="1"/>
          </p:cNvPicPr>
          <p:nvPr/>
        </p:nvPicPr>
        <p:blipFill>
          <a:blip r:embed="rId10"/>
          <a:stretch>
            <a:fillRect/>
          </a:stretch>
        </p:blipFill>
        <p:spPr>
          <a:xfrm>
            <a:off x="7023819" y="2107455"/>
            <a:ext cx="4980864" cy="4115157"/>
          </a:xfrm>
          <a:prstGeom prst="rect">
            <a:avLst/>
          </a:prstGeom>
        </p:spPr>
      </p:pic>
      <p:sp>
        <p:nvSpPr>
          <p:cNvPr id="7" name="textruta 6">
            <a:extLst>
              <a:ext uri="{FF2B5EF4-FFF2-40B4-BE49-F238E27FC236}">
                <a16:creationId xmlns:a16="http://schemas.microsoft.com/office/drawing/2014/main" id="{3A7BA3A3-463A-5EB3-F09D-01616A70E3BC}"/>
              </a:ext>
            </a:extLst>
          </p:cNvPr>
          <p:cNvSpPr txBox="1"/>
          <p:nvPr/>
        </p:nvSpPr>
        <p:spPr>
          <a:xfrm>
            <a:off x="175846" y="1468863"/>
            <a:ext cx="6096000" cy="369332"/>
          </a:xfrm>
          <a:prstGeom prst="rect">
            <a:avLst/>
          </a:prstGeom>
          <a:noFill/>
        </p:spPr>
        <p:txBody>
          <a:bodyPr wrap="square">
            <a:spAutoFit/>
          </a:bodyPr>
          <a:lstStyle/>
          <a:p>
            <a:pPr marL="0" indent="0">
              <a:buNone/>
            </a:pPr>
            <a:r>
              <a:rPr lang="sv-SE" sz="1800" dirty="0"/>
              <a:t>Fokus för detta område bör vara:</a:t>
            </a:r>
          </a:p>
        </p:txBody>
      </p:sp>
      <p:pic>
        <p:nvPicPr>
          <p:cNvPr id="9" name="Bildobjekt 8">
            <a:extLst>
              <a:ext uri="{FF2B5EF4-FFF2-40B4-BE49-F238E27FC236}">
                <a16:creationId xmlns:a16="http://schemas.microsoft.com/office/drawing/2014/main" id="{46915D72-8B41-69DA-3007-B90A3E8B54A2}"/>
              </a:ext>
            </a:extLst>
          </p:cNvPr>
          <p:cNvPicPr>
            <a:picLocks noChangeAspect="1"/>
          </p:cNvPicPr>
          <p:nvPr/>
        </p:nvPicPr>
        <p:blipFill>
          <a:blip r:embed="rId11"/>
          <a:stretch>
            <a:fillRect/>
          </a:stretch>
        </p:blipFill>
        <p:spPr>
          <a:xfrm>
            <a:off x="9047482" y="5844562"/>
            <a:ext cx="970008" cy="444587"/>
          </a:xfrm>
          <a:prstGeom prst="rect">
            <a:avLst/>
          </a:prstGeom>
        </p:spPr>
      </p:pic>
    </p:spTree>
    <p:extLst>
      <p:ext uri="{BB962C8B-B14F-4D97-AF65-F5344CB8AC3E}">
        <p14:creationId xmlns:p14="http://schemas.microsoft.com/office/powerpoint/2010/main" val="2972021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DDF63A1D-34D6-4034-AA38-33FBB917EDF3}"/>
            </a:ext>
          </a:extLst>
        </p:cNvPr>
        <p:cNvGrpSpPr/>
        <p:nvPr/>
      </p:nvGrpSpPr>
      <p:grpSpPr>
        <a:xfrm>
          <a:off x="0" y="0"/>
          <a:ext cx="0" cy="0"/>
          <a:chOff x="0" y="0"/>
          <a:chExt cx="0" cy="0"/>
        </a:xfrm>
      </p:grpSpPr>
      <p:pic>
        <p:nvPicPr>
          <p:cNvPr id="31" name="Bildobjekt 30">
            <a:extLst>
              <a:ext uri="{FF2B5EF4-FFF2-40B4-BE49-F238E27FC236}">
                <a16:creationId xmlns:a16="http://schemas.microsoft.com/office/drawing/2014/main" id="{CFD70E29-C812-CB6C-9C6F-D892D44C511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873961"/>
            <a:ext cx="3278292" cy="2163672"/>
          </a:xfrm>
          <a:prstGeom prst="rect">
            <a:avLst/>
          </a:prstGeom>
        </p:spPr>
      </p:pic>
      <p:pic>
        <p:nvPicPr>
          <p:cNvPr id="36" name="Bildobjekt 35">
            <a:extLst>
              <a:ext uri="{FF2B5EF4-FFF2-40B4-BE49-F238E27FC236}">
                <a16:creationId xmlns:a16="http://schemas.microsoft.com/office/drawing/2014/main" id="{E90573E2-9941-CB0A-5151-F865153A7BE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3" y="720430"/>
            <a:ext cx="3743538" cy="2470734"/>
          </a:xfrm>
          <a:prstGeom prst="rect">
            <a:avLst/>
          </a:prstGeom>
        </p:spPr>
      </p:pic>
      <p:pic>
        <p:nvPicPr>
          <p:cNvPr id="14" name="Bildobjekt 13">
            <a:extLst>
              <a:ext uri="{FF2B5EF4-FFF2-40B4-BE49-F238E27FC236}">
                <a16:creationId xmlns:a16="http://schemas.microsoft.com/office/drawing/2014/main" id="{2F7DF4B5-350E-4068-EE98-9BBE18A40CA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8308764" y="886673"/>
            <a:ext cx="3239769" cy="2138247"/>
          </a:xfrm>
          <a:prstGeom prst="rect">
            <a:avLst/>
          </a:prstGeom>
        </p:spPr>
      </p:pic>
      <p:pic>
        <p:nvPicPr>
          <p:cNvPr id="33" name="Bildobjekt 32">
            <a:extLst>
              <a:ext uri="{FF2B5EF4-FFF2-40B4-BE49-F238E27FC236}">
                <a16:creationId xmlns:a16="http://schemas.microsoft.com/office/drawing/2014/main" id="{6C07DD1B-CE9D-BBE9-78EE-8BE132B4D7F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3820359"/>
            <a:ext cx="3278292" cy="2163672"/>
          </a:xfrm>
          <a:prstGeom prst="rect">
            <a:avLst/>
          </a:prstGeom>
        </p:spPr>
      </p:pic>
      <p:pic>
        <p:nvPicPr>
          <p:cNvPr id="35" name="Bildobjekt 34">
            <a:extLst>
              <a:ext uri="{FF2B5EF4-FFF2-40B4-BE49-F238E27FC236}">
                <a16:creationId xmlns:a16="http://schemas.microsoft.com/office/drawing/2014/main" id="{8AA441CD-4579-5ACB-BE1C-456EA9EA657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4" y="3676492"/>
            <a:ext cx="3743538" cy="2470734"/>
          </a:xfrm>
          <a:prstGeom prst="rect">
            <a:avLst/>
          </a:prstGeom>
        </p:spPr>
      </p:pic>
      <p:pic>
        <p:nvPicPr>
          <p:cNvPr id="30" name="Bildobjekt 29">
            <a:extLst>
              <a:ext uri="{FF2B5EF4-FFF2-40B4-BE49-F238E27FC236}">
                <a16:creationId xmlns:a16="http://schemas.microsoft.com/office/drawing/2014/main" id="{5162A822-72E4-EBCA-5219-DE611DEF7CF3}"/>
              </a:ext>
            </a:extLst>
          </p:cNvPr>
          <p:cNvPicPr>
            <a:picLocks noChangeAspect="1"/>
          </p:cNvPicPr>
          <p:nvPr/>
        </p:nvPicPr>
        <p:blipFill>
          <a:blip r:embed="rId5"/>
          <a:stretch>
            <a:fillRect/>
          </a:stretch>
        </p:blipFill>
        <p:spPr>
          <a:xfrm>
            <a:off x="8970811" y="3323819"/>
            <a:ext cx="2241475" cy="3165613"/>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a:extLst>
              <a:ext uri="{FF2B5EF4-FFF2-40B4-BE49-F238E27FC236}">
                <a16:creationId xmlns:a16="http://schemas.microsoft.com/office/drawing/2014/main" id="{3616E087-D244-B9C9-589F-E7354CDB09A6}"/>
              </a:ext>
            </a:extLst>
          </p:cNvPr>
          <p:cNvPicPr>
            <a:picLocks noChangeAspect="1"/>
          </p:cNvPicPr>
          <p:nvPr/>
        </p:nvPicPr>
        <p:blipFill>
          <a:blip r:embed="rId6"/>
          <a:stretch>
            <a:fillRect/>
          </a:stretch>
        </p:blipFill>
        <p:spPr>
          <a:xfrm>
            <a:off x="9967872" y="0"/>
            <a:ext cx="2174510" cy="587774"/>
          </a:xfrm>
          <a:prstGeom prst="rect">
            <a:avLst/>
          </a:prstGeom>
        </p:spPr>
      </p:pic>
      <p:sp>
        <p:nvSpPr>
          <p:cNvPr id="3" name="textruta 2">
            <a:extLst>
              <a:ext uri="{FF2B5EF4-FFF2-40B4-BE49-F238E27FC236}">
                <a16:creationId xmlns:a16="http://schemas.microsoft.com/office/drawing/2014/main" id="{1A1DFC72-7245-343E-48D8-3C05F7BFC9C9}"/>
              </a:ext>
            </a:extLst>
          </p:cNvPr>
          <p:cNvSpPr txBox="1"/>
          <p:nvPr/>
        </p:nvSpPr>
        <p:spPr>
          <a:xfrm>
            <a:off x="4243493" y="4599036"/>
            <a:ext cx="357245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En översyn av Samhalls uppdrag, verksamhet och förutsättningar ska genomföras. Syftet med översynen är att säkerställa att verksamheten når rätt individer och utformas på ett sätt som ger dessa individer bästa möjliga stöd. </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ruta 6">
            <a:extLst>
              <a:ext uri="{FF2B5EF4-FFF2-40B4-BE49-F238E27FC236}">
                <a16:creationId xmlns:a16="http://schemas.microsoft.com/office/drawing/2014/main" id="{7CC7BCF7-AC69-0A5F-68A7-CB05BC4460C4}"/>
              </a:ext>
            </a:extLst>
          </p:cNvPr>
          <p:cNvSpPr txBox="1"/>
          <p:nvPr/>
        </p:nvSpPr>
        <p:spPr>
          <a:xfrm>
            <a:off x="643467" y="1803308"/>
            <a:ext cx="318008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t>Utredningen om en god arbetsmiljö för ett förändrat arbetsliv ska ta fram ett förslag till regeringens arbetsmiljöstrategi för perioden 2026–2030.</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79B2CC10-F860-509A-5D34-E901D7293CF0}"/>
              </a:ext>
            </a:extLst>
          </p:cNvPr>
          <p:cNvSpPr txBox="1"/>
          <p:nvPr/>
        </p:nvSpPr>
        <p:spPr>
          <a:xfrm>
            <a:off x="4181565" y="1821008"/>
            <a:ext cx="386739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t>Arbetslöshet utgör en ökad risk för psykisk ohälsa. Arbetsförmedlingen ska förstärka stödet för att effektivt sammanföra arbetslösa med de arbetsgivare som söker arbetskraft</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ruta 11">
            <a:extLst>
              <a:ext uri="{FF2B5EF4-FFF2-40B4-BE49-F238E27FC236}">
                <a16:creationId xmlns:a16="http://schemas.microsoft.com/office/drawing/2014/main" id="{40DF3E48-F454-77F7-96AD-CACCACCFC6CC}"/>
              </a:ext>
            </a:extLst>
          </p:cNvPr>
          <p:cNvSpPr txBox="1"/>
          <p:nvPr/>
        </p:nvSpPr>
        <p:spPr>
          <a:xfrm>
            <a:off x="703096" y="4762322"/>
            <a:ext cx="306082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Socialstyrelsen ska stödja och utveckla hälso- och sjukvårdens arbete med sjukskrivning och relaterad rehabilitering </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ruta 14">
            <a:extLst>
              <a:ext uri="{FF2B5EF4-FFF2-40B4-BE49-F238E27FC236}">
                <a16:creationId xmlns:a16="http://schemas.microsoft.com/office/drawing/2014/main" id="{BC8F358E-1A5E-0684-2E5B-FCDA9DAB12E0}"/>
              </a:ext>
            </a:extLst>
          </p:cNvPr>
          <p:cNvSpPr txBox="1"/>
          <p:nvPr/>
        </p:nvSpPr>
        <p:spPr>
          <a:xfrm>
            <a:off x="8370690" y="1726363"/>
            <a:ext cx="3177843"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Socialstyrelsen ska under 2024 fördela cirka 80 miljoner kronor till verksamheter som tillhandahåller meningsfull sysselsättning till personer med psykisk funktionsnedsättning </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126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A564F"/>
        </a:solidFill>
        <a:effectLst/>
      </p:bgPr>
    </p:bg>
    <p:spTree>
      <p:nvGrpSpPr>
        <p:cNvPr id="1" name="">
          <a:extLst>
            <a:ext uri="{FF2B5EF4-FFF2-40B4-BE49-F238E27FC236}">
              <a16:creationId xmlns:a16="http://schemas.microsoft.com/office/drawing/2014/main" id="{4B957BA2-A588-7E29-1F53-0CCBA1F0F7B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8F8606-845B-70B1-A6E7-BEDD2CEEA388}"/>
              </a:ext>
            </a:extLst>
          </p:cNvPr>
          <p:cNvSpPr/>
          <p:nvPr/>
        </p:nvSpPr>
        <p:spPr>
          <a:xfrm>
            <a:off x="1355843" y="730500"/>
            <a:ext cx="1642113" cy="1515533"/>
          </a:xfrm>
          <a:custGeom>
            <a:avLst/>
            <a:gdLst/>
            <a:ahLst/>
            <a:cxnLst/>
            <a:rect l="l" t="t" r="r" b="b"/>
            <a:pathLst>
              <a:path w="2463169" h="2273300">
                <a:moveTo>
                  <a:pt x="0" y="0"/>
                </a:moveTo>
                <a:lnTo>
                  <a:pt x="2463170" y="0"/>
                </a:lnTo>
                <a:lnTo>
                  <a:pt x="2463170" y="2273300"/>
                </a:lnTo>
                <a:lnTo>
                  <a:pt x="0" y="2273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6" name="Diagram 5">
            <a:extLst>
              <a:ext uri="{FF2B5EF4-FFF2-40B4-BE49-F238E27FC236}">
                <a16:creationId xmlns:a16="http://schemas.microsoft.com/office/drawing/2014/main" id="{B815CA55-19A4-DEFE-025D-01741449E2D6}"/>
              </a:ext>
            </a:extLst>
          </p:cNvPr>
          <p:cNvGraphicFramePr/>
          <p:nvPr>
            <p:extLst>
              <p:ext uri="{D42A27DB-BD31-4B8C-83A1-F6EECF244321}">
                <p14:modId xmlns:p14="http://schemas.microsoft.com/office/powerpoint/2010/main" val="3791917659"/>
              </p:ext>
            </p:extLst>
          </p:nvPr>
        </p:nvGraphicFramePr>
        <p:xfrm>
          <a:off x="3494314" y="1730828"/>
          <a:ext cx="6966857" cy="42431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ubrik 2">
            <a:extLst>
              <a:ext uri="{FF2B5EF4-FFF2-40B4-BE49-F238E27FC236}">
                <a16:creationId xmlns:a16="http://schemas.microsoft.com/office/drawing/2014/main" id="{ADB0BA75-FC03-8EC4-8CBC-9019A9F283AB}"/>
              </a:ext>
            </a:extLst>
          </p:cNvPr>
          <p:cNvSpPr txBox="1">
            <a:spLocks/>
          </p:cNvSpPr>
          <p:nvPr/>
        </p:nvSpPr>
        <p:spPr>
          <a:xfrm>
            <a:off x="3494314" y="622753"/>
            <a:ext cx="6767058" cy="661761"/>
          </a:xfrm>
          <a:prstGeom prst="rect">
            <a:avLst/>
          </a:prstGeom>
        </p:spPr>
        <p:txBody>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noFill/>
                </a:ln>
                <a:solidFill>
                  <a:prstClr val="white"/>
                </a:solidFill>
                <a:effectLst/>
                <a:uLnTx/>
                <a:uFillTx/>
                <a:latin typeface="Calibri"/>
                <a:ea typeface="+mj-ea"/>
                <a:cs typeface="+mj-cs"/>
              </a:rPr>
              <a:t>Dialogpaus! </a:t>
            </a:r>
          </a:p>
        </p:txBody>
      </p:sp>
      <p:pic>
        <p:nvPicPr>
          <p:cNvPr id="3" name="Bildobjekt 2">
            <a:extLst>
              <a:ext uri="{FF2B5EF4-FFF2-40B4-BE49-F238E27FC236}">
                <a16:creationId xmlns:a16="http://schemas.microsoft.com/office/drawing/2014/main" id="{50C5BD55-F8C4-D374-A508-B1090ABB147F}"/>
              </a:ext>
            </a:extLst>
          </p:cNvPr>
          <p:cNvPicPr>
            <a:picLocks noChangeAspect="1"/>
          </p:cNvPicPr>
          <p:nvPr/>
        </p:nvPicPr>
        <p:blipFill>
          <a:blip r:embed="rId10"/>
          <a:stretch>
            <a:fillRect/>
          </a:stretch>
        </p:blipFill>
        <p:spPr>
          <a:xfrm>
            <a:off x="549571" y="5414570"/>
            <a:ext cx="2885031" cy="980911"/>
          </a:xfrm>
          <a:prstGeom prst="rect">
            <a:avLst/>
          </a:prstGeom>
        </p:spPr>
      </p:pic>
      <p:sp>
        <p:nvSpPr>
          <p:cNvPr id="4" name="textruta 3">
            <a:extLst>
              <a:ext uri="{FF2B5EF4-FFF2-40B4-BE49-F238E27FC236}">
                <a16:creationId xmlns:a16="http://schemas.microsoft.com/office/drawing/2014/main" id="{3FB393F8-F5B1-BDB1-D91F-699CFCDEB61A}"/>
              </a:ext>
            </a:extLst>
          </p:cNvPr>
          <p:cNvSpPr txBox="1"/>
          <p:nvPr/>
        </p:nvSpPr>
        <p:spPr>
          <a:xfrm>
            <a:off x="991448" y="5656817"/>
            <a:ext cx="2370905" cy="738664"/>
          </a:xfrm>
          <a:prstGeom prst="rect">
            <a:avLst/>
          </a:prstGeom>
          <a:noFill/>
        </p:spPr>
        <p:txBody>
          <a:bodyPr wrap="none" rtlCol="0">
            <a:spAutoFit/>
          </a:bodyPr>
          <a:lstStyle/>
          <a:p>
            <a:r>
              <a:rPr lang="sv-SE" sz="2400" dirty="0">
                <a:solidFill>
                  <a:schemeClr val="bg1"/>
                </a:solidFill>
              </a:rPr>
              <a:t>Förslag på frågor!</a:t>
            </a:r>
          </a:p>
          <a:p>
            <a:endParaRPr lang="sv-SE" dirty="0"/>
          </a:p>
        </p:txBody>
      </p:sp>
    </p:spTree>
    <p:extLst>
      <p:ext uri="{BB962C8B-B14F-4D97-AF65-F5344CB8AC3E}">
        <p14:creationId xmlns:p14="http://schemas.microsoft.com/office/powerpoint/2010/main" val="4025911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71B01AAC-23A8-B5FC-08BD-D3BF140467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ADC011-578C-7F2D-CDDC-7B052ACCFFDE}"/>
              </a:ext>
            </a:extLst>
          </p:cNvPr>
          <p:cNvGrpSpPr/>
          <p:nvPr/>
        </p:nvGrpSpPr>
        <p:grpSpPr>
          <a:xfrm>
            <a:off x="0" y="538478"/>
            <a:ext cx="8106053" cy="862037"/>
            <a:chOff x="0" y="0"/>
            <a:chExt cx="3900078" cy="414754"/>
          </a:xfrm>
          <a:solidFill>
            <a:srgbClr val="1E69AD"/>
          </a:solidFill>
        </p:grpSpPr>
        <p:sp>
          <p:nvSpPr>
            <p:cNvPr id="3" name="Freeform 3">
              <a:extLst>
                <a:ext uri="{FF2B5EF4-FFF2-40B4-BE49-F238E27FC236}">
                  <a16:creationId xmlns:a16="http://schemas.microsoft.com/office/drawing/2014/main" id="{0EA7E0C4-9A72-9C5A-EFF9-ED9DC99CED0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8066C2B0-7806-97C1-D8D9-B7B960231186}"/>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Ett inkluderande samhälle med delaktiga invånare</a:t>
              </a:r>
            </a:p>
          </p:txBody>
        </p:sp>
      </p:grpSp>
      <p:graphicFrame>
        <p:nvGraphicFramePr>
          <p:cNvPr id="27" name="textruta 2">
            <a:extLst>
              <a:ext uri="{FF2B5EF4-FFF2-40B4-BE49-F238E27FC236}">
                <a16:creationId xmlns:a16="http://schemas.microsoft.com/office/drawing/2014/main" id="{13793C73-D2BD-A1A3-8874-71CE4210C0ED}"/>
              </a:ext>
            </a:extLst>
          </p:cNvPr>
          <p:cNvGraphicFramePr/>
          <p:nvPr>
            <p:extLst>
              <p:ext uri="{D42A27DB-BD31-4B8C-83A1-F6EECF244321}">
                <p14:modId xmlns:p14="http://schemas.microsoft.com/office/powerpoint/2010/main" val="1297298539"/>
              </p:ext>
            </p:extLst>
          </p:nvPr>
        </p:nvGraphicFramePr>
        <p:xfrm>
          <a:off x="399932" y="1557271"/>
          <a:ext cx="6113016" cy="516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C6423BAD-7347-83D6-FD54-997C4A57CB3C}"/>
              </a:ext>
            </a:extLst>
          </p:cNvPr>
          <p:cNvSpPr/>
          <p:nvPr/>
        </p:nvSpPr>
        <p:spPr>
          <a:xfrm>
            <a:off x="9841534" y="164248"/>
            <a:ext cx="2350466" cy="1619471"/>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6" name="Bildobjekt 5">
            <a:extLst>
              <a:ext uri="{FF2B5EF4-FFF2-40B4-BE49-F238E27FC236}">
                <a16:creationId xmlns:a16="http://schemas.microsoft.com/office/drawing/2014/main" id="{12AE3943-731F-E0E0-0308-A3B5637BEC8C}"/>
              </a:ext>
            </a:extLst>
          </p:cNvPr>
          <p:cNvPicPr>
            <a:picLocks noChangeAspect="1"/>
          </p:cNvPicPr>
          <p:nvPr/>
        </p:nvPicPr>
        <p:blipFill>
          <a:blip r:embed="rId9"/>
          <a:stretch>
            <a:fillRect/>
          </a:stretch>
        </p:blipFill>
        <p:spPr>
          <a:xfrm>
            <a:off x="10017490" y="6307384"/>
            <a:ext cx="2174510" cy="587774"/>
          </a:xfrm>
          <a:prstGeom prst="rect">
            <a:avLst/>
          </a:prstGeom>
        </p:spPr>
      </p:pic>
      <p:sp>
        <p:nvSpPr>
          <p:cNvPr id="7" name="Freeform 3">
            <a:extLst>
              <a:ext uri="{FF2B5EF4-FFF2-40B4-BE49-F238E27FC236}">
                <a16:creationId xmlns:a16="http://schemas.microsoft.com/office/drawing/2014/main" id="{60E18D2B-284C-2F13-AF76-9DB77EDBDD7A}"/>
              </a:ext>
            </a:extLst>
          </p:cNvPr>
          <p:cNvSpPr/>
          <p:nvPr/>
        </p:nvSpPr>
        <p:spPr>
          <a:xfrm>
            <a:off x="6621805" y="1144785"/>
            <a:ext cx="4682174" cy="5162599"/>
          </a:xfrm>
          <a:custGeom>
            <a:avLst/>
            <a:gdLst/>
            <a:ahLst/>
            <a:cxnLst/>
            <a:rect l="l" t="t" r="r" b="b"/>
            <a:pathLst>
              <a:path w="7615809" h="8229600">
                <a:moveTo>
                  <a:pt x="0" y="0"/>
                </a:moveTo>
                <a:lnTo>
                  <a:pt x="7615809" y="0"/>
                </a:lnTo>
                <a:lnTo>
                  <a:pt x="7615809" y="8229600"/>
                </a:lnTo>
                <a:lnTo>
                  <a:pt x="0" y="8229600"/>
                </a:lnTo>
                <a:lnTo>
                  <a:pt x="0" y="0"/>
                </a:lnTo>
                <a:close/>
              </a:path>
            </a:pathLst>
          </a:custGeom>
          <a:blipFill>
            <a:blip r:embed="rId10"/>
            <a:stretch>
              <a:fillRect/>
            </a:stretch>
          </a:blipFill>
        </p:spPr>
        <p:txBody>
          <a:bodyPr/>
          <a:lstStyle/>
          <a:p>
            <a:endParaRPr lang="sv-SE"/>
          </a:p>
        </p:txBody>
      </p:sp>
      <p:sp>
        <p:nvSpPr>
          <p:cNvPr id="8" name="textruta 7">
            <a:extLst>
              <a:ext uri="{FF2B5EF4-FFF2-40B4-BE49-F238E27FC236}">
                <a16:creationId xmlns:a16="http://schemas.microsoft.com/office/drawing/2014/main" id="{3238D981-2E8D-9649-9AB2-E0E746042F1D}"/>
              </a:ext>
            </a:extLst>
          </p:cNvPr>
          <p:cNvSpPr txBox="1"/>
          <p:nvPr/>
        </p:nvSpPr>
        <p:spPr>
          <a:xfrm>
            <a:off x="187569" y="1471043"/>
            <a:ext cx="6096000" cy="369332"/>
          </a:xfrm>
          <a:prstGeom prst="rect">
            <a:avLst/>
          </a:prstGeom>
          <a:noFill/>
        </p:spPr>
        <p:txBody>
          <a:bodyPr wrap="square">
            <a:spAutoFit/>
          </a:bodyPr>
          <a:lstStyle/>
          <a:p>
            <a:pPr marL="0" indent="0">
              <a:buNone/>
            </a:pPr>
            <a:r>
              <a:rPr lang="sv-SE" sz="1800" dirty="0"/>
              <a:t>Prioriterade områden</a:t>
            </a:r>
          </a:p>
        </p:txBody>
      </p:sp>
      <p:pic>
        <p:nvPicPr>
          <p:cNvPr id="9" name="Bildobjekt 8">
            <a:extLst>
              <a:ext uri="{FF2B5EF4-FFF2-40B4-BE49-F238E27FC236}">
                <a16:creationId xmlns:a16="http://schemas.microsoft.com/office/drawing/2014/main" id="{E540D11E-8F4B-4B0E-E7BC-84535E38493D}"/>
              </a:ext>
            </a:extLst>
          </p:cNvPr>
          <p:cNvPicPr>
            <a:picLocks noChangeAspect="1"/>
          </p:cNvPicPr>
          <p:nvPr/>
        </p:nvPicPr>
        <p:blipFill>
          <a:blip r:embed="rId11"/>
          <a:stretch>
            <a:fillRect/>
          </a:stretch>
        </p:blipFill>
        <p:spPr>
          <a:xfrm>
            <a:off x="9047482" y="5984283"/>
            <a:ext cx="861151" cy="394694"/>
          </a:xfrm>
          <a:prstGeom prst="rect">
            <a:avLst/>
          </a:prstGeom>
        </p:spPr>
      </p:pic>
    </p:spTree>
    <p:extLst>
      <p:ext uri="{BB962C8B-B14F-4D97-AF65-F5344CB8AC3E}">
        <p14:creationId xmlns:p14="http://schemas.microsoft.com/office/powerpoint/2010/main" val="3659619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71B01AAC-23A8-B5FC-08BD-D3BF140467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ADC011-578C-7F2D-CDDC-7B052ACCFFDE}"/>
              </a:ext>
            </a:extLst>
          </p:cNvPr>
          <p:cNvGrpSpPr/>
          <p:nvPr/>
        </p:nvGrpSpPr>
        <p:grpSpPr>
          <a:xfrm>
            <a:off x="0" y="538478"/>
            <a:ext cx="8106053" cy="862037"/>
            <a:chOff x="0" y="0"/>
            <a:chExt cx="3900078" cy="414754"/>
          </a:xfrm>
          <a:solidFill>
            <a:srgbClr val="1E69AD"/>
          </a:solidFill>
        </p:grpSpPr>
        <p:sp>
          <p:nvSpPr>
            <p:cNvPr id="3" name="Freeform 3">
              <a:extLst>
                <a:ext uri="{FF2B5EF4-FFF2-40B4-BE49-F238E27FC236}">
                  <a16:creationId xmlns:a16="http://schemas.microsoft.com/office/drawing/2014/main" id="{0EA7E0C4-9A72-9C5A-EFF9-ED9DC99CED0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8066C2B0-7806-97C1-D8D9-B7B960231186}"/>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4.1 Motverka stigmatisering och diskriminering av  personer med psykisk ohälsa </a:t>
              </a:r>
            </a:p>
          </p:txBody>
        </p:sp>
      </p:grpSp>
      <p:graphicFrame>
        <p:nvGraphicFramePr>
          <p:cNvPr id="27" name="textruta 2">
            <a:extLst>
              <a:ext uri="{FF2B5EF4-FFF2-40B4-BE49-F238E27FC236}">
                <a16:creationId xmlns:a16="http://schemas.microsoft.com/office/drawing/2014/main" id="{13793C73-D2BD-A1A3-8874-71CE4210C0ED}"/>
              </a:ext>
            </a:extLst>
          </p:cNvPr>
          <p:cNvGraphicFramePr/>
          <p:nvPr>
            <p:extLst>
              <p:ext uri="{D42A27DB-BD31-4B8C-83A1-F6EECF244321}">
                <p14:modId xmlns:p14="http://schemas.microsoft.com/office/powerpoint/2010/main" val="3481939932"/>
              </p:ext>
            </p:extLst>
          </p:nvPr>
        </p:nvGraphicFramePr>
        <p:xfrm>
          <a:off x="514310" y="1906144"/>
          <a:ext cx="5696068" cy="4695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C6423BAD-7347-83D6-FD54-997C4A57CB3C}"/>
              </a:ext>
            </a:extLst>
          </p:cNvPr>
          <p:cNvSpPr/>
          <p:nvPr/>
        </p:nvSpPr>
        <p:spPr>
          <a:xfrm>
            <a:off x="9841534" y="164248"/>
            <a:ext cx="2350466" cy="1619471"/>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6" name="Bildobjekt 5">
            <a:extLst>
              <a:ext uri="{FF2B5EF4-FFF2-40B4-BE49-F238E27FC236}">
                <a16:creationId xmlns:a16="http://schemas.microsoft.com/office/drawing/2014/main" id="{12AE3943-731F-E0E0-0308-A3B5637BEC8C}"/>
              </a:ext>
            </a:extLst>
          </p:cNvPr>
          <p:cNvPicPr>
            <a:picLocks noChangeAspect="1"/>
          </p:cNvPicPr>
          <p:nvPr/>
        </p:nvPicPr>
        <p:blipFill>
          <a:blip r:embed="rId9"/>
          <a:stretch>
            <a:fillRect/>
          </a:stretch>
        </p:blipFill>
        <p:spPr>
          <a:xfrm>
            <a:off x="10017490" y="6307384"/>
            <a:ext cx="2174510" cy="587774"/>
          </a:xfrm>
          <a:prstGeom prst="rect">
            <a:avLst/>
          </a:prstGeom>
        </p:spPr>
      </p:pic>
      <p:sp>
        <p:nvSpPr>
          <p:cNvPr id="7" name="Freeform 3">
            <a:extLst>
              <a:ext uri="{FF2B5EF4-FFF2-40B4-BE49-F238E27FC236}">
                <a16:creationId xmlns:a16="http://schemas.microsoft.com/office/drawing/2014/main" id="{60E18D2B-284C-2F13-AF76-9DB77EDBDD7A}"/>
              </a:ext>
            </a:extLst>
          </p:cNvPr>
          <p:cNvSpPr/>
          <p:nvPr/>
        </p:nvSpPr>
        <p:spPr>
          <a:xfrm>
            <a:off x="6621805" y="1144785"/>
            <a:ext cx="4682174" cy="5162599"/>
          </a:xfrm>
          <a:custGeom>
            <a:avLst/>
            <a:gdLst/>
            <a:ahLst/>
            <a:cxnLst/>
            <a:rect l="l" t="t" r="r" b="b"/>
            <a:pathLst>
              <a:path w="7615809" h="8229600">
                <a:moveTo>
                  <a:pt x="0" y="0"/>
                </a:moveTo>
                <a:lnTo>
                  <a:pt x="7615809" y="0"/>
                </a:lnTo>
                <a:lnTo>
                  <a:pt x="7615809" y="8229600"/>
                </a:lnTo>
                <a:lnTo>
                  <a:pt x="0" y="8229600"/>
                </a:lnTo>
                <a:lnTo>
                  <a:pt x="0" y="0"/>
                </a:lnTo>
                <a:close/>
              </a:path>
            </a:pathLst>
          </a:custGeom>
          <a:blipFill>
            <a:blip r:embed="rId10"/>
            <a:stretch>
              <a:fillRect/>
            </a:stretch>
          </a:blipFill>
        </p:spPr>
        <p:txBody>
          <a:bodyPr/>
          <a:lstStyle/>
          <a:p>
            <a:endParaRPr lang="sv-SE"/>
          </a:p>
        </p:txBody>
      </p:sp>
      <p:sp>
        <p:nvSpPr>
          <p:cNvPr id="9" name="textruta 8">
            <a:extLst>
              <a:ext uri="{FF2B5EF4-FFF2-40B4-BE49-F238E27FC236}">
                <a16:creationId xmlns:a16="http://schemas.microsoft.com/office/drawing/2014/main" id="{1522023B-EEF7-C809-6514-3D0623520147}"/>
              </a:ext>
            </a:extLst>
          </p:cNvPr>
          <p:cNvSpPr txBox="1"/>
          <p:nvPr/>
        </p:nvSpPr>
        <p:spPr>
          <a:xfrm>
            <a:off x="46834" y="1314832"/>
            <a:ext cx="3690257" cy="369332"/>
          </a:xfrm>
          <a:prstGeom prst="rect">
            <a:avLst/>
          </a:prstGeom>
          <a:noFill/>
        </p:spPr>
        <p:txBody>
          <a:bodyPr wrap="square">
            <a:spAutoFit/>
          </a:bodyPr>
          <a:lstStyle/>
          <a:p>
            <a:pPr marL="0" indent="0">
              <a:buNone/>
            </a:pPr>
            <a:r>
              <a:rPr lang="sv-SE" sz="1800" dirty="0"/>
              <a:t>Fokus för detta område bör vara:</a:t>
            </a:r>
          </a:p>
        </p:txBody>
      </p:sp>
      <p:pic>
        <p:nvPicPr>
          <p:cNvPr id="8" name="Bildobjekt 7">
            <a:extLst>
              <a:ext uri="{FF2B5EF4-FFF2-40B4-BE49-F238E27FC236}">
                <a16:creationId xmlns:a16="http://schemas.microsoft.com/office/drawing/2014/main" id="{65D01EC2-D21A-74E8-CB2C-0C9EF946EC90}"/>
              </a:ext>
            </a:extLst>
          </p:cNvPr>
          <p:cNvPicPr>
            <a:picLocks noChangeAspect="1"/>
          </p:cNvPicPr>
          <p:nvPr/>
        </p:nvPicPr>
        <p:blipFill>
          <a:blip r:embed="rId11"/>
          <a:stretch>
            <a:fillRect/>
          </a:stretch>
        </p:blipFill>
        <p:spPr>
          <a:xfrm>
            <a:off x="9047482" y="5984283"/>
            <a:ext cx="861151" cy="394694"/>
          </a:xfrm>
          <a:prstGeom prst="rect">
            <a:avLst/>
          </a:prstGeom>
        </p:spPr>
      </p:pic>
    </p:spTree>
    <p:extLst>
      <p:ext uri="{BB962C8B-B14F-4D97-AF65-F5344CB8AC3E}">
        <p14:creationId xmlns:p14="http://schemas.microsoft.com/office/powerpoint/2010/main" val="587125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71B01AAC-23A8-B5FC-08BD-D3BF140467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ADC011-578C-7F2D-CDDC-7B052ACCFFDE}"/>
              </a:ext>
            </a:extLst>
          </p:cNvPr>
          <p:cNvGrpSpPr/>
          <p:nvPr/>
        </p:nvGrpSpPr>
        <p:grpSpPr>
          <a:xfrm>
            <a:off x="0" y="538478"/>
            <a:ext cx="8106053" cy="862037"/>
            <a:chOff x="0" y="0"/>
            <a:chExt cx="3900078" cy="414754"/>
          </a:xfrm>
          <a:solidFill>
            <a:srgbClr val="1E69AD"/>
          </a:solidFill>
        </p:grpSpPr>
        <p:sp>
          <p:nvSpPr>
            <p:cNvPr id="3" name="Freeform 3">
              <a:extLst>
                <a:ext uri="{FF2B5EF4-FFF2-40B4-BE49-F238E27FC236}">
                  <a16:creationId xmlns:a16="http://schemas.microsoft.com/office/drawing/2014/main" id="{0EA7E0C4-9A72-9C5A-EFF9-ED9DC99CED0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8066C2B0-7806-97C1-D8D9-B7B960231186}"/>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0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4.2 Utveckla det professionella bemötandet i offentliga verksamheter som möter personer med psykisk ohälsa och suicidalitet</a:t>
              </a:r>
            </a:p>
          </p:txBody>
        </p:sp>
      </p:grpSp>
      <p:graphicFrame>
        <p:nvGraphicFramePr>
          <p:cNvPr id="27" name="textruta 2">
            <a:extLst>
              <a:ext uri="{FF2B5EF4-FFF2-40B4-BE49-F238E27FC236}">
                <a16:creationId xmlns:a16="http://schemas.microsoft.com/office/drawing/2014/main" id="{13793C73-D2BD-A1A3-8874-71CE4210C0ED}"/>
              </a:ext>
            </a:extLst>
          </p:cNvPr>
          <p:cNvGraphicFramePr/>
          <p:nvPr>
            <p:extLst>
              <p:ext uri="{D42A27DB-BD31-4B8C-83A1-F6EECF244321}">
                <p14:modId xmlns:p14="http://schemas.microsoft.com/office/powerpoint/2010/main" val="2714818928"/>
              </p:ext>
            </p:extLst>
          </p:nvPr>
        </p:nvGraphicFramePr>
        <p:xfrm>
          <a:off x="399932" y="1557271"/>
          <a:ext cx="6113016" cy="516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C6423BAD-7347-83D6-FD54-997C4A57CB3C}"/>
              </a:ext>
            </a:extLst>
          </p:cNvPr>
          <p:cNvSpPr/>
          <p:nvPr/>
        </p:nvSpPr>
        <p:spPr>
          <a:xfrm>
            <a:off x="9841534" y="164248"/>
            <a:ext cx="2350466" cy="1619471"/>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6" name="Bildobjekt 5">
            <a:extLst>
              <a:ext uri="{FF2B5EF4-FFF2-40B4-BE49-F238E27FC236}">
                <a16:creationId xmlns:a16="http://schemas.microsoft.com/office/drawing/2014/main" id="{12AE3943-731F-E0E0-0308-A3B5637BEC8C}"/>
              </a:ext>
            </a:extLst>
          </p:cNvPr>
          <p:cNvPicPr>
            <a:picLocks noChangeAspect="1"/>
          </p:cNvPicPr>
          <p:nvPr/>
        </p:nvPicPr>
        <p:blipFill>
          <a:blip r:embed="rId9"/>
          <a:stretch>
            <a:fillRect/>
          </a:stretch>
        </p:blipFill>
        <p:spPr>
          <a:xfrm>
            <a:off x="10017490" y="6307384"/>
            <a:ext cx="2174510" cy="587774"/>
          </a:xfrm>
          <a:prstGeom prst="rect">
            <a:avLst/>
          </a:prstGeom>
        </p:spPr>
      </p:pic>
      <p:sp>
        <p:nvSpPr>
          <p:cNvPr id="7" name="Freeform 3">
            <a:extLst>
              <a:ext uri="{FF2B5EF4-FFF2-40B4-BE49-F238E27FC236}">
                <a16:creationId xmlns:a16="http://schemas.microsoft.com/office/drawing/2014/main" id="{60E18D2B-284C-2F13-AF76-9DB77EDBDD7A}"/>
              </a:ext>
            </a:extLst>
          </p:cNvPr>
          <p:cNvSpPr/>
          <p:nvPr/>
        </p:nvSpPr>
        <p:spPr>
          <a:xfrm>
            <a:off x="6621805" y="1144785"/>
            <a:ext cx="4682174" cy="5162599"/>
          </a:xfrm>
          <a:custGeom>
            <a:avLst/>
            <a:gdLst/>
            <a:ahLst/>
            <a:cxnLst/>
            <a:rect l="l" t="t" r="r" b="b"/>
            <a:pathLst>
              <a:path w="7615809" h="8229600">
                <a:moveTo>
                  <a:pt x="0" y="0"/>
                </a:moveTo>
                <a:lnTo>
                  <a:pt x="7615809" y="0"/>
                </a:lnTo>
                <a:lnTo>
                  <a:pt x="7615809" y="8229600"/>
                </a:lnTo>
                <a:lnTo>
                  <a:pt x="0" y="8229600"/>
                </a:lnTo>
                <a:lnTo>
                  <a:pt x="0" y="0"/>
                </a:lnTo>
                <a:close/>
              </a:path>
            </a:pathLst>
          </a:custGeom>
          <a:blipFill>
            <a:blip r:embed="rId10"/>
            <a:stretch>
              <a:fillRect/>
            </a:stretch>
          </a:blipFill>
        </p:spPr>
        <p:txBody>
          <a:bodyPr/>
          <a:lstStyle/>
          <a:p>
            <a:endParaRPr lang="sv-SE"/>
          </a:p>
        </p:txBody>
      </p:sp>
      <p:sp>
        <p:nvSpPr>
          <p:cNvPr id="9" name="textruta 8">
            <a:extLst>
              <a:ext uri="{FF2B5EF4-FFF2-40B4-BE49-F238E27FC236}">
                <a16:creationId xmlns:a16="http://schemas.microsoft.com/office/drawing/2014/main" id="{68F8B61C-29E8-542B-5E71-E30F2003B553}"/>
              </a:ext>
            </a:extLst>
          </p:cNvPr>
          <p:cNvSpPr txBox="1"/>
          <p:nvPr/>
        </p:nvSpPr>
        <p:spPr>
          <a:xfrm>
            <a:off x="202350" y="1414387"/>
            <a:ext cx="3701143" cy="369332"/>
          </a:xfrm>
          <a:prstGeom prst="rect">
            <a:avLst/>
          </a:prstGeom>
          <a:noFill/>
        </p:spPr>
        <p:txBody>
          <a:bodyPr wrap="square">
            <a:spAutoFit/>
          </a:bodyPr>
          <a:lstStyle/>
          <a:p>
            <a:pPr marL="0" indent="0">
              <a:buNone/>
            </a:pPr>
            <a:r>
              <a:rPr lang="sv-SE" sz="1800" dirty="0"/>
              <a:t>Fokus för detta område bör vara:</a:t>
            </a:r>
          </a:p>
        </p:txBody>
      </p:sp>
      <p:pic>
        <p:nvPicPr>
          <p:cNvPr id="8" name="Bildobjekt 7">
            <a:extLst>
              <a:ext uri="{FF2B5EF4-FFF2-40B4-BE49-F238E27FC236}">
                <a16:creationId xmlns:a16="http://schemas.microsoft.com/office/drawing/2014/main" id="{39BF8F4B-37D4-F6D8-E781-A9D376C3AF63}"/>
              </a:ext>
            </a:extLst>
          </p:cNvPr>
          <p:cNvPicPr>
            <a:picLocks noChangeAspect="1"/>
          </p:cNvPicPr>
          <p:nvPr/>
        </p:nvPicPr>
        <p:blipFill>
          <a:blip r:embed="rId11"/>
          <a:stretch>
            <a:fillRect/>
          </a:stretch>
        </p:blipFill>
        <p:spPr>
          <a:xfrm>
            <a:off x="9047482" y="5984283"/>
            <a:ext cx="861151" cy="394694"/>
          </a:xfrm>
          <a:prstGeom prst="rect">
            <a:avLst/>
          </a:prstGeom>
        </p:spPr>
      </p:pic>
    </p:spTree>
    <p:extLst>
      <p:ext uri="{BB962C8B-B14F-4D97-AF65-F5344CB8AC3E}">
        <p14:creationId xmlns:p14="http://schemas.microsoft.com/office/powerpoint/2010/main" val="348899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DF70BB83-09C1-592A-4959-DCE0B265913E}"/>
              </a:ext>
            </a:extLst>
          </p:cNvPr>
          <p:cNvPicPr>
            <a:picLocks noChangeAspect="1"/>
          </p:cNvPicPr>
          <p:nvPr/>
        </p:nvPicPr>
        <p:blipFill>
          <a:blip r:embed="rId3"/>
          <a:stretch>
            <a:fillRect/>
          </a:stretch>
        </p:blipFill>
        <p:spPr>
          <a:xfrm>
            <a:off x="9967872" y="0"/>
            <a:ext cx="2174510" cy="587774"/>
          </a:xfrm>
          <a:prstGeom prst="rect">
            <a:avLst/>
          </a:prstGeom>
        </p:spPr>
      </p:pic>
      <p:sp>
        <p:nvSpPr>
          <p:cNvPr id="3" name="textruta 2">
            <a:extLst>
              <a:ext uri="{FF2B5EF4-FFF2-40B4-BE49-F238E27FC236}">
                <a16:creationId xmlns:a16="http://schemas.microsoft.com/office/drawing/2014/main" id="{7EF68FD0-6FC9-FEC6-902B-D14BD51A411B}"/>
              </a:ext>
            </a:extLst>
          </p:cNvPr>
          <p:cNvSpPr txBox="1"/>
          <p:nvPr/>
        </p:nvSpPr>
        <p:spPr>
          <a:xfrm>
            <a:off x="2110153" y="2172432"/>
            <a:ext cx="8264770" cy="2485787"/>
          </a:xfrm>
          <a:prstGeom prst="roundRect">
            <a:avLst/>
          </a:prstGeom>
          <a:solidFill>
            <a:schemeClr val="accent2"/>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800" i="0" u="none" strike="noStrike" kern="0" cap="none" spc="0" normalizeH="0" baseline="0" noProof="0" dirty="0">
                <a:ln>
                  <a:noFill/>
                </a:ln>
                <a:solidFill>
                  <a:schemeClr val="bg1"/>
                </a:solidFill>
                <a:effectLst/>
                <a:uLnTx/>
                <a:uFillTx/>
                <a:ea typeface="+mn-ea"/>
                <a:cs typeface="+mn-cs"/>
              </a:rPr>
              <a:t>Totalt 26 myndigheter deltog i arbetet med framtagandet av den nationella strategin. Folkhälso-myndigheten och Socialstyrelsen ansvarar för att samordna, stödja och följa upp genomförandet i nära samarbete med de andra myndigheterna.</a:t>
            </a:r>
          </a:p>
        </p:txBody>
      </p:sp>
      <p:sp>
        <p:nvSpPr>
          <p:cNvPr id="5" name="Freeform 23">
            <a:extLst>
              <a:ext uri="{FF2B5EF4-FFF2-40B4-BE49-F238E27FC236}">
                <a16:creationId xmlns:a16="http://schemas.microsoft.com/office/drawing/2014/main" id="{5DFC44BF-0EB4-242C-710A-1C24804CBAC3}"/>
              </a:ext>
            </a:extLst>
          </p:cNvPr>
          <p:cNvSpPr/>
          <p:nvPr/>
        </p:nvSpPr>
        <p:spPr>
          <a:xfrm>
            <a:off x="1261303" y="833959"/>
            <a:ext cx="1276288" cy="1092289"/>
          </a:xfrm>
          <a:custGeom>
            <a:avLst/>
            <a:gdLst/>
            <a:ahLst/>
            <a:cxnLst/>
            <a:rect l="l" t="t" r="r" b="b"/>
            <a:pathLst>
              <a:path w="1276288" h="1092289">
                <a:moveTo>
                  <a:pt x="0" y="0"/>
                </a:moveTo>
                <a:lnTo>
                  <a:pt x="1276288" y="0"/>
                </a:lnTo>
                <a:lnTo>
                  <a:pt x="1276288" y="1092289"/>
                </a:lnTo>
                <a:lnTo>
                  <a:pt x="0" y="10922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ruta 6">
            <a:extLst>
              <a:ext uri="{FF2B5EF4-FFF2-40B4-BE49-F238E27FC236}">
                <a16:creationId xmlns:a16="http://schemas.microsoft.com/office/drawing/2014/main" id="{6CA0BA9E-1D29-3873-A1D3-741A6B3B03AD}"/>
              </a:ext>
            </a:extLst>
          </p:cNvPr>
          <p:cNvSpPr txBox="1"/>
          <p:nvPr/>
        </p:nvSpPr>
        <p:spPr>
          <a:xfrm>
            <a:off x="7209692" y="4719737"/>
            <a:ext cx="316523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www.folkhalsomyndigheten.se</a:t>
            </a:r>
          </a:p>
        </p:txBody>
      </p:sp>
    </p:spTree>
    <p:extLst>
      <p:ext uri="{BB962C8B-B14F-4D97-AF65-F5344CB8AC3E}">
        <p14:creationId xmlns:p14="http://schemas.microsoft.com/office/powerpoint/2010/main" val="3125574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71B01AAC-23A8-B5FC-08BD-D3BF140467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ADC011-578C-7F2D-CDDC-7B052ACCFFDE}"/>
              </a:ext>
            </a:extLst>
          </p:cNvPr>
          <p:cNvGrpSpPr/>
          <p:nvPr/>
        </p:nvGrpSpPr>
        <p:grpSpPr>
          <a:xfrm>
            <a:off x="0" y="538478"/>
            <a:ext cx="8106053" cy="862037"/>
            <a:chOff x="0" y="0"/>
            <a:chExt cx="3900078" cy="414754"/>
          </a:xfrm>
          <a:solidFill>
            <a:srgbClr val="1E69AD"/>
          </a:solidFill>
        </p:grpSpPr>
        <p:sp>
          <p:nvSpPr>
            <p:cNvPr id="3" name="Freeform 3">
              <a:extLst>
                <a:ext uri="{FF2B5EF4-FFF2-40B4-BE49-F238E27FC236}">
                  <a16:creationId xmlns:a16="http://schemas.microsoft.com/office/drawing/2014/main" id="{0EA7E0C4-9A72-9C5A-EFF9-ED9DC99CED0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8066C2B0-7806-97C1-D8D9-B7B960231186}"/>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4.3 Utveckla insatser för grupper med ökad risk för  psykisk ohälsa</a:t>
              </a:r>
            </a:p>
          </p:txBody>
        </p:sp>
      </p:grpSp>
      <p:graphicFrame>
        <p:nvGraphicFramePr>
          <p:cNvPr id="27" name="textruta 2">
            <a:extLst>
              <a:ext uri="{FF2B5EF4-FFF2-40B4-BE49-F238E27FC236}">
                <a16:creationId xmlns:a16="http://schemas.microsoft.com/office/drawing/2014/main" id="{13793C73-D2BD-A1A3-8874-71CE4210C0ED}"/>
              </a:ext>
            </a:extLst>
          </p:cNvPr>
          <p:cNvGraphicFramePr/>
          <p:nvPr>
            <p:extLst>
              <p:ext uri="{D42A27DB-BD31-4B8C-83A1-F6EECF244321}">
                <p14:modId xmlns:p14="http://schemas.microsoft.com/office/powerpoint/2010/main" val="4080916166"/>
              </p:ext>
            </p:extLst>
          </p:nvPr>
        </p:nvGraphicFramePr>
        <p:xfrm>
          <a:off x="693846" y="1783719"/>
          <a:ext cx="5576325" cy="4575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C6423BAD-7347-83D6-FD54-997C4A57CB3C}"/>
              </a:ext>
            </a:extLst>
          </p:cNvPr>
          <p:cNvSpPr/>
          <p:nvPr/>
        </p:nvSpPr>
        <p:spPr>
          <a:xfrm>
            <a:off x="9841534" y="164248"/>
            <a:ext cx="2350466" cy="1619471"/>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6" name="Bildobjekt 5">
            <a:extLst>
              <a:ext uri="{FF2B5EF4-FFF2-40B4-BE49-F238E27FC236}">
                <a16:creationId xmlns:a16="http://schemas.microsoft.com/office/drawing/2014/main" id="{12AE3943-731F-E0E0-0308-A3B5637BEC8C}"/>
              </a:ext>
            </a:extLst>
          </p:cNvPr>
          <p:cNvPicPr>
            <a:picLocks noChangeAspect="1"/>
          </p:cNvPicPr>
          <p:nvPr/>
        </p:nvPicPr>
        <p:blipFill>
          <a:blip r:embed="rId9"/>
          <a:stretch>
            <a:fillRect/>
          </a:stretch>
        </p:blipFill>
        <p:spPr>
          <a:xfrm>
            <a:off x="10017490" y="6307384"/>
            <a:ext cx="2174510" cy="587774"/>
          </a:xfrm>
          <a:prstGeom prst="rect">
            <a:avLst/>
          </a:prstGeom>
        </p:spPr>
      </p:pic>
      <p:sp>
        <p:nvSpPr>
          <p:cNvPr id="7" name="Freeform 3">
            <a:extLst>
              <a:ext uri="{FF2B5EF4-FFF2-40B4-BE49-F238E27FC236}">
                <a16:creationId xmlns:a16="http://schemas.microsoft.com/office/drawing/2014/main" id="{60E18D2B-284C-2F13-AF76-9DB77EDBDD7A}"/>
              </a:ext>
            </a:extLst>
          </p:cNvPr>
          <p:cNvSpPr/>
          <p:nvPr/>
        </p:nvSpPr>
        <p:spPr>
          <a:xfrm>
            <a:off x="6621805" y="1144785"/>
            <a:ext cx="4682174" cy="5162599"/>
          </a:xfrm>
          <a:custGeom>
            <a:avLst/>
            <a:gdLst/>
            <a:ahLst/>
            <a:cxnLst/>
            <a:rect l="l" t="t" r="r" b="b"/>
            <a:pathLst>
              <a:path w="7615809" h="8229600">
                <a:moveTo>
                  <a:pt x="0" y="0"/>
                </a:moveTo>
                <a:lnTo>
                  <a:pt x="7615809" y="0"/>
                </a:lnTo>
                <a:lnTo>
                  <a:pt x="7615809" y="8229600"/>
                </a:lnTo>
                <a:lnTo>
                  <a:pt x="0" y="8229600"/>
                </a:lnTo>
                <a:lnTo>
                  <a:pt x="0" y="0"/>
                </a:lnTo>
                <a:close/>
              </a:path>
            </a:pathLst>
          </a:custGeom>
          <a:blipFill>
            <a:blip r:embed="rId10"/>
            <a:stretch>
              <a:fillRect/>
            </a:stretch>
          </a:blipFill>
        </p:spPr>
        <p:txBody>
          <a:bodyPr/>
          <a:lstStyle/>
          <a:p>
            <a:endParaRPr lang="sv-SE"/>
          </a:p>
        </p:txBody>
      </p:sp>
      <p:sp>
        <p:nvSpPr>
          <p:cNvPr id="8" name="textruta 7">
            <a:extLst>
              <a:ext uri="{FF2B5EF4-FFF2-40B4-BE49-F238E27FC236}">
                <a16:creationId xmlns:a16="http://schemas.microsoft.com/office/drawing/2014/main" id="{B88C0B48-0695-94AA-64D6-A4CD5C8E382A}"/>
              </a:ext>
            </a:extLst>
          </p:cNvPr>
          <p:cNvSpPr txBox="1"/>
          <p:nvPr/>
        </p:nvSpPr>
        <p:spPr>
          <a:xfrm>
            <a:off x="202350" y="1414387"/>
            <a:ext cx="3701143" cy="369332"/>
          </a:xfrm>
          <a:prstGeom prst="rect">
            <a:avLst/>
          </a:prstGeom>
          <a:noFill/>
        </p:spPr>
        <p:txBody>
          <a:bodyPr wrap="square">
            <a:spAutoFit/>
          </a:bodyPr>
          <a:lstStyle/>
          <a:p>
            <a:pPr marL="0" indent="0">
              <a:buNone/>
            </a:pPr>
            <a:r>
              <a:rPr lang="sv-SE" sz="1800" dirty="0"/>
              <a:t>Fokus för detta område bör vara:</a:t>
            </a:r>
          </a:p>
        </p:txBody>
      </p:sp>
      <p:pic>
        <p:nvPicPr>
          <p:cNvPr id="9" name="Bildobjekt 8">
            <a:extLst>
              <a:ext uri="{FF2B5EF4-FFF2-40B4-BE49-F238E27FC236}">
                <a16:creationId xmlns:a16="http://schemas.microsoft.com/office/drawing/2014/main" id="{AD8B49B4-07D9-4989-FF0A-8430FA4B8CD3}"/>
              </a:ext>
            </a:extLst>
          </p:cNvPr>
          <p:cNvPicPr>
            <a:picLocks noChangeAspect="1"/>
          </p:cNvPicPr>
          <p:nvPr/>
        </p:nvPicPr>
        <p:blipFill>
          <a:blip r:embed="rId11"/>
          <a:stretch>
            <a:fillRect/>
          </a:stretch>
        </p:blipFill>
        <p:spPr>
          <a:xfrm>
            <a:off x="9047482" y="5984283"/>
            <a:ext cx="861151" cy="394694"/>
          </a:xfrm>
          <a:prstGeom prst="rect">
            <a:avLst/>
          </a:prstGeom>
        </p:spPr>
      </p:pic>
    </p:spTree>
    <p:extLst>
      <p:ext uri="{BB962C8B-B14F-4D97-AF65-F5344CB8AC3E}">
        <p14:creationId xmlns:p14="http://schemas.microsoft.com/office/powerpoint/2010/main" val="2666334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71B01AAC-23A8-B5FC-08BD-D3BF140467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ADC011-578C-7F2D-CDDC-7B052ACCFFDE}"/>
              </a:ext>
            </a:extLst>
          </p:cNvPr>
          <p:cNvGrpSpPr/>
          <p:nvPr/>
        </p:nvGrpSpPr>
        <p:grpSpPr>
          <a:xfrm>
            <a:off x="0" y="538478"/>
            <a:ext cx="8106053" cy="862037"/>
            <a:chOff x="0" y="0"/>
            <a:chExt cx="3900078" cy="414754"/>
          </a:xfrm>
          <a:solidFill>
            <a:srgbClr val="1E69AD"/>
          </a:solidFill>
        </p:grpSpPr>
        <p:sp>
          <p:nvSpPr>
            <p:cNvPr id="3" name="Freeform 3">
              <a:extLst>
                <a:ext uri="{FF2B5EF4-FFF2-40B4-BE49-F238E27FC236}">
                  <a16:creationId xmlns:a16="http://schemas.microsoft.com/office/drawing/2014/main" id="{0EA7E0C4-9A72-9C5A-EFF9-ED9DC99CED0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8066C2B0-7806-97C1-D8D9-B7B960231186}"/>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4.4 Stärka förutsättningarna för psykisk hälsa bland samer</a:t>
              </a:r>
            </a:p>
          </p:txBody>
        </p:sp>
      </p:grpSp>
      <p:graphicFrame>
        <p:nvGraphicFramePr>
          <p:cNvPr id="27" name="textruta 2">
            <a:extLst>
              <a:ext uri="{FF2B5EF4-FFF2-40B4-BE49-F238E27FC236}">
                <a16:creationId xmlns:a16="http://schemas.microsoft.com/office/drawing/2014/main" id="{13793C73-D2BD-A1A3-8874-71CE4210C0ED}"/>
              </a:ext>
            </a:extLst>
          </p:cNvPr>
          <p:cNvGraphicFramePr/>
          <p:nvPr>
            <p:extLst>
              <p:ext uri="{D42A27DB-BD31-4B8C-83A1-F6EECF244321}">
                <p14:modId xmlns:p14="http://schemas.microsoft.com/office/powerpoint/2010/main" val="2554396133"/>
              </p:ext>
            </p:extLst>
          </p:nvPr>
        </p:nvGraphicFramePr>
        <p:xfrm>
          <a:off x="399932" y="1557271"/>
          <a:ext cx="6113016" cy="516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rundade hörn 4">
            <a:extLst>
              <a:ext uri="{FF2B5EF4-FFF2-40B4-BE49-F238E27FC236}">
                <a16:creationId xmlns:a16="http://schemas.microsoft.com/office/drawing/2014/main" id="{C6423BAD-7347-83D6-FD54-997C4A57CB3C}"/>
              </a:ext>
            </a:extLst>
          </p:cNvPr>
          <p:cNvSpPr/>
          <p:nvPr/>
        </p:nvSpPr>
        <p:spPr>
          <a:xfrm>
            <a:off x="9841534" y="164248"/>
            <a:ext cx="2350466" cy="1619471"/>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6" name="Bildobjekt 5">
            <a:extLst>
              <a:ext uri="{FF2B5EF4-FFF2-40B4-BE49-F238E27FC236}">
                <a16:creationId xmlns:a16="http://schemas.microsoft.com/office/drawing/2014/main" id="{12AE3943-731F-E0E0-0308-A3B5637BEC8C}"/>
              </a:ext>
            </a:extLst>
          </p:cNvPr>
          <p:cNvPicPr>
            <a:picLocks noChangeAspect="1"/>
          </p:cNvPicPr>
          <p:nvPr/>
        </p:nvPicPr>
        <p:blipFill>
          <a:blip r:embed="rId9"/>
          <a:stretch>
            <a:fillRect/>
          </a:stretch>
        </p:blipFill>
        <p:spPr>
          <a:xfrm>
            <a:off x="10017490" y="6307384"/>
            <a:ext cx="2174510" cy="587774"/>
          </a:xfrm>
          <a:prstGeom prst="rect">
            <a:avLst/>
          </a:prstGeom>
        </p:spPr>
      </p:pic>
      <p:sp>
        <p:nvSpPr>
          <p:cNvPr id="7" name="Freeform 3">
            <a:extLst>
              <a:ext uri="{FF2B5EF4-FFF2-40B4-BE49-F238E27FC236}">
                <a16:creationId xmlns:a16="http://schemas.microsoft.com/office/drawing/2014/main" id="{60E18D2B-284C-2F13-AF76-9DB77EDBDD7A}"/>
              </a:ext>
            </a:extLst>
          </p:cNvPr>
          <p:cNvSpPr/>
          <p:nvPr/>
        </p:nvSpPr>
        <p:spPr>
          <a:xfrm>
            <a:off x="6621805" y="1144785"/>
            <a:ext cx="4682174" cy="5162599"/>
          </a:xfrm>
          <a:custGeom>
            <a:avLst/>
            <a:gdLst/>
            <a:ahLst/>
            <a:cxnLst/>
            <a:rect l="l" t="t" r="r" b="b"/>
            <a:pathLst>
              <a:path w="7615809" h="8229600">
                <a:moveTo>
                  <a:pt x="0" y="0"/>
                </a:moveTo>
                <a:lnTo>
                  <a:pt x="7615809" y="0"/>
                </a:lnTo>
                <a:lnTo>
                  <a:pt x="7615809" y="8229600"/>
                </a:lnTo>
                <a:lnTo>
                  <a:pt x="0" y="8229600"/>
                </a:lnTo>
                <a:lnTo>
                  <a:pt x="0" y="0"/>
                </a:lnTo>
                <a:close/>
              </a:path>
            </a:pathLst>
          </a:custGeom>
          <a:blipFill>
            <a:blip r:embed="rId10"/>
            <a:stretch>
              <a:fillRect/>
            </a:stretch>
          </a:blipFill>
        </p:spPr>
        <p:txBody>
          <a:bodyPr/>
          <a:lstStyle/>
          <a:p>
            <a:endParaRPr lang="sv-SE"/>
          </a:p>
        </p:txBody>
      </p:sp>
      <p:sp>
        <p:nvSpPr>
          <p:cNvPr id="8" name="textruta 7">
            <a:extLst>
              <a:ext uri="{FF2B5EF4-FFF2-40B4-BE49-F238E27FC236}">
                <a16:creationId xmlns:a16="http://schemas.microsoft.com/office/drawing/2014/main" id="{4A1B8715-1FE4-4A30-0A25-3671CF9749D7}"/>
              </a:ext>
            </a:extLst>
          </p:cNvPr>
          <p:cNvSpPr txBox="1"/>
          <p:nvPr/>
        </p:nvSpPr>
        <p:spPr>
          <a:xfrm>
            <a:off x="202350" y="1414387"/>
            <a:ext cx="3701143" cy="369332"/>
          </a:xfrm>
          <a:prstGeom prst="rect">
            <a:avLst/>
          </a:prstGeom>
          <a:noFill/>
        </p:spPr>
        <p:txBody>
          <a:bodyPr wrap="square">
            <a:spAutoFit/>
          </a:bodyPr>
          <a:lstStyle/>
          <a:p>
            <a:pPr marL="0" indent="0">
              <a:buNone/>
            </a:pPr>
            <a:r>
              <a:rPr lang="sv-SE" sz="1800" dirty="0"/>
              <a:t>Fokus för detta område bör vara:</a:t>
            </a:r>
          </a:p>
        </p:txBody>
      </p:sp>
      <p:pic>
        <p:nvPicPr>
          <p:cNvPr id="9" name="Bildobjekt 8">
            <a:extLst>
              <a:ext uri="{FF2B5EF4-FFF2-40B4-BE49-F238E27FC236}">
                <a16:creationId xmlns:a16="http://schemas.microsoft.com/office/drawing/2014/main" id="{ABA05129-585A-EF18-6C1B-2D7FFB12AAA1}"/>
              </a:ext>
            </a:extLst>
          </p:cNvPr>
          <p:cNvPicPr>
            <a:picLocks noChangeAspect="1"/>
          </p:cNvPicPr>
          <p:nvPr/>
        </p:nvPicPr>
        <p:blipFill>
          <a:blip r:embed="rId11"/>
          <a:stretch>
            <a:fillRect/>
          </a:stretch>
        </p:blipFill>
        <p:spPr>
          <a:xfrm>
            <a:off x="9047482" y="5984283"/>
            <a:ext cx="861151" cy="394694"/>
          </a:xfrm>
          <a:prstGeom prst="rect">
            <a:avLst/>
          </a:prstGeom>
        </p:spPr>
      </p:pic>
    </p:spTree>
    <p:extLst>
      <p:ext uri="{BB962C8B-B14F-4D97-AF65-F5344CB8AC3E}">
        <p14:creationId xmlns:p14="http://schemas.microsoft.com/office/powerpoint/2010/main" val="1994009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71B01AAC-23A8-B5FC-08BD-D3BF140467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ADC011-578C-7F2D-CDDC-7B052ACCFFDE}"/>
              </a:ext>
            </a:extLst>
          </p:cNvPr>
          <p:cNvGrpSpPr/>
          <p:nvPr/>
        </p:nvGrpSpPr>
        <p:grpSpPr>
          <a:xfrm>
            <a:off x="0" y="538478"/>
            <a:ext cx="8106053" cy="862037"/>
            <a:chOff x="0" y="0"/>
            <a:chExt cx="3900078" cy="414754"/>
          </a:xfrm>
          <a:solidFill>
            <a:srgbClr val="1E69AD"/>
          </a:solidFill>
        </p:grpSpPr>
        <p:sp>
          <p:nvSpPr>
            <p:cNvPr id="3" name="Freeform 3">
              <a:extLst>
                <a:ext uri="{FF2B5EF4-FFF2-40B4-BE49-F238E27FC236}">
                  <a16:creationId xmlns:a16="http://schemas.microsoft.com/office/drawing/2014/main" id="{0EA7E0C4-9A72-9C5A-EFF9-ED9DC99CED0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8066C2B0-7806-97C1-D8D9-B7B960231186}"/>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4.5 Utveckla sociala aktiviteter och socialt stöd</a:t>
              </a:r>
            </a:p>
          </p:txBody>
        </p:sp>
      </p:grpSp>
      <p:sp>
        <p:nvSpPr>
          <p:cNvPr id="5" name="Rektangel: rundade hörn 4">
            <a:extLst>
              <a:ext uri="{FF2B5EF4-FFF2-40B4-BE49-F238E27FC236}">
                <a16:creationId xmlns:a16="http://schemas.microsoft.com/office/drawing/2014/main" id="{C6423BAD-7347-83D6-FD54-997C4A57CB3C}"/>
              </a:ext>
            </a:extLst>
          </p:cNvPr>
          <p:cNvSpPr/>
          <p:nvPr/>
        </p:nvSpPr>
        <p:spPr>
          <a:xfrm>
            <a:off x="9841534" y="164248"/>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6" name="Bildobjekt 5">
            <a:extLst>
              <a:ext uri="{FF2B5EF4-FFF2-40B4-BE49-F238E27FC236}">
                <a16:creationId xmlns:a16="http://schemas.microsoft.com/office/drawing/2014/main" id="{12AE3943-731F-E0E0-0308-A3B5637BEC8C}"/>
              </a:ext>
            </a:extLst>
          </p:cNvPr>
          <p:cNvPicPr>
            <a:picLocks noChangeAspect="1"/>
          </p:cNvPicPr>
          <p:nvPr/>
        </p:nvPicPr>
        <p:blipFill>
          <a:blip r:embed="rId4"/>
          <a:stretch>
            <a:fillRect/>
          </a:stretch>
        </p:blipFill>
        <p:spPr>
          <a:xfrm>
            <a:off x="10017490" y="6307384"/>
            <a:ext cx="2174510" cy="587774"/>
          </a:xfrm>
          <a:prstGeom prst="rect">
            <a:avLst/>
          </a:prstGeom>
        </p:spPr>
      </p:pic>
      <p:graphicFrame>
        <p:nvGraphicFramePr>
          <p:cNvPr id="27" name="textruta 2">
            <a:extLst>
              <a:ext uri="{FF2B5EF4-FFF2-40B4-BE49-F238E27FC236}">
                <a16:creationId xmlns:a16="http://schemas.microsoft.com/office/drawing/2014/main" id="{13793C73-D2BD-A1A3-8874-71CE4210C0ED}"/>
              </a:ext>
            </a:extLst>
          </p:cNvPr>
          <p:cNvGraphicFramePr/>
          <p:nvPr>
            <p:extLst>
              <p:ext uri="{D42A27DB-BD31-4B8C-83A1-F6EECF244321}">
                <p14:modId xmlns:p14="http://schemas.microsoft.com/office/powerpoint/2010/main" val="69697254"/>
              </p:ext>
            </p:extLst>
          </p:nvPr>
        </p:nvGraphicFramePr>
        <p:xfrm>
          <a:off x="399932" y="1882702"/>
          <a:ext cx="10083011" cy="48371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ruta 7">
            <a:extLst>
              <a:ext uri="{FF2B5EF4-FFF2-40B4-BE49-F238E27FC236}">
                <a16:creationId xmlns:a16="http://schemas.microsoft.com/office/drawing/2014/main" id="{2BFBFF07-EEA5-024A-D5E6-DD15B8EF0791}"/>
              </a:ext>
            </a:extLst>
          </p:cNvPr>
          <p:cNvSpPr txBox="1"/>
          <p:nvPr/>
        </p:nvSpPr>
        <p:spPr>
          <a:xfrm>
            <a:off x="202350" y="1414387"/>
            <a:ext cx="3701143" cy="369332"/>
          </a:xfrm>
          <a:prstGeom prst="rect">
            <a:avLst/>
          </a:prstGeom>
          <a:noFill/>
        </p:spPr>
        <p:txBody>
          <a:bodyPr wrap="square">
            <a:spAutoFit/>
          </a:bodyPr>
          <a:lstStyle/>
          <a:p>
            <a:pPr marL="0" indent="0">
              <a:buNone/>
            </a:pPr>
            <a:r>
              <a:rPr lang="sv-SE" sz="1800" dirty="0"/>
              <a:t>Fokus för detta område bör vara:</a:t>
            </a:r>
          </a:p>
        </p:txBody>
      </p:sp>
    </p:spTree>
    <p:extLst>
      <p:ext uri="{BB962C8B-B14F-4D97-AF65-F5344CB8AC3E}">
        <p14:creationId xmlns:p14="http://schemas.microsoft.com/office/powerpoint/2010/main" val="4260170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71B01AAC-23A8-B5FC-08BD-D3BF140467DA}"/>
            </a:ext>
          </a:extLst>
        </p:cNvPr>
        <p:cNvGrpSpPr/>
        <p:nvPr/>
      </p:nvGrpSpPr>
      <p:grpSpPr>
        <a:xfrm>
          <a:off x="0" y="0"/>
          <a:ext cx="0" cy="0"/>
          <a:chOff x="0" y="0"/>
          <a:chExt cx="0" cy="0"/>
        </a:xfrm>
      </p:grpSpPr>
      <p:sp>
        <p:nvSpPr>
          <p:cNvPr id="7" name="Freeform 3">
            <a:extLst>
              <a:ext uri="{FF2B5EF4-FFF2-40B4-BE49-F238E27FC236}">
                <a16:creationId xmlns:a16="http://schemas.microsoft.com/office/drawing/2014/main" id="{60E18D2B-284C-2F13-AF76-9DB77EDBDD7A}"/>
              </a:ext>
            </a:extLst>
          </p:cNvPr>
          <p:cNvSpPr/>
          <p:nvPr/>
        </p:nvSpPr>
        <p:spPr>
          <a:xfrm>
            <a:off x="6621805" y="1144785"/>
            <a:ext cx="4682174" cy="5162599"/>
          </a:xfrm>
          <a:custGeom>
            <a:avLst/>
            <a:gdLst/>
            <a:ahLst/>
            <a:cxnLst/>
            <a:rect l="l" t="t" r="r" b="b"/>
            <a:pathLst>
              <a:path w="7615809" h="8229600">
                <a:moveTo>
                  <a:pt x="0" y="0"/>
                </a:moveTo>
                <a:lnTo>
                  <a:pt x="7615809" y="0"/>
                </a:lnTo>
                <a:lnTo>
                  <a:pt x="7615809" y="8229600"/>
                </a:lnTo>
                <a:lnTo>
                  <a:pt x="0" y="8229600"/>
                </a:lnTo>
                <a:lnTo>
                  <a:pt x="0" y="0"/>
                </a:lnTo>
                <a:close/>
              </a:path>
            </a:pathLst>
          </a:custGeom>
          <a:blipFill>
            <a:blip r:embed="rId3"/>
            <a:stretch>
              <a:fillRect/>
            </a:stretch>
          </a:blipFill>
        </p:spPr>
        <p:txBody>
          <a:bodyPr/>
          <a:lstStyle/>
          <a:p>
            <a:endParaRPr lang="sv-SE"/>
          </a:p>
        </p:txBody>
      </p:sp>
      <p:grpSp>
        <p:nvGrpSpPr>
          <p:cNvPr id="2" name="Group 2">
            <a:extLst>
              <a:ext uri="{FF2B5EF4-FFF2-40B4-BE49-F238E27FC236}">
                <a16:creationId xmlns:a16="http://schemas.microsoft.com/office/drawing/2014/main" id="{37ADC011-578C-7F2D-CDDC-7B052ACCFFDE}"/>
              </a:ext>
            </a:extLst>
          </p:cNvPr>
          <p:cNvGrpSpPr/>
          <p:nvPr/>
        </p:nvGrpSpPr>
        <p:grpSpPr>
          <a:xfrm>
            <a:off x="0" y="538478"/>
            <a:ext cx="8106053" cy="862037"/>
            <a:chOff x="0" y="0"/>
            <a:chExt cx="3900078" cy="414754"/>
          </a:xfrm>
          <a:solidFill>
            <a:srgbClr val="1E69AD"/>
          </a:solidFill>
        </p:grpSpPr>
        <p:sp>
          <p:nvSpPr>
            <p:cNvPr id="3" name="Freeform 3">
              <a:extLst>
                <a:ext uri="{FF2B5EF4-FFF2-40B4-BE49-F238E27FC236}">
                  <a16:creationId xmlns:a16="http://schemas.microsoft.com/office/drawing/2014/main" id="{0EA7E0C4-9A72-9C5A-EFF9-ED9DC99CED0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8066C2B0-7806-97C1-D8D9-B7B960231186}"/>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4.6 Utveckla goda och hållbara livsmiljöer och öka tillgången till friluftsliv</a:t>
              </a:r>
            </a:p>
          </p:txBody>
        </p:sp>
      </p:grpSp>
      <p:graphicFrame>
        <p:nvGraphicFramePr>
          <p:cNvPr id="27" name="textruta 2">
            <a:extLst>
              <a:ext uri="{FF2B5EF4-FFF2-40B4-BE49-F238E27FC236}">
                <a16:creationId xmlns:a16="http://schemas.microsoft.com/office/drawing/2014/main" id="{13793C73-D2BD-A1A3-8874-71CE4210C0ED}"/>
              </a:ext>
            </a:extLst>
          </p:cNvPr>
          <p:cNvGraphicFramePr/>
          <p:nvPr>
            <p:extLst>
              <p:ext uri="{D42A27DB-BD31-4B8C-83A1-F6EECF244321}">
                <p14:modId xmlns:p14="http://schemas.microsoft.com/office/powerpoint/2010/main" val="3901158094"/>
              </p:ext>
            </p:extLst>
          </p:nvPr>
        </p:nvGraphicFramePr>
        <p:xfrm>
          <a:off x="399931" y="1557271"/>
          <a:ext cx="6704253" cy="53564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ktangel: rundade hörn 4">
            <a:extLst>
              <a:ext uri="{FF2B5EF4-FFF2-40B4-BE49-F238E27FC236}">
                <a16:creationId xmlns:a16="http://schemas.microsoft.com/office/drawing/2014/main" id="{C6423BAD-7347-83D6-FD54-997C4A57CB3C}"/>
              </a:ext>
            </a:extLst>
          </p:cNvPr>
          <p:cNvSpPr/>
          <p:nvPr/>
        </p:nvSpPr>
        <p:spPr>
          <a:xfrm>
            <a:off x="9841534" y="164248"/>
            <a:ext cx="2350466" cy="1619471"/>
          </a:xfrm>
          <a:prstGeom prst="roundRect">
            <a:avLst/>
          </a:prstGeom>
          <a:blipFill dpi="0" rotWithShape="1">
            <a:blip r:embed="rId9"/>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6" name="Bildobjekt 5">
            <a:extLst>
              <a:ext uri="{FF2B5EF4-FFF2-40B4-BE49-F238E27FC236}">
                <a16:creationId xmlns:a16="http://schemas.microsoft.com/office/drawing/2014/main" id="{12AE3943-731F-E0E0-0308-A3B5637BEC8C}"/>
              </a:ext>
            </a:extLst>
          </p:cNvPr>
          <p:cNvPicPr>
            <a:picLocks noChangeAspect="1"/>
          </p:cNvPicPr>
          <p:nvPr/>
        </p:nvPicPr>
        <p:blipFill>
          <a:blip r:embed="rId10"/>
          <a:stretch>
            <a:fillRect/>
          </a:stretch>
        </p:blipFill>
        <p:spPr>
          <a:xfrm>
            <a:off x="10017490" y="6307384"/>
            <a:ext cx="2174510" cy="587774"/>
          </a:xfrm>
          <a:prstGeom prst="rect">
            <a:avLst/>
          </a:prstGeom>
        </p:spPr>
      </p:pic>
      <p:sp>
        <p:nvSpPr>
          <p:cNvPr id="8" name="textruta 7">
            <a:extLst>
              <a:ext uri="{FF2B5EF4-FFF2-40B4-BE49-F238E27FC236}">
                <a16:creationId xmlns:a16="http://schemas.microsoft.com/office/drawing/2014/main" id="{D5F4021A-F157-8587-390A-1E36C9E69308}"/>
              </a:ext>
            </a:extLst>
          </p:cNvPr>
          <p:cNvSpPr txBox="1"/>
          <p:nvPr/>
        </p:nvSpPr>
        <p:spPr>
          <a:xfrm>
            <a:off x="202350" y="1414387"/>
            <a:ext cx="3701143" cy="369332"/>
          </a:xfrm>
          <a:prstGeom prst="rect">
            <a:avLst/>
          </a:prstGeom>
          <a:noFill/>
        </p:spPr>
        <p:txBody>
          <a:bodyPr wrap="square">
            <a:spAutoFit/>
          </a:bodyPr>
          <a:lstStyle/>
          <a:p>
            <a:pPr marL="0" indent="0">
              <a:buNone/>
            </a:pPr>
            <a:r>
              <a:rPr lang="sv-SE" sz="1800" dirty="0"/>
              <a:t>Fokus för detta område bör vara:</a:t>
            </a:r>
          </a:p>
        </p:txBody>
      </p:sp>
      <p:pic>
        <p:nvPicPr>
          <p:cNvPr id="9" name="Bildobjekt 8">
            <a:extLst>
              <a:ext uri="{FF2B5EF4-FFF2-40B4-BE49-F238E27FC236}">
                <a16:creationId xmlns:a16="http://schemas.microsoft.com/office/drawing/2014/main" id="{5E2B9B62-6118-D5C5-0F2E-14A7805CC17E}"/>
              </a:ext>
            </a:extLst>
          </p:cNvPr>
          <p:cNvPicPr>
            <a:picLocks noChangeAspect="1"/>
          </p:cNvPicPr>
          <p:nvPr/>
        </p:nvPicPr>
        <p:blipFill>
          <a:blip r:embed="rId11"/>
          <a:stretch>
            <a:fillRect/>
          </a:stretch>
        </p:blipFill>
        <p:spPr>
          <a:xfrm>
            <a:off x="9047482" y="5984283"/>
            <a:ext cx="861151" cy="394694"/>
          </a:xfrm>
          <a:prstGeom prst="rect">
            <a:avLst/>
          </a:prstGeom>
        </p:spPr>
      </p:pic>
    </p:spTree>
    <p:extLst>
      <p:ext uri="{BB962C8B-B14F-4D97-AF65-F5344CB8AC3E}">
        <p14:creationId xmlns:p14="http://schemas.microsoft.com/office/powerpoint/2010/main" val="1121049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92DA39B0-1151-6F1D-E4C1-9405CC558751}"/>
            </a:ext>
          </a:extLst>
        </p:cNvPr>
        <p:cNvGrpSpPr/>
        <p:nvPr/>
      </p:nvGrpSpPr>
      <p:grpSpPr>
        <a:xfrm>
          <a:off x="0" y="0"/>
          <a:ext cx="0" cy="0"/>
          <a:chOff x="0" y="0"/>
          <a:chExt cx="0" cy="0"/>
        </a:xfrm>
      </p:grpSpPr>
      <p:pic>
        <p:nvPicPr>
          <p:cNvPr id="31" name="Bildobjekt 30">
            <a:extLst>
              <a:ext uri="{FF2B5EF4-FFF2-40B4-BE49-F238E27FC236}">
                <a16:creationId xmlns:a16="http://schemas.microsoft.com/office/drawing/2014/main" id="{93B4FF03-3E45-2272-4E3A-A603BB07ADA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873961"/>
            <a:ext cx="3278292" cy="2163672"/>
          </a:xfrm>
          <a:prstGeom prst="rect">
            <a:avLst/>
          </a:prstGeom>
        </p:spPr>
      </p:pic>
      <p:pic>
        <p:nvPicPr>
          <p:cNvPr id="36" name="Bildobjekt 35">
            <a:extLst>
              <a:ext uri="{FF2B5EF4-FFF2-40B4-BE49-F238E27FC236}">
                <a16:creationId xmlns:a16="http://schemas.microsoft.com/office/drawing/2014/main" id="{E9D2D9B5-5640-923C-DD79-D527ED1106E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3" y="720430"/>
            <a:ext cx="3743538" cy="2470734"/>
          </a:xfrm>
          <a:prstGeom prst="rect">
            <a:avLst/>
          </a:prstGeom>
        </p:spPr>
      </p:pic>
      <p:pic>
        <p:nvPicPr>
          <p:cNvPr id="14" name="Bildobjekt 13">
            <a:extLst>
              <a:ext uri="{FF2B5EF4-FFF2-40B4-BE49-F238E27FC236}">
                <a16:creationId xmlns:a16="http://schemas.microsoft.com/office/drawing/2014/main" id="{C66F7800-763F-84A1-3D66-332E8E8FF97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8308764" y="886673"/>
            <a:ext cx="3239769" cy="2138247"/>
          </a:xfrm>
          <a:prstGeom prst="rect">
            <a:avLst/>
          </a:prstGeom>
        </p:spPr>
      </p:pic>
      <p:pic>
        <p:nvPicPr>
          <p:cNvPr id="33" name="Bildobjekt 32">
            <a:extLst>
              <a:ext uri="{FF2B5EF4-FFF2-40B4-BE49-F238E27FC236}">
                <a16:creationId xmlns:a16="http://schemas.microsoft.com/office/drawing/2014/main" id="{43883274-0F3E-9A38-62BC-59709395324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3820359"/>
            <a:ext cx="3278292" cy="2163672"/>
          </a:xfrm>
          <a:prstGeom prst="rect">
            <a:avLst/>
          </a:prstGeom>
        </p:spPr>
      </p:pic>
      <p:pic>
        <p:nvPicPr>
          <p:cNvPr id="35" name="Bildobjekt 34">
            <a:extLst>
              <a:ext uri="{FF2B5EF4-FFF2-40B4-BE49-F238E27FC236}">
                <a16:creationId xmlns:a16="http://schemas.microsoft.com/office/drawing/2014/main" id="{4D6CC9DE-3590-A436-1F75-D94D28BFA9E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4" y="3676492"/>
            <a:ext cx="3743538" cy="2470734"/>
          </a:xfrm>
          <a:prstGeom prst="rect">
            <a:avLst/>
          </a:prstGeom>
        </p:spPr>
      </p:pic>
      <p:pic>
        <p:nvPicPr>
          <p:cNvPr id="30" name="Bildobjekt 29">
            <a:extLst>
              <a:ext uri="{FF2B5EF4-FFF2-40B4-BE49-F238E27FC236}">
                <a16:creationId xmlns:a16="http://schemas.microsoft.com/office/drawing/2014/main" id="{94E61A22-4B62-6AA6-2934-1281F9F47216}"/>
              </a:ext>
            </a:extLst>
          </p:cNvPr>
          <p:cNvPicPr>
            <a:picLocks noChangeAspect="1"/>
          </p:cNvPicPr>
          <p:nvPr/>
        </p:nvPicPr>
        <p:blipFill>
          <a:blip r:embed="rId5"/>
          <a:stretch>
            <a:fillRect/>
          </a:stretch>
        </p:blipFill>
        <p:spPr>
          <a:xfrm>
            <a:off x="8970811" y="3323819"/>
            <a:ext cx="2241475" cy="3165613"/>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a:extLst>
              <a:ext uri="{FF2B5EF4-FFF2-40B4-BE49-F238E27FC236}">
                <a16:creationId xmlns:a16="http://schemas.microsoft.com/office/drawing/2014/main" id="{70D0BEC8-2CCB-894C-712F-5AEE5D425D5E}"/>
              </a:ext>
            </a:extLst>
          </p:cNvPr>
          <p:cNvPicPr>
            <a:picLocks noChangeAspect="1"/>
          </p:cNvPicPr>
          <p:nvPr/>
        </p:nvPicPr>
        <p:blipFill>
          <a:blip r:embed="rId6"/>
          <a:stretch>
            <a:fillRect/>
          </a:stretch>
        </p:blipFill>
        <p:spPr>
          <a:xfrm>
            <a:off x="9967872" y="0"/>
            <a:ext cx="2174510" cy="587774"/>
          </a:xfrm>
          <a:prstGeom prst="rect">
            <a:avLst/>
          </a:prstGeom>
        </p:spPr>
      </p:pic>
      <p:sp>
        <p:nvSpPr>
          <p:cNvPr id="3" name="textruta 2">
            <a:extLst>
              <a:ext uri="{FF2B5EF4-FFF2-40B4-BE49-F238E27FC236}">
                <a16:creationId xmlns:a16="http://schemas.microsoft.com/office/drawing/2014/main" id="{32423572-E68A-303F-755E-0CB2063F8F4B}"/>
              </a:ext>
            </a:extLst>
          </p:cNvPr>
          <p:cNvSpPr txBox="1"/>
          <p:nvPr/>
        </p:nvSpPr>
        <p:spPr>
          <a:xfrm>
            <a:off x="4243493" y="4599036"/>
            <a:ext cx="3572451"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Myndigheten för ungdoms- och civilsamhällesfrågor ska fördela 15 miljoner kronor under 2024 i enlighet med förordningen om statsbidrag för att öka engagemanget inom det civila samhället</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ruta 6">
            <a:extLst>
              <a:ext uri="{FF2B5EF4-FFF2-40B4-BE49-F238E27FC236}">
                <a16:creationId xmlns:a16="http://schemas.microsoft.com/office/drawing/2014/main" id="{AA05873E-6312-8EE8-F3D6-08030278DA26}"/>
              </a:ext>
            </a:extLst>
          </p:cNvPr>
          <p:cNvSpPr txBox="1"/>
          <p:nvPr/>
        </p:nvSpPr>
        <p:spPr>
          <a:xfrm>
            <a:off x="643467" y="1803308"/>
            <a:ext cx="3180082"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Socialstyrelsen ska fördela 33 miljoner kronor under 2024 i enlighet med förordningen om statsbidrag till informatörsverksamhet som rör psykisk ohälsa och psykiska funktionsnedsättningar</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A1879A80-B9CC-9DC5-448B-9F1170C9D6C2}"/>
              </a:ext>
            </a:extLst>
          </p:cNvPr>
          <p:cNvSpPr txBox="1"/>
          <p:nvPr/>
        </p:nvSpPr>
        <p:spPr>
          <a:xfrm>
            <a:off x="4181565" y="1821008"/>
            <a:ext cx="386739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t>Kriminalvården ska genom kunskapshöjande insatser stärka och utveckla kompetensen bland myndighetens personal om psykisk hälsa, psykisk ohälsa och suicidalitet</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ruta 11">
            <a:extLst>
              <a:ext uri="{FF2B5EF4-FFF2-40B4-BE49-F238E27FC236}">
                <a16:creationId xmlns:a16="http://schemas.microsoft.com/office/drawing/2014/main" id="{1129CFE3-F58B-90AB-80F3-2FCA5EF7B2ED}"/>
              </a:ext>
            </a:extLst>
          </p:cNvPr>
          <p:cNvSpPr txBox="1"/>
          <p:nvPr/>
        </p:nvSpPr>
        <p:spPr>
          <a:xfrm>
            <a:off x="703096" y="4762322"/>
            <a:ext cx="306082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Polismyndigheten stärka kompetensen hos polisanställda för att bemöta personer med psykisk ohälsa i ärenden om brott i nära relation </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ruta 14">
            <a:extLst>
              <a:ext uri="{FF2B5EF4-FFF2-40B4-BE49-F238E27FC236}">
                <a16:creationId xmlns:a16="http://schemas.microsoft.com/office/drawing/2014/main" id="{73E33BF7-7427-E66B-3A7B-90FD2AB15505}"/>
              </a:ext>
            </a:extLst>
          </p:cNvPr>
          <p:cNvSpPr txBox="1"/>
          <p:nvPr/>
        </p:nvSpPr>
        <p:spPr>
          <a:xfrm>
            <a:off x="8370690" y="1726363"/>
            <a:ext cx="3177843"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Folkhälsomyndigheten och Socialstyrelsen ska fördela cirka 125 miljoner kronor under 2024 till det civila samhällets arbete inom området psykisk hälsa och suicidprevention</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ruta 1">
            <a:extLst>
              <a:ext uri="{FF2B5EF4-FFF2-40B4-BE49-F238E27FC236}">
                <a16:creationId xmlns:a16="http://schemas.microsoft.com/office/drawing/2014/main" id="{43C5D756-5DCD-BBF2-17E3-B7AB50B6B6C3}"/>
              </a:ext>
            </a:extLst>
          </p:cNvPr>
          <p:cNvSpPr txBox="1"/>
          <p:nvPr/>
        </p:nvSpPr>
        <p:spPr>
          <a:xfrm>
            <a:off x="0" y="6489432"/>
            <a:ext cx="9349740" cy="276999"/>
          </a:xfrm>
          <a:prstGeom prst="rect">
            <a:avLst/>
          </a:prstGeom>
          <a:noFill/>
        </p:spPr>
        <p:txBody>
          <a:bodyPr wrap="square">
            <a:spAutoFit/>
          </a:bodyPr>
          <a:lstStyle/>
          <a:p>
            <a:r>
              <a:rPr lang="sv-SE" sz="1200" dirty="0">
                <a:hlinkClick r:id="rId7"/>
              </a:rPr>
              <a:t>Regeringens handlingsplan för genomförandet av den nationella strategin inom området psykisk hälsa och suicidprevention för perioden 2025–2026</a:t>
            </a:r>
            <a:endParaRPr lang="sv-SE" sz="1200" dirty="0"/>
          </a:p>
        </p:txBody>
      </p:sp>
    </p:spTree>
    <p:extLst>
      <p:ext uri="{BB962C8B-B14F-4D97-AF65-F5344CB8AC3E}">
        <p14:creationId xmlns:p14="http://schemas.microsoft.com/office/powerpoint/2010/main" val="409512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sp>
        <p:nvSpPr>
          <p:cNvPr id="7" name="Freeform 3">
            <a:extLst>
              <a:ext uri="{FF2B5EF4-FFF2-40B4-BE49-F238E27FC236}">
                <a16:creationId xmlns:a16="http://schemas.microsoft.com/office/drawing/2014/main" id="{FEC0875A-E180-E57E-7D9C-9A9FA7380F83}"/>
              </a:ext>
            </a:extLst>
          </p:cNvPr>
          <p:cNvSpPr/>
          <p:nvPr/>
        </p:nvSpPr>
        <p:spPr>
          <a:xfrm>
            <a:off x="4047550" y="1525955"/>
            <a:ext cx="4096899" cy="2569947"/>
          </a:xfrm>
          <a:custGeom>
            <a:avLst/>
            <a:gdLst/>
            <a:ahLst/>
            <a:cxnLst/>
            <a:rect l="l" t="t" r="r" b="b"/>
            <a:pathLst>
              <a:path w="6820110" h="4114800">
                <a:moveTo>
                  <a:pt x="0" y="0"/>
                </a:moveTo>
                <a:lnTo>
                  <a:pt x="6820111" y="0"/>
                </a:lnTo>
                <a:lnTo>
                  <a:pt x="682011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a:p>
        </p:txBody>
      </p:sp>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Vård och omsorg som möter patienters och brukares behov</a:t>
              </a:r>
            </a:p>
          </p:txBody>
        </p:sp>
      </p:grpSp>
      <p:graphicFrame>
        <p:nvGraphicFramePr>
          <p:cNvPr id="27" name="textruta 2">
            <a:extLst>
              <a:ext uri="{FF2B5EF4-FFF2-40B4-BE49-F238E27FC236}">
                <a16:creationId xmlns:a16="http://schemas.microsoft.com/office/drawing/2014/main" id="{293F99A9-6D5E-F81E-FF7D-FA261985C938}"/>
              </a:ext>
            </a:extLst>
          </p:cNvPr>
          <p:cNvGraphicFramePr/>
          <p:nvPr>
            <p:extLst>
              <p:ext uri="{D42A27DB-BD31-4B8C-83A1-F6EECF244321}">
                <p14:modId xmlns:p14="http://schemas.microsoft.com/office/powerpoint/2010/main" val="639390884"/>
              </p:ext>
            </p:extLst>
          </p:nvPr>
        </p:nvGraphicFramePr>
        <p:xfrm>
          <a:off x="87978" y="2909916"/>
          <a:ext cx="12104022" cy="44272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10"/>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11"/>
          <a:stretch>
            <a:fillRect/>
          </a:stretch>
        </p:blipFill>
        <p:spPr>
          <a:xfrm>
            <a:off x="9929512" y="6270226"/>
            <a:ext cx="2174510" cy="587774"/>
          </a:xfrm>
          <a:prstGeom prst="rect">
            <a:avLst/>
          </a:prstGeom>
        </p:spPr>
      </p:pic>
      <p:sp>
        <p:nvSpPr>
          <p:cNvPr id="8" name="textruta 7">
            <a:extLst>
              <a:ext uri="{FF2B5EF4-FFF2-40B4-BE49-F238E27FC236}">
                <a16:creationId xmlns:a16="http://schemas.microsoft.com/office/drawing/2014/main" id="{BBCCCAA2-8FB2-268E-2F32-01A677FF7016}"/>
              </a:ext>
            </a:extLst>
          </p:cNvPr>
          <p:cNvSpPr txBox="1"/>
          <p:nvPr/>
        </p:nvSpPr>
        <p:spPr>
          <a:xfrm>
            <a:off x="187569" y="1471043"/>
            <a:ext cx="6096000" cy="369332"/>
          </a:xfrm>
          <a:prstGeom prst="rect">
            <a:avLst/>
          </a:prstGeom>
          <a:noFill/>
        </p:spPr>
        <p:txBody>
          <a:bodyPr wrap="square">
            <a:spAutoFit/>
          </a:bodyPr>
          <a:lstStyle/>
          <a:p>
            <a:pPr marL="0" indent="0">
              <a:buNone/>
            </a:pPr>
            <a:r>
              <a:rPr lang="sv-SE" sz="1800" dirty="0"/>
              <a:t>Prioriterade områden</a:t>
            </a:r>
          </a:p>
        </p:txBody>
      </p:sp>
      <p:sp>
        <p:nvSpPr>
          <p:cNvPr id="11" name="Multiplikationstecken 10">
            <a:extLst>
              <a:ext uri="{FF2B5EF4-FFF2-40B4-BE49-F238E27FC236}">
                <a16:creationId xmlns:a16="http://schemas.microsoft.com/office/drawing/2014/main" id="{C7270B85-F0DF-6404-DF7B-5C1FFA06607A}"/>
              </a:ext>
            </a:extLst>
          </p:cNvPr>
          <p:cNvSpPr/>
          <p:nvPr/>
        </p:nvSpPr>
        <p:spPr>
          <a:xfrm>
            <a:off x="10330543" y="5007428"/>
            <a:ext cx="859971" cy="783659"/>
          </a:xfrm>
          <a:prstGeom prst="mathMultipl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Multiplikationstecken 11">
            <a:extLst>
              <a:ext uri="{FF2B5EF4-FFF2-40B4-BE49-F238E27FC236}">
                <a16:creationId xmlns:a16="http://schemas.microsoft.com/office/drawing/2014/main" id="{224689D8-7BBE-3188-3250-2D7EF63F670B}"/>
              </a:ext>
            </a:extLst>
          </p:cNvPr>
          <p:cNvSpPr/>
          <p:nvPr/>
        </p:nvSpPr>
        <p:spPr>
          <a:xfrm>
            <a:off x="2974312" y="4911088"/>
            <a:ext cx="859971" cy="783659"/>
          </a:xfrm>
          <a:prstGeom prst="mathMultipl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Multiplikationstecken 12">
            <a:extLst>
              <a:ext uri="{FF2B5EF4-FFF2-40B4-BE49-F238E27FC236}">
                <a16:creationId xmlns:a16="http://schemas.microsoft.com/office/drawing/2014/main" id="{59F219BE-DD71-292A-3227-40EE103E0844}"/>
              </a:ext>
            </a:extLst>
          </p:cNvPr>
          <p:cNvSpPr/>
          <p:nvPr/>
        </p:nvSpPr>
        <p:spPr>
          <a:xfrm>
            <a:off x="5423598" y="4957939"/>
            <a:ext cx="859971" cy="783659"/>
          </a:xfrm>
          <a:prstGeom prst="mathMultipl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647694A-657D-BDD4-D353-0A1E85502A70}"/>
              </a:ext>
            </a:extLst>
          </p:cNvPr>
          <p:cNvPicPr>
            <a:picLocks noChangeAspect="1"/>
          </p:cNvPicPr>
          <p:nvPr/>
        </p:nvPicPr>
        <p:blipFill>
          <a:blip r:embed="rId12"/>
          <a:stretch>
            <a:fillRect/>
          </a:stretch>
        </p:blipFill>
        <p:spPr>
          <a:xfrm rot="4506133">
            <a:off x="7412462" y="3080419"/>
            <a:ext cx="861151" cy="394694"/>
          </a:xfrm>
          <a:prstGeom prst="rect">
            <a:avLst/>
          </a:prstGeom>
        </p:spPr>
      </p:pic>
    </p:spTree>
    <p:extLst>
      <p:ext uri="{BB962C8B-B14F-4D97-AF65-F5344CB8AC3E}">
        <p14:creationId xmlns:p14="http://schemas.microsoft.com/office/powerpoint/2010/main" val="1454663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sp>
        <p:nvSpPr>
          <p:cNvPr id="7" name="Freeform 3">
            <a:extLst>
              <a:ext uri="{FF2B5EF4-FFF2-40B4-BE49-F238E27FC236}">
                <a16:creationId xmlns:a16="http://schemas.microsoft.com/office/drawing/2014/main" id="{FEC0875A-E180-E57E-7D9C-9A9FA7380F83}"/>
              </a:ext>
            </a:extLst>
          </p:cNvPr>
          <p:cNvSpPr/>
          <p:nvPr/>
        </p:nvSpPr>
        <p:spPr>
          <a:xfrm>
            <a:off x="8007123" y="1317436"/>
            <a:ext cx="4096899" cy="2569947"/>
          </a:xfrm>
          <a:custGeom>
            <a:avLst/>
            <a:gdLst/>
            <a:ahLst/>
            <a:cxnLst/>
            <a:rect l="l" t="t" r="r" b="b"/>
            <a:pathLst>
              <a:path w="6820110" h="4114800">
                <a:moveTo>
                  <a:pt x="0" y="0"/>
                </a:moveTo>
                <a:lnTo>
                  <a:pt x="6820111" y="0"/>
                </a:lnTo>
                <a:lnTo>
                  <a:pt x="682011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5.1 Utveckla ledarskapet inom hälso- och sjukvården och socialtjänsten</a:t>
              </a:r>
            </a:p>
          </p:txBody>
        </p:sp>
      </p:grpSp>
      <p:graphicFrame>
        <p:nvGraphicFramePr>
          <p:cNvPr id="27" name="textruta 2">
            <a:extLst>
              <a:ext uri="{FF2B5EF4-FFF2-40B4-BE49-F238E27FC236}">
                <a16:creationId xmlns:a16="http://schemas.microsoft.com/office/drawing/2014/main" id="{293F99A9-6D5E-F81E-FF7D-FA261985C938}"/>
              </a:ext>
            </a:extLst>
          </p:cNvPr>
          <p:cNvGraphicFramePr/>
          <p:nvPr>
            <p:extLst>
              <p:ext uri="{D42A27DB-BD31-4B8C-83A1-F6EECF244321}">
                <p14:modId xmlns:p14="http://schemas.microsoft.com/office/powerpoint/2010/main" val="3103881496"/>
              </p:ext>
            </p:extLst>
          </p:nvPr>
        </p:nvGraphicFramePr>
        <p:xfrm>
          <a:off x="-993764" y="1981503"/>
          <a:ext cx="10357284" cy="44272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10"/>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11"/>
          <a:stretch>
            <a:fillRect/>
          </a:stretch>
        </p:blipFill>
        <p:spPr>
          <a:xfrm>
            <a:off x="9929512" y="6270226"/>
            <a:ext cx="2174510" cy="587774"/>
          </a:xfrm>
          <a:prstGeom prst="rect">
            <a:avLst/>
          </a:prstGeom>
        </p:spPr>
      </p:pic>
      <p:sp>
        <p:nvSpPr>
          <p:cNvPr id="8" name="textruta 7">
            <a:extLst>
              <a:ext uri="{FF2B5EF4-FFF2-40B4-BE49-F238E27FC236}">
                <a16:creationId xmlns:a16="http://schemas.microsoft.com/office/drawing/2014/main" id="{130B18E6-F39F-82A4-3B68-BE5E77642C02}"/>
              </a:ext>
            </a:extLst>
          </p:cNvPr>
          <p:cNvSpPr txBox="1"/>
          <p:nvPr/>
        </p:nvSpPr>
        <p:spPr>
          <a:xfrm>
            <a:off x="202350" y="1484172"/>
            <a:ext cx="3701143" cy="369332"/>
          </a:xfrm>
          <a:prstGeom prst="rect">
            <a:avLst/>
          </a:prstGeom>
          <a:noFill/>
        </p:spPr>
        <p:txBody>
          <a:bodyPr wrap="square">
            <a:spAutoFit/>
          </a:bodyPr>
          <a:lstStyle/>
          <a:p>
            <a:pPr marL="0" indent="0">
              <a:buNone/>
            </a:pPr>
            <a:r>
              <a:rPr lang="sv-SE" sz="1800" dirty="0"/>
              <a:t>Fokus för detta område bör vara:</a:t>
            </a:r>
          </a:p>
        </p:txBody>
      </p:sp>
      <p:pic>
        <p:nvPicPr>
          <p:cNvPr id="9" name="Bildobjekt 8">
            <a:extLst>
              <a:ext uri="{FF2B5EF4-FFF2-40B4-BE49-F238E27FC236}">
                <a16:creationId xmlns:a16="http://schemas.microsoft.com/office/drawing/2014/main" id="{E645A779-2056-403E-8CB8-F11A57E02896}"/>
              </a:ext>
            </a:extLst>
          </p:cNvPr>
          <p:cNvPicPr>
            <a:picLocks noChangeAspect="1"/>
          </p:cNvPicPr>
          <p:nvPr/>
        </p:nvPicPr>
        <p:blipFill>
          <a:blip r:embed="rId12"/>
          <a:stretch>
            <a:fillRect/>
          </a:stretch>
        </p:blipFill>
        <p:spPr>
          <a:xfrm>
            <a:off x="11105231" y="3607656"/>
            <a:ext cx="861151" cy="394694"/>
          </a:xfrm>
          <a:prstGeom prst="rect">
            <a:avLst/>
          </a:prstGeom>
        </p:spPr>
      </p:pic>
    </p:spTree>
    <p:extLst>
      <p:ext uri="{BB962C8B-B14F-4D97-AF65-F5344CB8AC3E}">
        <p14:creationId xmlns:p14="http://schemas.microsoft.com/office/powerpoint/2010/main" val="564898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sp>
        <p:nvSpPr>
          <p:cNvPr id="7" name="Freeform 3">
            <a:extLst>
              <a:ext uri="{FF2B5EF4-FFF2-40B4-BE49-F238E27FC236}">
                <a16:creationId xmlns:a16="http://schemas.microsoft.com/office/drawing/2014/main" id="{FEC0875A-E180-E57E-7D9C-9A9FA7380F83}"/>
              </a:ext>
            </a:extLst>
          </p:cNvPr>
          <p:cNvSpPr/>
          <p:nvPr/>
        </p:nvSpPr>
        <p:spPr>
          <a:xfrm>
            <a:off x="6789048" y="4110473"/>
            <a:ext cx="4096899" cy="2569947"/>
          </a:xfrm>
          <a:custGeom>
            <a:avLst/>
            <a:gdLst/>
            <a:ahLst/>
            <a:cxnLst/>
            <a:rect l="l" t="t" r="r" b="b"/>
            <a:pathLst>
              <a:path w="6820110" h="4114800">
                <a:moveTo>
                  <a:pt x="0" y="0"/>
                </a:moveTo>
                <a:lnTo>
                  <a:pt x="6820111" y="0"/>
                </a:lnTo>
                <a:lnTo>
                  <a:pt x="682011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11530" cy="862037"/>
            <a:chOff x="0" y="0"/>
            <a:chExt cx="3902713"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2635"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0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5.2 Säkerställ grundläggande kunskap om psykisk ohälsa och suicidalitet i alla delar av hälso- och sjukvården, tandvården och socialtjänsten</a:t>
              </a:r>
            </a:p>
          </p:txBody>
        </p:sp>
      </p:grpSp>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5"/>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6"/>
          <a:stretch>
            <a:fillRect/>
          </a:stretch>
        </p:blipFill>
        <p:spPr>
          <a:xfrm>
            <a:off x="9929512" y="6270226"/>
            <a:ext cx="2174510" cy="587774"/>
          </a:xfrm>
          <a:prstGeom prst="rect">
            <a:avLst/>
          </a:prstGeom>
        </p:spPr>
      </p:pic>
      <p:grpSp>
        <p:nvGrpSpPr>
          <p:cNvPr id="8" name="Grupp 7">
            <a:extLst>
              <a:ext uri="{FF2B5EF4-FFF2-40B4-BE49-F238E27FC236}">
                <a16:creationId xmlns:a16="http://schemas.microsoft.com/office/drawing/2014/main" id="{9FBC2596-0052-90D3-742B-940D2E547FDC}"/>
              </a:ext>
            </a:extLst>
          </p:cNvPr>
          <p:cNvGrpSpPr/>
          <p:nvPr/>
        </p:nvGrpSpPr>
        <p:grpSpPr>
          <a:xfrm>
            <a:off x="5747964" y="1818221"/>
            <a:ext cx="5954980" cy="2208504"/>
            <a:chOff x="6340131" y="484887"/>
            <a:chExt cx="5762412" cy="3457447"/>
          </a:xfrm>
        </p:grpSpPr>
        <p:sp>
          <p:nvSpPr>
            <p:cNvPr id="9" name="Rektangel: diagonala rundade hörn 8">
              <a:extLst>
                <a:ext uri="{FF2B5EF4-FFF2-40B4-BE49-F238E27FC236}">
                  <a16:creationId xmlns:a16="http://schemas.microsoft.com/office/drawing/2014/main" id="{C93FAC19-F090-7D70-ECC9-C014E6CA58B6}"/>
                </a:ext>
              </a:extLst>
            </p:cNvPr>
            <p:cNvSpPr/>
            <p:nvPr/>
          </p:nvSpPr>
          <p:spPr>
            <a:xfrm>
              <a:off x="6340131" y="484887"/>
              <a:ext cx="5762412" cy="3457447"/>
            </a:xfrm>
            <a:prstGeom prst="round2DiagRect">
              <a:avLst/>
            </a:prstGeom>
            <a:solidFill>
              <a:srgbClr val="1A564F"/>
            </a:solidFill>
          </p:spPr>
          <p:style>
            <a:lnRef idx="2">
              <a:schemeClr val="lt1">
                <a:hueOff val="0"/>
                <a:satOff val="0"/>
                <a:lumOff val="0"/>
                <a:alphaOff val="0"/>
              </a:schemeClr>
            </a:lnRef>
            <a:fillRef idx="1">
              <a:scrgbClr r="0" g="0" b="0"/>
            </a:fillRef>
            <a:effectRef idx="0">
              <a:schemeClr val="accent1">
                <a:alpha val="90000"/>
                <a:hueOff val="0"/>
                <a:satOff val="0"/>
                <a:lumOff val="0"/>
                <a:alphaOff val="-40000"/>
              </a:schemeClr>
            </a:effectRef>
            <a:fontRef idx="minor">
              <a:schemeClr val="lt1"/>
            </a:fontRef>
          </p:style>
          <p:txBody>
            <a:bodyPr/>
            <a:lstStyle/>
            <a:p>
              <a:endParaRPr lang="sv-SE"/>
            </a:p>
          </p:txBody>
        </p:sp>
        <p:sp>
          <p:nvSpPr>
            <p:cNvPr id="10" name="Rektangel: diagonala rundade hörn 4">
              <a:extLst>
                <a:ext uri="{FF2B5EF4-FFF2-40B4-BE49-F238E27FC236}">
                  <a16:creationId xmlns:a16="http://schemas.microsoft.com/office/drawing/2014/main" id="{63B85DE6-7687-1A44-9D3A-707D11F1A67D}"/>
                </a:ext>
              </a:extLst>
            </p:cNvPr>
            <p:cNvSpPr txBox="1"/>
            <p:nvPr/>
          </p:nvSpPr>
          <p:spPr>
            <a:xfrm>
              <a:off x="6508910" y="653666"/>
              <a:ext cx="5424854" cy="3119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kern="1200" dirty="0"/>
                <a:t>Verksamheter som möter personer med psykiatriska tillstånd och funktionsnedsättning utvecklar arbetssätt för att identifiera eventuell somatisk sjuklighet hos personer med psykiatriska tillstånd och funktionsnedsättning och säkerställer att dessa personer får adekvat behandling för sin somatiska sjuklighet </a:t>
              </a:r>
            </a:p>
          </p:txBody>
        </p:sp>
      </p:grpSp>
      <p:grpSp>
        <p:nvGrpSpPr>
          <p:cNvPr id="11" name="Grupp 10">
            <a:extLst>
              <a:ext uri="{FF2B5EF4-FFF2-40B4-BE49-F238E27FC236}">
                <a16:creationId xmlns:a16="http://schemas.microsoft.com/office/drawing/2014/main" id="{1C5FC19C-3D32-3DBE-9859-E2F3E25E82B3}"/>
              </a:ext>
            </a:extLst>
          </p:cNvPr>
          <p:cNvGrpSpPr/>
          <p:nvPr/>
        </p:nvGrpSpPr>
        <p:grpSpPr>
          <a:xfrm>
            <a:off x="235966" y="1868795"/>
            <a:ext cx="5184574" cy="4906160"/>
            <a:chOff x="3353120" y="1975"/>
            <a:chExt cx="4704382" cy="5067921"/>
          </a:xfrm>
        </p:grpSpPr>
        <p:sp>
          <p:nvSpPr>
            <p:cNvPr id="12" name="Rektangel: diagonala rundade hörn 11">
              <a:extLst>
                <a:ext uri="{FF2B5EF4-FFF2-40B4-BE49-F238E27FC236}">
                  <a16:creationId xmlns:a16="http://schemas.microsoft.com/office/drawing/2014/main" id="{1B49451A-5DE0-1775-0266-02C28D82673E}"/>
                </a:ext>
              </a:extLst>
            </p:cNvPr>
            <p:cNvSpPr/>
            <p:nvPr/>
          </p:nvSpPr>
          <p:spPr>
            <a:xfrm>
              <a:off x="3353120" y="1975"/>
              <a:ext cx="4704382" cy="5067921"/>
            </a:xfrm>
            <a:prstGeom prst="round2DiagRect">
              <a:avLst/>
            </a:prstGeom>
            <a:solidFill>
              <a:srgbClr val="189386">
                <a:alpha val="9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txBody>
            <a:bodyPr/>
            <a:lstStyle/>
            <a:p>
              <a:endParaRPr lang="sv-SE"/>
            </a:p>
          </p:txBody>
        </p:sp>
        <p:sp>
          <p:nvSpPr>
            <p:cNvPr id="13" name="Rektangel: diagonala rundade hörn 4">
              <a:extLst>
                <a:ext uri="{FF2B5EF4-FFF2-40B4-BE49-F238E27FC236}">
                  <a16:creationId xmlns:a16="http://schemas.microsoft.com/office/drawing/2014/main" id="{ADEEF680-AB68-7596-D651-0D162EB62346}"/>
                </a:ext>
              </a:extLst>
            </p:cNvPr>
            <p:cNvSpPr txBox="1"/>
            <p:nvPr/>
          </p:nvSpPr>
          <p:spPr>
            <a:xfrm>
              <a:off x="3582769" y="231624"/>
              <a:ext cx="4245084" cy="4608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v-SE" b="1" kern="1200" dirty="0"/>
                <a:t>Personal som möter patienter eller brukare fortsatt utvecklar sin kunskap för att </a:t>
              </a:r>
              <a:endParaRPr lang="sv-SE" b="1" kern="1200" noProof="0" dirty="0"/>
            </a:p>
            <a:p>
              <a:pPr marL="171450" lvl="1" indent="-171450" algn="l" defTabSz="711200">
                <a:lnSpc>
                  <a:spcPct val="90000"/>
                </a:lnSpc>
                <a:spcBef>
                  <a:spcPct val="0"/>
                </a:spcBef>
                <a:spcAft>
                  <a:spcPct val="15000"/>
                </a:spcAft>
                <a:buChar char="•"/>
              </a:pPr>
              <a:r>
                <a:rPr lang="sv-SE" kern="1200" dirty="0"/>
                <a:t>uppmärksamma tecken på psykisk ohälsa eller varningssignaler om suicidalitet för att vid behov kunna hänvisa personen till rätt vård- och stödinstans</a:t>
              </a:r>
            </a:p>
            <a:p>
              <a:pPr marL="171450" lvl="1" indent="-171450" algn="l" defTabSz="711200">
                <a:lnSpc>
                  <a:spcPct val="90000"/>
                </a:lnSpc>
                <a:spcBef>
                  <a:spcPct val="0"/>
                </a:spcBef>
                <a:spcAft>
                  <a:spcPct val="15000"/>
                </a:spcAft>
                <a:buChar char="•"/>
              </a:pPr>
              <a:r>
                <a:rPr lang="sv-SE" kern="1200" dirty="0"/>
                <a:t>förstå att psykisk ohälsa kan komma till uttryck på olika sätt hos exempelvis barn och unga, äldre personer, kvinnor och män och personer med intellektuell-, psykisk- eller neuropsykiatrisk funktionsnedsättning</a:t>
              </a:r>
            </a:p>
            <a:p>
              <a:pPr marL="171450" lvl="1" indent="-171450" algn="l" defTabSz="711200">
                <a:lnSpc>
                  <a:spcPct val="90000"/>
                </a:lnSpc>
                <a:spcBef>
                  <a:spcPct val="0"/>
                </a:spcBef>
                <a:spcAft>
                  <a:spcPct val="15000"/>
                </a:spcAft>
                <a:buChar char="•"/>
              </a:pPr>
              <a:r>
                <a:rPr lang="sv-SE" kern="1200" dirty="0"/>
                <a:t>anpassa behandling och omvårdnad efter eventuella funktionsnedsättningar som psykiatriska tillstånd medför </a:t>
              </a:r>
            </a:p>
            <a:p>
              <a:pPr marL="171450" lvl="1" indent="-171450" algn="l" defTabSz="711200">
                <a:lnSpc>
                  <a:spcPct val="90000"/>
                </a:lnSpc>
                <a:spcBef>
                  <a:spcPct val="0"/>
                </a:spcBef>
                <a:spcAft>
                  <a:spcPct val="15000"/>
                </a:spcAft>
                <a:buChar char="•"/>
              </a:pPr>
              <a:r>
                <a:rPr lang="sv-SE" kern="1200" dirty="0"/>
                <a:t>bemöta personer med psykiatriska tillstånd eller särskild risk för att utveckla sådana på ett adekvat sätt</a:t>
              </a:r>
            </a:p>
            <a:p>
              <a:pPr marL="342900" lvl="2" indent="-171450" algn="l" defTabSz="711200">
                <a:lnSpc>
                  <a:spcPct val="90000"/>
                </a:lnSpc>
                <a:spcBef>
                  <a:spcPct val="0"/>
                </a:spcBef>
                <a:spcAft>
                  <a:spcPct val="15000"/>
                </a:spcAft>
                <a:buChar char="•"/>
              </a:pPr>
              <a:endParaRPr lang="sv-SE" sz="1600" kern="1200" dirty="0"/>
            </a:p>
          </p:txBody>
        </p:sp>
      </p:grpSp>
      <p:sp>
        <p:nvSpPr>
          <p:cNvPr id="14" name="textruta 13">
            <a:extLst>
              <a:ext uri="{FF2B5EF4-FFF2-40B4-BE49-F238E27FC236}">
                <a16:creationId xmlns:a16="http://schemas.microsoft.com/office/drawing/2014/main" id="{A0494108-CF9E-F454-A0E5-A969DA3A3F57}"/>
              </a:ext>
            </a:extLst>
          </p:cNvPr>
          <p:cNvSpPr txBox="1"/>
          <p:nvPr/>
        </p:nvSpPr>
        <p:spPr>
          <a:xfrm>
            <a:off x="235966" y="1487422"/>
            <a:ext cx="3701143" cy="369332"/>
          </a:xfrm>
          <a:prstGeom prst="rect">
            <a:avLst/>
          </a:prstGeom>
          <a:noFill/>
        </p:spPr>
        <p:txBody>
          <a:bodyPr wrap="square">
            <a:spAutoFit/>
          </a:bodyPr>
          <a:lstStyle/>
          <a:p>
            <a:pPr marL="0" indent="0">
              <a:buNone/>
            </a:pPr>
            <a:r>
              <a:rPr lang="sv-SE" sz="1800" dirty="0"/>
              <a:t>Fokus för detta område bör vara:</a:t>
            </a:r>
          </a:p>
        </p:txBody>
      </p:sp>
      <p:pic>
        <p:nvPicPr>
          <p:cNvPr id="15" name="Bildobjekt 14">
            <a:extLst>
              <a:ext uri="{FF2B5EF4-FFF2-40B4-BE49-F238E27FC236}">
                <a16:creationId xmlns:a16="http://schemas.microsoft.com/office/drawing/2014/main" id="{26F2CA26-E7E3-7B2D-D05E-EB24BA0D9D5F}"/>
              </a:ext>
            </a:extLst>
          </p:cNvPr>
          <p:cNvPicPr>
            <a:picLocks noChangeAspect="1"/>
          </p:cNvPicPr>
          <p:nvPr/>
        </p:nvPicPr>
        <p:blipFill>
          <a:blip r:embed="rId7"/>
          <a:stretch>
            <a:fillRect/>
          </a:stretch>
        </p:blipFill>
        <p:spPr>
          <a:xfrm>
            <a:off x="7043318" y="6355289"/>
            <a:ext cx="861151" cy="394694"/>
          </a:xfrm>
          <a:prstGeom prst="rect">
            <a:avLst/>
          </a:prstGeom>
        </p:spPr>
      </p:pic>
    </p:spTree>
    <p:extLst>
      <p:ext uri="{BB962C8B-B14F-4D97-AF65-F5344CB8AC3E}">
        <p14:creationId xmlns:p14="http://schemas.microsoft.com/office/powerpoint/2010/main" val="726840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0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5.2 Säkerställ grundläggande kunskap om psykisk ohälsa och suicidalitet i alla delar av hälso- och sjukvården, tandvården och socialtjänsten </a:t>
              </a:r>
            </a:p>
          </p:txBody>
        </p:sp>
      </p:grpSp>
      <p:graphicFrame>
        <p:nvGraphicFramePr>
          <p:cNvPr id="27" name="textruta 2">
            <a:extLst>
              <a:ext uri="{FF2B5EF4-FFF2-40B4-BE49-F238E27FC236}">
                <a16:creationId xmlns:a16="http://schemas.microsoft.com/office/drawing/2014/main" id="{293F99A9-6D5E-F81E-FF7D-FA261985C938}"/>
              </a:ext>
            </a:extLst>
          </p:cNvPr>
          <p:cNvGraphicFramePr/>
          <p:nvPr>
            <p:extLst>
              <p:ext uri="{D42A27DB-BD31-4B8C-83A1-F6EECF244321}">
                <p14:modId xmlns:p14="http://schemas.microsoft.com/office/powerpoint/2010/main" val="678037357"/>
              </p:ext>
            </p:extLst>
          </p:nvPr>
        </p:nvGraphicFramePr>
        <p:xfrm>
          <a:off x="455158" y="2810928"/>
          <a:ext cx="11281681" cy="4026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9"/>
          <a:stretch>
            <a:fillRect/>
          </a:stretch>
        </p:blipFill>
        <p:spPr>
          <a:xfrm>
            <a:off x="9929512" y="6270226"/>
            <a:ext cx="2174510" cy="587774"/>
          </a:xfrm>
          <a:prstGeom prst="rect">
            <a:avLst/>
          </a:prstGeom>
        </p:spPr>
      </p:pic>
      <p:sp>
        <p:nvSpPr>
          <p:cNvPr id="9" name="textruta 8">
            <a:extLst>
              <a:ext uri="{FF2B5EF4-FFF2-40B4-BE49-F238E27FC236}">
                <a16:creationId xmlns:a16="http://schemas.microsoft.com/office/drawing/2014/main" id="{35015A08-61D0-282D-7D5D-F5DA2444BA2A}"/>
              </a:ext>
            </a:extLst>
          </p:cNvPr>
          <p:cNvSpPr txBox="1"/>
          <p:nvPr/>
        </p:nvSpPr>
        <p:spPr>
          <a:xfrm>
            <a:off x="455158" y="1624938"/>
            <a:ext cx="6096000" cy="369332"/>
          </a:xfrm>
          <a:prstGeom prst="rect">
            <a:avLst/>
          </a:prstGeom>
          <a:noFill/>
        </p:spPr>
        <p:txBody>
          <a:bodyPr wrap="square">
            <a:spAutoFit/>
          </a:bodyPr>
          <a:lstStyle/>
          <a:p>
            <a:pPr marL="0" indent="0">
              <a:buNone/>
            </a:pPr>
            <a:r>
              <a:rPr lang="sv-SE" sz="1800" dirty="0"/>
              <a:t>Fortsättning..</a:t>
            </a:r>
          </a:p>
        </p:txBody>
      </p:sp>
    </p:spTree>
    <p:extLst>
      <p:ext uri="{BB962C8B-B14F-4D97-AF65-F5344CB8AC3E}">
        <p14:creationId xmlns:p14="http://schemas.microsoft.com/office/powerpoint/2010/main" val="2894370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5.3 På ett ändamålsenligt sätt öka patient- och brukarinflytande i vården och omsorgen</a:t>
              </a:r>
            </a:p>
          </p:txBody>
        </p:sp>
      </p:grpSp>
      <p:graphicFrame>
        <p:nvGraphicFramePr>
          <p:cNvPr id="27" name="textruta 2">
            <a:extLst>
              <a:ext uri="{FF2B5EF4-FFF2-40B4-BE49-F238E27FC236}">
                <a16:creationId xmlns:a16="http://schemas.microsoft.com/office/drawing/2014/main" id="{293F99A9-6D5E-F81E-FF7D-FA261985C938}"/>
              </a:ext>
            </a:extLst>
          </p:cNvPr>
          <p:cNvGraphicFramePr/>
          <p:nvPr>
            <p:extLst>
              <p:ext uri="{D42A27DB-BD31-4B8C-83A1-F6EECF244321}">
                <p14:modId xmlns:p14="http://schemas.microsoft.com/office/powerpoint/2010/main" val="1777260522"/>
              </p:ext>
            </p:extLst>
          </p:nvPr>
        </p:nvGraphicFramePr>
        <p:xfrm>
          <a:off x="87978" y="1943139"/>
          <a:ext cx="8149926" cy="457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9"/>
          <a:stretch>
            <a:fillRect/>
          </a:stretch>
        </p:blipFill>
        <p:spPr>
          <a:xfrm>
            <a:off x="9929512" y="6270226"/>
            <a:ext cx="2174510" cy="587774"/>
          </a:xfrm>
          <a:prstGeom prst="rect">
            <a:avLst/>
          </a:prstGeom>
        </p:spPr>
      </p:pic>
      <p:grpSp>
        <p:nvGrpSpPr>
          <p:cNvPr id="11" name="Grupp 10">
            <a:extLst>
              <a:ext uri="{FF2B5EF4-FFF2-40B4-BE49-F238E27FC236}">
                <a16:creationId xmlns:a16="http://schemas.microsoft.com/office/drawing/2014/main" id="{322B6E08-F3FD-4395-A384-BB80E1B561BE}"/>
              </a:ext>
            </a:extLst>
          </p:cNvPr>
          <p:cNvGrpSpPr/>
          <p:nvPr/>
        </p:nvGrpSpPr>
        <p:grpSpPr>
          <a:xfrm>
            <a:off x="8480791" y="2195169"/>
            <a:ext cx="3125055" cy="3614361"/>
            <a:chOff x="4741877" y="2357304"/>
            <a:chExt cx="2873865" cy="1724319"/>
          </a:xfrm>
        </p:grpSpPr>
        <p:sp>
          <p:nvSpPr>
            <p:cNvPr id="12" name="Rektangel: diagonala rundade hörn 11">
              <a:extLst>
                <a:ext uri="{FF2B5EF4-FFF2-40B4-BE49-F238E27FC236}">
                  <a16:creationId xmlns:a16="http://schemas.microsoft.com/office/drawing/2014/main" id="{61C59595-085D-1523-EA83-BCCE7AEA5CC0}"/>
                </a:ext>
              </a:extLst>
            </p:cNvPr>
            <p:cNvSpPr/>
            <p:nvPr/>
          </p:nvSpPr>
          <p:spPr>
            <a:xfrm>
              <a:off x="4741877" y="2357304"/>
              <a:ext cx="2873865" cy="1724319"/>
            </a:xfrm>
            <a:prstGeom prst="round2DiagRect">
              <a:avLst/>
            </a:prstGeom>
            <a:solidFill>
              <a:srgbClr val="63CFC2"/>
            </a:solidFill>
          </p:spPr>
          <p:style>
            <a:lnRef idx="2">
              <a:schemeClr val="lt1">
                <a:hueOff val="0"/>
                <a:satOff val="0"/>
                <a:lumOff val="0"/>
                <a:alphaOff val="0"/>
              </a:schemeClr>
            </a:lnRef>
            <a:fillRef idx="1">
              <a:scrgbClr r="0" g="0" b="0"/>
            </a:fillRef>
            <a:effectRef idx="0">
              <a:schemeClr val="accent1">
                <a:alpha val="90000"/>
                <a:hueOff val="0"/>
                <a:satOff val="0"/>
                <a:lumOff val="0"/>
                <a:alphaOff val="-40000"/>
              </a:schemeClr>
            </a:effectRef>
            <a:fontRef idx="minor">
              <a:schemeClr val="lt1"/>
            </a:fontRef>
          </p:style>
          <p:txBody>
            <a:bodyPr/>
            <a:lstStyle/>
            <a:p>
              <a:endParaRPr lang="sv-SE"/>
            </a:p>
          </p:txBody>
        </p:sp>
        <p:sp>
          <p:nvSpPr>
            <p:cNvPr id="13" name="Rektangel: diagonala rundade hörn 4">
              <a:extLst>
                <a:ext uri="{FF2B5EF4-FFF2-40B4-BE49-F238E27FC236}">
                  <a16:creationId xmlns:a16="http://schemas.microsoft.com/office/drawing/2014/main" id="{FF074ADB-8FAC-37C2-B877-B280DAE2789A}"/>
                </a:ext>
              </a:extLst>
            </p:cNvPr>
            <p:cNvSpPr txBox="1"/>
            <p:nvPr/>
          </p:nvSpPr>
          <p:spPr>
            <a:xfrm>
              <a:off x="4826051" y="2441478"/>
              <a:ext cx="2705517" cy="1555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600" b="1" kern="1200" dirty="0"/>
                <a:t>Skapa goda förutsättningar för patienter, brukare, anhöriga och andra närstående att vara delaktiga i vården och omsorgen, och i detta särskilt beakta personer som har svårt att få sina röster hörda såsom barn och unga, äldre personer, personer med svåra psykiatriska tillstånd och, funktionsnedsättningar samt personer som lever i hemlöshet eller personer som utsatts för våld</a:t>
              </a:r>
            </a:p>
          </p:txBody>
        </p:sp>
      </p:grpSp>
      <p:sp>
        <p:nvSpPr>
          <p:cNvPr id="7" name="textruta 6">
            <a:extLst>
              <a:ext uri="{FF2B5EF4-FFF2-40B4-BE49-F238E27FC236}">
                <a16:creationId xmlns:a16="http://schemas.microsoft.com/office/drawing/2014/main" id="{9643B933-FC03-42FC-F177-7D1FB2C103EF}"/>
              </a:ext>
            </a:extLst>
          </p:cNvPr>
          <p:cNvSpPr txBox="1"/>
          <p:nvPr/>
        </p:nvSpPr>
        <p:spPr>
          <a:xfrm>
            <a:off x="202350" y="1499098"/>
            <a:ext cx="3701143" cy="369332"/>
          </a:xfrm>
          <a:prstGeom prst="rect">
            <a:avLst/>
          </a:prstGeom>
          <a:noFill/>
        </p:spPr>
        <p:txBody>
          <a:bodyPr wrap="square">
            <a:spAutoFit/>
          </a:bodyPr>
          <a:lstStyle/>
          <a:p>
            <a:pPr marL="0" indent="0">
              <a:buNone/>
            </a:pPr>
            <a:r>
              <a:rPr lang="sv-SE" sz="1800" dirty="0"/>
              <a:t>Fokus för detta område bör vara:</a:t>
            </a:r>
          </a:p>
        </p:txBody>
      </p:sp>
    </p:spTree>
    <p:extLst>
      <p:ext uri="{BB962C8B-B14F-4D97-AF65-F5344CB8AC3E}">
        <p14:creationId xmlns:p14="http://schemas.microsoft.com/office/powerpoint/2010/main" val="6198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DF70BB83-09C1-592A-4959-DCE0B265913E}"/>
              </a:ext>
            </a:extLst>
          </p:cNvPr>
          <p:cNvPicPr>
            <a:picLocks noChangeAspect="1"/>
          </p:cNvPicPr>
          <p:nvPr/>
        </p:nvPicPr>
        <p:blipFill>
          <a:blip r:embed="rId3"/>
          <a:stretch>
            <a:fillRect/>
          </a:stretch>
        </p:blipFill>
        <p:spPr>
          <a:xfrm>
            <a:off x="9967872" y="0"/>
            <a:ext cx="2174510" cy="587774"/>
          </a:xfrm>
          <a:prstGeom prst="rect">
            <a:avLst/>
          </a:prstGeom>
        </p:spPr>
      </p:pic>
      <p:sp>
        <p:nvSpPr>
          <p:cNvPr id="3" name="textruta 2">
            <a:extLst>
              <a:ext uri="{FF2B5EF4-FFF2-40B4-BE49-F238E27FC236}">
                <a16:creationId xmlns:a16="http://schemas.microsoft.com/office/drawing/2014/main" id="{7EF68FD0-6FC9-FEC6-902B-D14BD51A411B}"/>
              </a:ext>
            </a:extLst>
          </p:cNvPr>
          <p:cNvSpPr txBox="1"/>
          <p:nvPr/>
        </p:nvSpPr>
        <p:spPr>
          <a:xfrm>
            <a:off x="2110153" y="2172432"/>
            <a:ext cx="8264770" cy="2009061"/>
          </a:xfrm>
          <a:prstGeom prst="round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white"/>
                </a:solidFill>
                <a:effectLst/>
                <a:uLnTx/>
                <a:uFillTx/>
                <a:latin typeface="Calibri"/>
                <a:ea typeface="+mn-ea"/>
                <a:cs typeface="+mn-cs"/>
              </a:rPr>
              <a:t>Den nationella strategin är den mest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white"/>
                </a:solidFill>
                <a:effectLst/>
                <a:uLnTx/>
                <a:uFillTx/>
                <a:latin typeface="Calibri"/>
                <a:ea typeface="+mn-ea"/>
                <a:cs typeface="+mn-cs"/>
              </a:rPr>
              <a:t>omfattande som presenterats hittills.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white"/>
                </a:solidFill>
                <a:effectLst/>
                <a:uLnTx/>
                <a:uFillTx/>
                <a:latin typeface="Calibri"/>
                <a:ea typeface="+mn-ea"/>
                <a:cs typeface="+mn-cs"/>
              </a:rPr>
              <a:t>Den är den första i sitt slag både i Sverige, inom EU och internationellt</a:t>
            </a:r>
          </a:p>
        </p:txBody>
      </p:sp>
      <p:sp>
        <p:nvSpPr>
          <p:cNvPr id="5" name="Freeform 23">
            <a:extLst>
              <a:ext uri="{FF2B5EF4-FFF2-40B4-BE49-F238E27FC236}">
                <a16:creationId xmlns:a16="http://schemas.microsoft.com/office/drawing/2014/main" id="{5DFC44BF-0EB4-242C-710A-1C24804CBAC3}"/>
              </a:ext>
            </a:extLst>
          </p:cNvPr>
          <p:cNvSpPr/>
          <p:nvPr/>
        </p:nvSpPr>
        <p:spPr>
          <a:xfrm>
            <a:off x="1261303" y="833959"/>
            <a:ext cx="1276288" cy="1092289"/>
          </a:xfrm>
          <a:custGeom>
            <a:avLst/>
            <a:gdLst/>
            <a:ahLst/>
            <a:cxnLst/>
            <a:rect l="l" t="t" r="r" b="b"/>
            <a:pathLst>
              <a:path w="1276288" h="1092289">
                <a:moveTo>
                  <a:pt x="0" y="0"/>
                </a:moveTo>
                <a:lnTo>
                  <a:pt x="1276288" y="0"/>
                </a:lnTo>
                <a:lnTo>
                  <a:pt x="1276288" y="1092289"/>
                </a:lnTo>
                <a:lnTo>
                  <a:pt x="0" y="10922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ruta 1">
            <a:extLst>
              <a:ext uri="{FF2B5EF4-FFF2-40B4-BE49-F238E27FC236}">
                <a16:creationId xmlns:a16="http://schemas.microsoft.com/office/drawing/2014/main" id="{5AFDA57D-C900-F0E6-CA40-49C0B74C685D}"/>
              </a:ext>
            </a:extLst>
          </p:cNvPr>
          <p:cNvSpPr txBox="1"/>
          <p:nvPr/>
        </p:nvSpPr>
        <p:spPr>
          <a:xfrm>
            <a:off x="7209692" y="4243011"/>
            <a:ext cx="316523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www.folkhalsomyndigheten.se</a:t>
            </a:r>
          </a:p>
        </p:txBody>
      </p:sp>
    </p:spTree>
    <p:extLst>
      <p:ext uri="{BB962C8B-B14F-4D97-AF65-F5344CB8AC3E}">
        <p14:creationId xmlns:p14="http://schemas.microsoft.com/office/powerpoint/2010/main" val="1495173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5.4 Utveckla hälso- och sjukvårdens och socialtjänstens hälsofrämjande och förebyggande arbetet</a:t>
              </a:r>
            </a:p>
          </p:txBody>
        </p:sp>
      </p:grpSp>
      <p:graphicFrame>
        <p:nvGraphicFramePr>
          <p:cNvPr id="27" name="textruta 2">
            <a:extLst>
              <a:ext uri="{FF2B5EF4-FFF2-40B4-BE49-F238E27FC236}">
                <a16:creationId xmlns:a16="http://schemas.microsoft.com/office/drawing/2014/main" id="{293F99A9-6D5E-F81E-FF7D-FA261985C938}"/>
              </a:ext>
            </a:extLst>
          </p:cNvPr>
          <p:cNvGraphicFramePr/>
          <p:nvPr>
            <p:extLst>
              <p:ext uri="{D42A27DB-BD31-4B8C-83A1-F6EECF244321}">
                <p14:modId xmlns:p14="http://schemas.microsoft.com/office/powerpoint/2010/main" val="1584140298"/>
              </p:ext>
            </p:extLst>
          </p:nvPr>
        </p:nvGraphicFramePr>
        <p:xfrm>
          <a:off x="43988" y="2387992"/>
          <a:ext cx="12104022" cy="4427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ruta 4">
            <a:extLst>
              <a:ext uri="{FF2B5EF4-FFF2-40B4-BE49-F238E27FC236}">
                <a16:creationId xmlns:a16="http://schemas.microsoft.com/office/drawing/2014/main" id="{29DE7A39-9FE0-DB0F-0F35-ADB8E952DA52}"/>
              </a:ext>
            </a:extLst>
          </p:cNvPr>
          <p:cNvSpPr txBox="1"/>
          <p:nvPr/>
        </p:nvSpPr>
        <p:spPr>
          <a:xfrm>
            <a:off x="195198" y="1453396"/>
            <a:ext cx="3701143" cy="369332"/>
          </a:xfrm>
          <a:prstGeom prst="rect">
            <a:avLst/>
          </a:prstGeom>
          <a:noFill/>
        </p:spPr>
        <p:txBody>
          <a:bodyPr wrap="square">
            <a:spAutoFit/>
          </a:bodyPr>
          <a:lstStyle/>
          <a:p>
            <a:pPr marL="0" indent="0">
              <a:buNone/>
            </a:pPr>
            <a:r>
              <a:rPr lang="sv-SE" sz="1800" dirty="0"/>
              <a:t>Fokus för detta område bör vara:</a:t>
            </a:r>
          </a:p>
        </p:txBody>
      </p:sp>
    </p:spTree>
    <p:extLst>
      <p:ext uri="{BB962C8B-B14F-4D97-AF65-F5344CB8AC3E}">
        <p14:creationId xmlns:p14="http://schemas.microsoft.com/office/powerpoint/2010/main" val="2374090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sp>
        <p:nvSpPr>
          <p:cNvPr id="7" name="Freeform 3">
            <a:extLst>
              <a:ext uri="{FF2B5EF4-FFF2-40B4-BE49-F238E27FC236}">
                <a16:creationId xmlns:a16="http://schemas.microsoft.com/office/drawing/2014/main" id="{FEC0875A-E180-E57E-7D9C-9A9FA7380F83}"/>
              </a:ext>
            </a:extLst>
          </p:cNvPr>
          <p:cNvSpPr/>
          <p:nvPr/>
        </p:nvSpPr>
        <p:spPr>
          <a:xfrm>
            <a:off x="7793084" y="2150510"/>
            <a:ext cx="4096899" cy="2569947"/>
          </a:xfrm>
          <a:custGeom>
            <a:avLst/>
            <a:gdLst/>
            <a:ahLst/>
            <a:cxnLst/>
            <a:rect l="l" t="t" r="r" b="b"/>
            <a:pathLst>
              <a:path w="6820110" h="4114800">
                <a:moveTo>
                  <a:pt x="0" y="0"/>
                </a:moveTo>
                <a:lnTo>
                  <a:pt x="6820111" y="0"/>
                </a:lnTo>
                <a:lnTo>
                  <a:pt x="682011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5.5 Förbättra tillgängligheten till vård- och stödinsatser för jämlik vård och omsorg</a:t>
              </a:r>
            </a:p>
          </p:txBody>
        </p:sp>
      </p:grpSp>
      <p:graphicFrame>
        <p:nvGraphicFramePr>
          <p:cNvPr id="27" name="textruta 2">
            <a:extLst>
              <a:ext uri="{FF2B5EF4-FFF2-40B4-BE49-F238E27FC236}">
                <a16:creationId xmlns:a16="http://schemas.microsoft.com/office/drawing/2014/main" id="{293F99A9-6D5E-F81E-FF7D-FA261985C938}"/>
              </a:ext>
            </a:extLst>
          </p:cNvPr>
          <p:cNvGraphicFramePr/>
          <p:nvPr>
            <p:extLst>
              <p:ext uri="{D42A27DB-BD31-4B8C-83A1-F6EECF244321}">
                <p14:modId xmlns:p14="http://schemas.microsoft.com/office/powerpoint/2010/main" val="309710557"/>
              </p:ext>
            </p:extLst>
          </p:nvPr>
        </p:nvGraphicFramePr>
        <p:xfrm>
          <a:off x="-253919" y="1843004"/>
          <a:ext cx="8199494" cy="44272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10"/>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11"/>
          <a:stretch>
            <a:fillRect/>
          </a:stretch>
        </p:blipFill>
        <p:spPr>
          <a:xfrm>
            <a:off x="9929512" y="6270226"/>
            <a:ext cx="2174510" cy="587774"/>
          </a:xfrm>
          <a:prstGeom prst="rect">
            <a:avLst/>
          </a:prstGeom>
        </p:spPr>
      </p:pic>
      <p:graphicFrame>
        <p:nvGraphicFramePr>
          <p:cNvPr id="9" name="Diagram 8">
            <a:extLst>
              <a:ext uri="{FF2B5EF4-FFF2-40B4-BE49-F238E27FC236}">
                <a16:creationId xmlns:a16="http://schemas.microsoft.com/office/drawing/2014/main" id="{8B709180-B337-439C-F42A-2FD349864B33}"/>
              </a:ext>
            </a:extLst>
          </p:cNvPr>
          <p:cNvGraphicFramePr/>
          <p:nvPr>
            <p:extLst>
              <p:ext uri="{D42A27DB-BD31-4B8C-83A1-F6EECF244321}">
                <p14:modId xmlns:p14="http://schemas.microsoft.com/office/powerpoint/2010/main" val="3044526508"/>
              </p:ext>
            </p:extLst>
          </p:nvPr>
        </p:nvGraphicFramePr>
        <p:xfrm>
          <a:off x="195198" y="6488668"/>
          <a:ext cx="4441279" cy="3693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extruta 7">
            <a:extLst>
              <a:ext uri="{FF2B5EF4-FFF2-40B4-BE49-F238E27FC236}">
                <a16:creationId xmlns:a16="http://schemas.microsoft.com/office/drawing/2014/main" id="{67D9E31B-654C-79AD-715C-228294DBF9E8}"/>
              </a:ext>
            </a:extLst>
          </p:cNvPr>
          <p:cNvSpPr txBox="1"/>
          <p:nvPr/>
        </p:nvSpPr>
        <p:spPr>
          <a:xfrm>
            <a:off x="195198" y="1453396"/>
            <a:ext cx="3701143" cy="369332"/>
          </a:xfrm>
          <a:prstGeom prst="rect">
            <a:avLst/>
          </a:prstGeom>
          <a:noFill/>
        </p:spPr>
        <p:txBody>
          <a:bodyPr wrap="square">
            <a:spAutoFit/>
          </a:bodyPr>
          <a:lstStyle/>
          <a:p>
            <a:pPr marL="0" indent="0">
              <a:buNone/>
            </a:pPr>
            <a:r>
              <a:rPr lang="sv-SE" sz="1800" dirty="0"/>
              <a:t>Fokus för detta område bör vara:</a:t>
            </a:r>
          </a:p>
        </p:txBody>
      </p:sp>
      <p:pic>
        <p:nvPicPr>
          <p:cNvPr id="10" name="Bildobjekt 9">
            <a:extLst>
              <a:ext uri="{FF2B5EF4-FFF2-40B4-BE49-F238E27FC236}">
                <a16:creationId xmlns:a16="http://schemas.microsoft.com/office/drawing/2014/main" id="{585C582D-9EB5-6BA5-AC7A-239566EE29BE}"/>
              </a:ext>
            </a:extLst>
          </p:cNvPr>
          <p:cNvPicPr>
            <a:picLocks noChangeAspect="1"/>
          </p:cNvPicPr>
          <p:nvPr/>
        </p:nvPicPr>
        <p:blipFill>
          <a:blip r:embed="rId17"/>
          <a:stretch>
            <a:fillRect/>
          </a:stretch>
        </p:blipFill>
        <p:spPr>
          <a:xfrm>
            <a:off x="10853771" y="4419186"/>
            <a:ext cx="861151" cy="394694"/>
          </a:xfrm>
          <a:prstGeom prst="rect">
            <a:avLst/>
          </a:prstGeom>
        </p:spPr>
      </p:pic>
    </p:spTree>
    <p:extLst>
      <p:ext uri="{BB962C8B-B14F-4D97-AF65-F5344CB8AC3E}">
        <p14:creationId xmlns:p14="http://schemas.microsoft.com/office/powerpoint/2010/main" val="3629235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sp>
        <p:nvSpPr>
          <p:cNvPr id="7" name="Freeform 3">
            <a:extLst>
              <a:ext uri="{FF2B5EF4-FFF2-40B4-BE49-F238E27FC236}">
                <a16:creationId xmlns:a16="http://schemas.microsoft.com/office/drawing/2014/main" id="{FEC0875A-E180-E57E-7D9C-9A9FA7380F83}"/>
              </a:ext>
            </a:extLst>
          </p:cNvPr>
          <p:cNvSpPr/>
          <p:nvPr/>
        </p:nvSpPr>
        <p:spPr>
          <a:xfrm>
            <a:off x="4047550" y="1525955"/>
            <a:ext cx="4096899" cy="2569947"/>
          </a:xfrm>
          <a:custGeom>
            <a:avLst/>
            <a:gdLst/>
            <a:ahLst/>
            <a:cxnLst/>
            <a:rect l="l" t="t" r="r" b="b"/>
            <a:pathLst>
              <a:path w="6820110" h="4114800">
                <a:moveTo>
                  <a:pt x="0" y="0"/>
                </a:moveTo>
                <a:lnTo>
                  <a:pt x="6820111" y="0"/>
                </a:lnTo>
                <a:lnTo>
                  <a:pt x="682011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5.5 Förbättra tillgängligheten till vård- och stödinsatser för jämlik vård och omsorg</a:t>
              </a:r>
            </a:p>
          </p:txBody>
        </p:sp>
      </p:grpSp>
      <p:graphicFrame>
        <p:nvGraphicFramePr>
          <p:cNvPr id="27" name="textruta 2">
            <a:extLst>
              <a:ext uri="{FF2B5EF4-FFF2-40B4-BE49-F238E27FC236}">
                <a16:creationId xmlns:a16="http://schemas.microsoft.com/office/drawing/2014/main" id="{293F99A9-6D5E-F81E-FF7D-FA261985C938}"/>
              </a:ext>
            </a:extLst>
          </p:cNvPr>
          <p:cNvGraphicFramePr/>
          <p:nvPr>
            <p:extLst>
              <p:ext uri="{D42A27DB-BD31-4B8C-83A1-F6EECF244321}">
                <p14:modId xmlns:p14="http://schemas.microsoft.com/office/powerpoint/2010/main" val="1594703813"/>
              </p:ext>
            </p:extLst>
          </p:nvPr>
        </p:nvGraphicFramePr>
        <p:xfrm>
          <a:off x="1084439" y="3272247"/>
          <a:ext cx="10251776" cy="35857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10"/>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11"/>
          <a:stretch>
            <a:fillRect/>
          </a:stretch>
        </p:blipFill>
        <p:spPr>
          <a:xfrm>
            <a:off x="9929512" y="6270226"/>
            <a:ext cx="2174510" cy="587774"/>
          </a:xfrm>
          <a:prstGeom prst="rect">
            <a:avLst/>
          </a:prstGeom>
        </p:spPr>
      </p:pic>
      <p:sp>
        <p:nvSpPr>
          <p:cNvPr id="9" name="textruta 8">
            <a:extLst>
              <a:ext uri="{FF2B5EF4-FFF2-40B4-BE49-F238E27FC236}">
                <a16:creationId xmlns:a16="http://schemas.microsoft.com/office/drawing/2014/main" id="{7CC40873-ED00-0A49-877F-27DEE9F3C879}"/>
              </a:ext>
            </a:extLst>
          </p:cNvPr>
          <p:cNvSpPr txBox="1"/>
          <p:nvPr/>
        </p:nvSpPr>
        <p:spPr>
          <a:xfrm>
            <a:off x="310661" y="1473672"/>
            <a:ext cx="6224954" cy="369332"/>
          </a:xfrm>
          <a:prstGeom prst="rect">
            <a:avLst/>
          </a:prstGeom>
          <a:noFill/>
        </p:spPr>
        <p:txBody>
          <a:bodyPr wrap="square">
            <a:spAutoFit/>
          </a:bodyPr>
          <a:lstStyle/>
          <a:p>
            <a:pPr marL="0" indent="0">
              <a:buNone/>
            </a:pPr>
            <a:r>
              <a:rPr lang="sv-SE" sz="1800" dirty="0"/>
              <a:t>Fortsättning..</a:t>
            </a:r>
          </a:p>
        </p:txBody>
      </p:sp>
      <p:graphicFrame>
        <p:nvGraphicFramePr>
          <p:cNvPr id="8" name="Diagram 7">
            <a:extLst>
              <a:ext uri="{FF2B5EF4-FFF2-40B4-BE49-F238E27FC236}">
                <a16:creationId xmlns:a16="http://schemas.microsoft.com/office/drawing/2014/main" id="{05BDB330-2E77-33F3-59BC-3E78C39F4087}"/>
              </a:ext>
            </a:extLst>
          </p:cNvPr>
          <p:cNvGraphicFramePr/>
          <p:nvPr>
            <p:extLst>
              <p:ext uri="{D42A27DB-BD31-4B8C-83A1-F6EECF244321}">
                <p14:modId xmlns:p14="http://schemas.microsoft.com/office/powerpoint/2010/main" val="2716234231"/>
              </p:ext>
            </p:extLst>
          </p:nvPr>
        </p:nvGraphicFramePr>
        <p:xfrm>
          <a:off x="-1" y="6411686"/>
          <a:ext cx="9568544" cy="6879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Bildobjekt 9">
            <a:extLst>
              <a:ext uri="{FF2B5EF4-FFF2-40B4-BE49-F238E27FC236}">
                <a16:creationId xmlns:a16="http://schemas.microsoft.com/office/drawing/2014/main" id="{4E2C7180-B78C-6FE0-A656-2212745AA5ED}"/>
              </a:ext>
            </a:extLst>
          </p:cNvPr>
          <p:cNvPicPr>
            <a:picLocks noChangeAspect="1"/>
          </p:cNvPicPr>
          <p:nvPr/>
        </p:nvPicPr>
        <p:blipFill>
          <a:blip r:embed="rId17"/>
          <a:stretch>
            <a:fillRect/>
          </a:stretch>
        </p:blipFill>
        <p:spPr>
          <a:xfrm>
            <a:off x="6535615" y="3316615"/>
            <a:ext cx="861151" cy="394694"/>
          </a:xfrm>
          <a:prstGeom prst="rect">
            <a:avLst/>
          </a:prstGeom>
        </p:spPr>
      </p:pic>
    </p:spTree>
    <p:extLst>
      <p:ext uri="{BB962C8B-B14F-4D97-AF65-F5344CB8AC3E}">
        <p14:creationId xmlns:p14="http://schemas.microsoft.com/office/powerpoint/2010/main" val="3189941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sp>
        <p:nvSpPr>
          <p:cNvPr id="7" name="Freeform 3">
            <a:extLst>
              <a:ext uri="{FF2B5EF4-FFF2-40B4-BE49-F238E27FC236}">
                <a16:creationId xmlns:a16="http://schemas.microsoft.com/office/drawing/2014/main" id="{FEC0875A-E180-E57E-7D9C-9A9FA7380F83}"/>
              </a:ext>
            </a:extLst>
          </p:cNvPr>
          <p:cNvSpPr/>
          <p:nvPr/>
        </p:nvSpPr>
        <p:spPr>
          <a:xfrm>
            <a:off x="7881062" y="2144026"/>
            <a:ext cx="4096899" cy="2569947"/>
          </a:xfrm>
          <a:custGeom>
            <a:avLst/>
            <a:gdLst/>
            <a:ahLst/>
            <a:cxnLst/>
            <a:rect l="l" t="t" r="r" b="b"/>
            <a:pathLst>
              <a:path w="6820110" h="4114800">
                <a:moveTo>
                  <a:pt x="0" y="0"/>
                </a:moveTo>
                <a:lnTo>
                  <a:pt x="6820111" y="0"/>
                </a:lnTo>
                <a:lnTo>
                  <a:pt x="682011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5.5 Förbättra tillgängligheten till vård- och stödinsatser för jämlik vård och omsorg</a:t>
              </a:r>
            </a:p>
          </p:txBody>
        </p:sp>
      </p:grpSp>
      <p:graphicFrame>
        <p:nvGraphicFramePr>
          <p:cNvPr id="27" name="textruta 2">
            <a:extLst>
              <a:ext uri="{FF2B5EF4-FFF2-40B4-BE49-F238E27FC236}">
                <a16:creationId xmlns:a16="http://schemas.microsoft.com/office/drawing/2014/main" id="{293F99A9-6D5E-F81E-FF7D-FA261985C938}"/>
              </a:ext>
            </a:extLst>
          </p:cNvPr>
          <p:cNvGraphicFramePr/>
          <p:nvPr>
            <p:extLst>
              <p:ext uri="{D42A27DB-BD31-4B8C-83A1-F6EECF244321}">
                <p14:modId xmlns:p14="http://schemas.microsoft.com/office/powerpoint/2010/main" val="3463069891"/>
              </p:ext>
            </p:extLst>
          </p:nvPr>
        </p:nvGraphicFramePr>
        <p:xfrm>
          <a:off x="469107" y="1843004"/>
          <a:ext cx="7156883" cy="44272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10"/>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11"/>
          <a:stretch>
            <a:fillRect/>
          </a:stretch>
        </p:blipFill>
        <p:spPr>
          <a:xfrm>
            <a:off x="9929512" y="6270226"/>
            <a:ext cx="2174510" cy="587774"/>
          </a:xfrm>
          <a:prstGeom prst="rect">
            <a:avLst/>
          </a:prstGeom>
        </p:spPr>
      </p:pic>
      <p:sp>
        <p:nvSpPr>
          <p:cNvPr id="8" name="textruta 7">
            <a:extLst>
              <a:ext uri="{FF2B5EF4-FFF2-40B4-BE49-F238E27FC236}">
                <a16:creationId xmlns:a16="http://schemas.microsoft.com/office/drawing/2014/main" id="{26789602-D03E-5CBA-CD90-ABE23D7F859A}"/>
              </a:ext>
            </a:extLst>
          </p:cNvPr>
          <p:cNvSpPr txBox="1"/>
          <p:nvPr/>
        </p:nvSpPr>
        <p:spPr>
          <a:xfrm>
            <a:off x="310661" y="1473672"/>
            <a:ext cx="6224954" cy="369332"/>
          </a:xfrm>
          <a:prstGeom prst="rect">
            <a:avLst/>
          </a:prstGeom>
          <a:noFill/>
        </p:spPr>
        <p:txBody>
          <a:bodyPr wrap="square">
            <a:spAutoFit/>
          </a:bodyPr>
          <a:lstStyle/>
          <a:p>
            <a:pPr marL="0" indent="0">
              <a:buNone/>
            </a:pPr>
            <a:r>
              <a:rPr lang="sv-SE" sz="1800" dirty="0"/>
              <a:t>Fortsättning..</a:t>
            </a:r>
          </a:p>
        </p:txBody>
      </p:sp>
      <p:graphicFrame>
        <p:nvGraphicFramePr>
          <p:cNvPr id="12" name="Diagram 11">
            <a:extLst>
              <a:ext uri="{FF2B5EF4-FFF2-40B4-BE49-F238E27FC236}">
                <a16:creationId xmlns:a16="http://schemas.microsoft.com/office/drawing/2014/main" id="{2F12399E-1183-421A-852E-7E882083C05B}"/>
              </a:ext>
            </a:extLst>
          </p:cNvPr>
          <p:cNvGraphicFramePr/>
          <p:nvPr>
            <p:extLst>
              <p:ext uri="{D42A27DB-BD31-4B8C-83A1-F6EECF244321}">
                <p14:modId xmlns:p14="http://schemas.microsoft.com/office/powerpoint/2010/main" val="1317471284"/>
              </p:ext>
            </p:extLst>
          </p:nvPr>
        </p:nvGraphicFramePr>
        <p:xfrm>
          <a:off x="0" y="6300523"/>
          <a:ext cx="7905378" cy="5877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9" name="Bildobjekt 8">
            <a:extLst>
              <a:ext uri="{FF2B5EF4-FFF2-40B4-BE49-F238E27FC236}">
                <a16:creationId xmlns:a16="http://schemas.microsoft.com/office/drawing/2014/main" id="{0008B929-1C5F-BBD4-D7E0-BFD25AB66287}"/>
              </a:ext>
            </a:extLst>
          </p:cNvPr>
          <p:cNvPicPr>
            <a:picLocks noChangeAspect="1"/>
          </p:cNvPicPr>
          <p:nvPr/>
        </p:nvPicPr>
        <p:blipFill>
          <a:blip r:embed="rId17"/>
          <a:stretch>
            <a:fillRect/>
          </a:stretch>
        </p:blipFill>
        <p:spPr>
          <a:xfrm>
            <a:off x="11016768" y="4407756"/>
            <a:ext cx="706126" cy="323641"/>
          </a:xfrm>
          <a:prstGeom prst="rect">
            <a:avLst/>
          </a:prstGeom>
        </p:spPr>
      </p:pic>
    </p:spTree>
    <p:extLst>
      <p:ext uri="{BB962C8B-B14F-4D97-AF65-F5344CB8AC3E}">
        <p14:creationId xmlns:p14="http://schemas.microsoft.com/office/powerpoint/2010/main" val="960371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sp>
        <p:nvSpPr>
          <p:cNvPr id="7" name="Freeform 3">
            <a:extLst>
              <a:ext uri="{FF2B5EF4-FFF2-40B4-BE49-F238E27FC236}">
                <a16:creationId xmlns:a16="http://schemas.microsoft.com/office/drawing/2014/main" id="{FEC0875A-E180-E57E-7D9C-9A9FA7380F83}"/>
              </a:ext>
            </a:extLst>
          </p:cNvPr>
          <p:cNvSpPr/>
          <p:nvPr/>
        </p:nvSpPr>
        <p:spPr>
          <a:xfrm>
            <a:off x="4047550" y="1525955"/>
            <a:ext cx="4096899" cy="2569947"/>
          </a:xfrm>
          <a:custGeom>
            <a:avLst/>
            <a:gdLst/>
            <a:ahLst/>
            <a:cxnLst/>
            <a:rect l="l" t="t" r="r" b="b"/>
            <a:pathLst>
              <a:path w="6820110" h="4114800">
                <a:moveTo>
                  <a:pt x="0" y="0"/>
                </a:moveTo>
                <a:lnTo>
                  <a:pt x="6820111" y="0"/>
                </a:lnTo>
                <a:lnTo>
                  <a:pt x="682011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5.5 Förbättra tillgängligheten till vård- och stödinsatser för jämlik vård och omsorg</a:t>
              </a:r>
            </a:p>
          </p:txBody>
        </p:sp>
      </p:grpSp>
      <p:graphicFrame>
        <p:nvGraphicFramePr>
          <p:cNvPr id="27" name="textruta 2">
            <a:extLst>
              <a:ext uri="{FF2B5EF4-FFF2-40B4-BE49-F238E27FC236}">
                <a16:creationId xmlns:a16="http://schemas.microsoft.com/office/drawing/2014/main" id="{293F99A9-6D5E-F81E-FF7D-FA261985C938}"/>
              </a:ext>
            </a:extLst>
          </p:cNvPr>
          <p:cNvGraphicFramePr/>
          <p:nvPr>
            <p:extLst>
              <p:ext uri="{D42A27DB-BD31-4B8C-83A1-F6EECF244321}">
                <p14:modId xmlns:p14="http://schemas.microsoft.com/office/powerpoint/2010/main" val="905391053"/>
              </p:ext>
            </p:extLst>
          </p:nvPr>
        </p:nvGraphicFramePr>
        <p:xfrm>
          <a:off x="310660" y="2990893"/>
          <a:ext cx="11336215" cy="36678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10"/>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11"/>
          <a:stretch>
            <a:fillRect/>
          </a:stretch>
        </p:blipFill>
        <p:spPr>
          <a:xfrm>
            <a:off x="9929512" y="6270226"/>
            <a:ext cx="2174510" cy="587774"/>
          </a:xfrm>
          <a:prstGeom prst="rect">
            <a:avLst/>
          </a:prstGeom>
        </p:spPr>
      </p:pic>
      <p:sp>
        <p:nvSpPr>
          <p:cNvPr id="8" name="textruta 7">
            <a:extLst>
              <a:ext uri="{FF2B5EF4-FFF2-40B4-BE49-F238E27FC236}">
                <a16:creationId xmlns:a16="http://schemas.microsoft.com/office/drawing/2014/main" id="{AF730DBE-E84C-25EA-607D-BB39298BF8A6}"/>
              </a:ext>
            </a:extLst>
          </p:cNvPr>
          <p:cNvSpPr txBox="1"/>
          <p:nvPr/>
        </p:nvSpPr>
        <p:spPr>
          <a:xfrm>
            <a:off x="195198" y="1453396"/>
            <a:ext cx="3701143" cy="369332"/>
          </a:xfrm>
          <a:prstGeom prst="rect">
            <a:avLst/>
          </a:prstGeom>
          <a:noFill/>
        </p:spPr>
        <p:txBody>
          <a:bodyPr wrap="square">
            <a:spAutoFit/>
          </a:bodyPr>
          <a:lstStyle/>
          <a:p>
            <a:pPr marL="0" indent="0">
              <a:buNone/>
            </a:pPr>
            <a:r>
              <a:rPr lang="sv-SE" sz="1800" dirty="0"/>
              <a:t>Fortsättning…</a:t>
            </a:r>
          </a:p>
        </p:txBody>
      </p:sp>
      <p:graphicFrame>
        <p:nvGraphicFramePr>
          <p:cNvPr id="11" name="Diagram 10">
            <a:extLst>
              <a:ext uri="{FF2B5EF4-FFF2-40B4-BE49-F238E27FC236}">
                <a16:creationId xmlns:a16="http://schemas.microsoft.com/office/drawing/2014/main" id="{AD5825AF-5CCF-D181-B8DB-37A0D579B0F6}"/>
              </a:ext>
            </a:extLst>
          </p:cNvPr>
          <p:cNvGraphicFramePr/>
          <p:nvPr>
            <p:extLst>
              <p:ext uri="{D42A27DB-BD31-4B8C-83A1-F6EECF244321}">
                <p14:modId xmlns:p14="http://schemas.microsoft.com/office/powerpoint/2010/main" val="755872716"/>
              </p:ext>
            </p:extLst>
          </p:nvPr>
        </p:nvGraphicFramePr>
        <p:xfrm>
          <a:off x="17382" y="6364821"/>
          <a:ext cx="7635275" cy="47855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9" name="Bildobjekt 8">
            <a:extLst>
              <a:ext uri="{FF2B5EF4-FFF2-40B4-BE49-F238E27FC236}">
                <a16:creationId xmlns:a16="http://schemas.microsoft.com/office/drawing/2014/main" id="{68259EBE-60C3-EA72-2D7C-241D26107BC9}"/>
              </a:ext>
            </a:extLst>
          </p:cNvPr>
          <p:cNvPicPr>
            <a:picLocks noChangeAspect="1"/>
          </p:cNvPicPr>
          <p:nvPr/>
        </p:nvPicPr>
        <p:blipFill>
          <a:blip r:embed="rId17"/>
          <a:stretch>
            <a:fillRect/>
          </a:stretch>
        </p:blipFill>
        <p:spPr>
          <a:xfrm rot="3386256">
            <a:off x="7417481" y="2730084"/>
            <a:ext cx="706126" cy="323641"/>
          </a:xfrm>
          <a:prstGeom prst="rect">
            <a:avLst/>
          </a:prstGeom>
        </p:spPr>
      </p:pic>
    </p:spTree>
    <p:extLst>
      <p:ext uri="{BB962C8B-B14F-4D97-AF65-F5344CB8AC3E}">
        <p14:creationId xmlns:p14="http://schemas.microsoft.com/office/powerpoint/2010/main" val="2249391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sp>
        <p:nvSpPr>
          <p:cNvPr id="7" name="Freeform 3">
            <a:extLst>
              <a:ext uri="{FF2B5EF4-FFF2-40B4-BE49-F238E27FC236}">
                <a16:creationId xmlns:a16="http://schemas.microsoft.com/office/drawing/2014/main" id="{FEC0875A-E180-E57E-7D9C-9A9FA7380F83}"/>
              </a:ext>
            </a:extLst>
          </p:cNvPr>
          <p:cNvSpPr/>
          <p:nvPr/>
        </p:nvSpPr>
        <p:spPr>
          <a:xfrm>
            <a:off x="4047550" y="1525955"/>
            <a:ext cx="4096899" cy="2569947"/>
          </a:xfrm>
          <a:custGeom>
            <a:avLst/>
            <a:gdLst/>
            <a:ahLst/>
            <a:cxnLst/>
            <a:rect l="l" t="t" r="r" b="b"/>
            <a:pathLst>
              <a:path w="6820110" h="4114800">
                <a:moveTo>
                  <a:pt x="0" y="0"/>
                </a:moveTo>
                <a:lnTo>
                  <a:pt x="6820111" y="0"/>
                </a:lnTo>
                <a:lnTo>
                  <a:pt x="682011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5.5 Förbättra tillgängligheten till vård- och stödinsatser för jämlik vård och omsorg</a:t>
              </a:r>
            </a:p>
          </p:txBody>
        </p:sp>
      </p:grpSp>
      <p:graphicFrame>
        <p:nvGraphicFramePr>
          <p:cNvPr id="27" name="textruta 2">
            <a:extLst>
              <a:ext uri="{FF2B5EF4-FFF2-40B4-BE49-F238E27FC236}">
                <a16:creationId xmlns:a16="http://schemas.microsoft.com/office/drawing/2014/main" id="{293F99A9-6D5E-F81E-FF7D-FA261985C938}"/>
              </a:ext>
            </a:extLst>
          </p:cNvPr>
          <p:cNvGraphicFramePr/>
          <p:nvPr>
            <p:extLst>
              <p:ext uri="{D42A27DB-BD31-4B8C-83A1-F6EECF244321}">
                <p14:modId xmlns:p14="http://schemas.microsoft.com/office/powerpoint/2010/main" val="3486162953"/>
              </p:ext>
            </p:extLst>
          </p:nvPr>
        </p:nvGraphicFramePr>
        <p:xfrm>
          <a:off x="310660" y="2990893"/>
          <a:ext cx="11336215" cy="36678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10"/>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11"/>
          <a:stretch>
            <a:fillRect/>
          </a:stretch>
        </p:blipFill>
        <p:spPr>
          <a:xfrm>
            <a:off x="9929512" y="6270226"/>
            <a:ext cx="2174510" cy="587774"/>
          </a:xfrm>
          <a:prstGeom prst="rect">
            <a:avLst/>
          </a:prstGeom>
        </p:spPr>
      </p:pic>
      <p:grpSp>
        <p:nvGrpSpPr>
          <p:cNvPr id="8" name="Grupp 7">
            <a:extLst>
              <a:ext uri="{FF2B5EF4-FFF2-40B4-BE49-F238E27FC236}">
                <a16:creationId xmlns:a16="http://schemas.microsoft.com/office/drawing/2014/main" id="{33004256-0829-C59D-D0AE-3002648EA61A}"/>
              </a:ext>
            </a:extLst>
          </p:cNvPr>
          <p:cNvGrpSpPr/>
          <p:nvPr/>
        </p:nvGrpSpPr>
        <p:grpSpPr>
          <a:xfrm>
            <a:off x="87978" y="6302639"/>
            <a:ext cx="8367867" cy="455715"/>
            <a:chOff x="0" y="22838"/>
            <a:chExt cx="7635275" cy="455715"/>
          </a:xfrm>
        </p:grpSpPr>
        <p:sp>
          <p:nvSpPr>
            <p:cNvPr id="9" name="Rektangel: rundade hörn 8">
              <a:extLst>
                <a:ext uri="{FF2B5EF4-FFF2-40B4-BE49-F238E27FC236}">
                  <a16:creationId xmlns:a16="http://schemas.microsoft.com/office/drawing/2014/main" id="{7CE4DD4A-27AB-808F-04F3-08D204BEF357}"/>
                </a:ext>
              </a:extLst>
            </p:cNvPr>
            <p:cNvSpPr/>
            <p:nvPr/>
          </p:nvSpPr>
          <p:spPr>
            <a:xfrm>
              <a:off x="0" y="22838"/>
              <a:ext cx="7635275" cy="45571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sv-SE"/>
            </a:p>
          </p:txBody>
        </p:sp>
        <p:sp>
          <p:nvSpPr>
            <p:cNvPr id="10" name="Rektangel: rundade hörn 4">
              <a:extLst>
                <a:ext uri="{FF2B5EF4-FFF2-40B4-BE49-F238E27FC236}">
                  <a16:creationId xmlns:a16="http://schemas.microsoft.com/office/drawing/2014/main" id="{571A94DB-FA8A-0A59-4D62-87260BE43C78}"/>
                </a:ext>
              </a:extLst>
            </p:cNvPr>
            <p:cNvSpPr txBox="1"/>
            <p:nvPr/>
          </p:nvSpPr>
          <p:spPr>
            <a:xfrm>
              <a:off x="22246" y="45084"/>
              <a:ext cx="7590783" cy="4112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b="1" baseline="0" dirty="0">
                  <a:cs typeface="Arial MT"/>
                </a:rPr>
                <a:t>Öka tillgängligheten till vård- och stödinsatser för jämlik vård och omsorg</a:t>
              </a:r>
              <a:endParaRPr kumimoji="0" lang="sv-SE" sz="2000" b="1"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1" name="Bildobjekt 10">
            <a:extLst>
              <a:ext uri="{FF2B5EF4-FFF2-40B4-BE49-F238E27FC236}">
                <a16:creationId xmlns:a16="http://schemas.microsoft.com/office/drawing/2014/main" id="{29D207B8-375C-49C1-E4CF-38D173198E7A}"/>
              </a:ext>
            </a:extLst>
          </p:cNvPr>
          <p:cNvPicPr>
            <a:picLocks noChangeAspect="1"/>
          </p:cNvPicPr>
          <p:nvPr/>
        </p:nvPicPr>
        <p:blipFill>
          <a:blip r:embed="rId12"/>
          <a:stretch>
            <a:fillRect/>
          </a:stretch>
        </p:blipFill>
        <p:spPr>
          <a:xfrm rot="4663001">
            <a:off x="7514285" y="3186389"/>
            <a:ext cx="706126" cy="323641"/>
          </a:xfrm>
          <a:prstGeom prst="rect">
            <a:avLst/>
          </a:prstGeom>
        </p:spPr>
      </p:pic>
    </p:spTree>
    <p:extLst>
      <p:ext uri="{BB962C8B-B14F-4D97-AF65-F5344CB8AC3E}">
        <p14:creationId xmlns:p14="http://schemas.microsoft.com/office/powerpoint/2010/main" val="1571576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262E9B42-DCD5-84C3-B82B-5CBFEDA7FC34}"/>
              </a:ext>
            </a:extLst>
          </p:cNvPr>
          <p:cNvSpPr/>
          <p:nvPr/>
        </p:nvSpPr>
        <p:spPr>
          <a:xfrm>
            <a:off x="-5477" y="663918"/>
            <a:ext cx="8106053" cy="862037"/>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5.6 Utveckla och öka uppföljning och utvärdering av insatser till patienter och brukare</a:t>
            </a:r>
          </a:p>
        </p:txBody>
      </p:sp>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4"/>
          <a:stretch>
            <a:fillRect/>
          </a:stretch>
        </p:blipFill>
        <p:spPr>
          <a:xfrm>
            <a:off x="9929512" y="6270226"/>
            <a:ext cx="2174510" cy="587774"/>
          </a:xfrm>
          <a:prstGeom prst="rect">
            <a:avLst/>
          </a:prstGeom>
        </p:spPr>
      </p:pic>
      <p:sp>
        <p:nvSpPr>
          <p:cNvPr id="8" name="textruta 7">
            <a:extLst>
              <a:ext uri="{FF2B5EF4-FFF2-40B4-BE49-F238E27FC236}">
                <a16:creationId xmlns:a16="http://schemas.microsoft.com/office/drawing/2014/main" id="{AF2D3BD3-57DF-5AB5-4ED8-1FEB5E291AD1}"/>
              </a:ext>
            </a:extLst>
          </p:cNvPr>
          <p:cNvSpPr txBox="1"/>
          <p:nvPr/>
        </p:nvSpPr>
        <p:spPr>
          <a:xfrm>
            <a:off x="288472" y="1498731"/>
            <a:ext cx="6172200" cy="369332"/>
          </a:xfrm>
          <a:prstGeom prst="rect">
            <a:avLst/>
          </a:prstGeom>
          <a:noFill/>
        </p:spPr>
        <p:txBody>
          <a:bodyPr wrap="square">
            <a:spAutoFit/>
          </a:bodyPr>
          <a:lstStyle/>
          <a:p>
            <a:pPr marL="0" indent="0">
              <a:buNone/>
            </a:pPr>
            <a:r>
              <a:rPr lang="sv-SE" sz="1800" dirty="0"/>
              <a:t>Fokus för detta område bör vara:</a:t>
            </a:r>
          </a:p>
        </p:txBody>
      </p:sp>
      <p:graphicFrame>
        <p:nvGraphicFramePr>
          <p:cNvPr id="12" name="Platshållare för text 4">
            <a:extLst>
              <a:ext uri="{FF2B5EF4-FFF2-40B4-BE49-F238E27FC236}">
                <a16:creationId xmlns:a16="http://schemas.microsoft.com/office/drawing/2014/main" id="{E1DD7E95-1DC3-F4EE-76DB-21102BDC607E}"/>
              </a:ext>
            </a:extLst>
          </p:cNvPr>
          <p:cNvGraphicFramePr/>
          <p:nvPr>
            <p:extLst>
              <p:ext uri="{D42A27DB-BD31-4B8C-83A1-F6EECF244321}">
                <p14:modId xmlns:p14="http://schemas.microsoft.com/office/powerpoint/2010/main" val="2561009655"/>
              </p:ext>
            </p:extLst>
          </p:nvPr>
        </p:nvGraphicFramePr>
        <p:xfrm>
          <a:off x="733198" y="2079856"/>
          <a:ext cx="11219315" cy="44842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55021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5.7 Utveckla en effektiv samverkan som har patienters och brukares behov i centrum</a:t>
              </a:r>
            </a:p>
          </p:txBody>
        </p:sp>
      </p:grpSp>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descr="En bild som visar text, logotyp, skärmbild, Teckensnitt&#10;&#10;AI-genererat innehåll kan vara felaktigt.">
            <a:extLst>
              <a:ext uri="{FF2B5EF4-FFF2-40B4-BE49-F238E27FC236}">
                <a16:creationId xmlns:a16="http://schemas.microsoft.com/office/drawing/2014/main" id="{64540620-064D-3907-FA02-F414FAF067C4}"/>
              </a:ext>
            </a:extLst>
          </p:cNvPr>
          <p:cNvPicPr>
            <a:picLocks noChangeAspect="1"/>
          </p:cNvPicPr>
          <p:nvPr/>
        </p:nvPicPr>
        <p:blipFill>
          <a:blip r:embed="rId4"/>
          <a:stretch>
            <a:fillRect/>
          </a:stretch>
        </p:blipFill>
        <p:spPr>
          <a:xfrm>
            <a:off x="9929512" y="6270226"/>
            <a:ext cx="2174510" cy="587774"/>
          </a:xfrm>
          <a:prstGeom prst="rect">
            <a:avLst/>
          </a:prstGeom>
        </p:spPr>
      </p:pic>
      <p:sp>
        <p:nvSpPr>
          <p:cNvPr id="11" name="textruta 10">
            <a:extLst>
              <a:ext uri="{FF2B5EF4-FFF2-40B4-BE49-F238E27FC236}">
                <a16:creationId xmlns:a16="http://schemas.microsoft.com/office/drawing/2014/main" id="{736FD8E3-7B14-2F0C-176D-06717AF52F01}"/>
              </a:ext>
            </a:extLst>
          </p:cNvPr>
          <p:cNvSpPr txBox="1"/>
          <p:nvPr/>
        </p:nvSpPr>
        <p:spPr>
          <a:xfrm>
            <a:off x="550986" y="1576145"/>
            <a:ext cx="6096000" cy="646331"/>
          </a:xfrm>
          <a:prstGeom prst="rect">
            <a:avLst/>
          </a:prstGeom>
          <a:noFill/>
        </p:spPr>
        <p:txBody>
          <a:bodyPr wrap="square">
            <a:spAutoFit/>
          </a:bodyPr>
          <a:lstStyle/>
          <a:p>
            <a:r>
              <a:rPr lang="sv-SE" sz="1800" dirty="0"/>
              <a:t>Fokus för detta område bör vara:</a:t>
            </a:r>
          </a:p>
          <a:p>
            <a:endParaRPr lang="sv-SE" dirty="0"/>
          </a:p>
        </p:txBody>
      </p:sp>
      <p:graphicFrame>
        <p:nvGraphicFramePr>
          <p:cNvPr id="14" name="Platshållare för text 4">
            <a:extLst>
              <a:ext uri="{FF2B5EF4-FFF2-40B4-BE49-F238E27FC236}">
                <a16:creationId xmlns:a16="http://schemas.microsoft.com/office/drawing/2014/main" id="{E5964B5D-D766-A466-2219-FCBC36A91029}"/>
              </a:ext>
            </a:extLst>
          </p:cNvPr>
          <p:cNvGraphicFramePr/>
          <p:nvPr>
            <p:extLst>
              <p:ext uri="{D42A27DB-BD31-4B8C-83A1-F6EECF244321}">
                <p14:modId xmlns:p14="http://schemas.microsoft.com/office/powerpoint/2010/main" val="2913762301"/>
              </p:ext>
            </p:extLst>
          </p:nvPr>
        </p:nvGraphicFramePr>
        <p:xfrm>
          <a:off x="501167" y="2233879"/>
          <a:ext cx="10515600" cy="3775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91903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24D302D0-A095-F9E1-501F-74F0A9E034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02CD153-C326-3201-905E-9632AEB891C6}"/>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33341F06-5914-15A3-B799-72C73BA9BE5F}"/>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1E1B2D88-AEFC-1490-B91E-876DDD70375F}"/>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5.7 Utveckla en effektiv samverkan som har patienters och brukares behov i centrum</a:t>
              </a:r>
            </a:p>
          </p:txBody>
        </p:sp>
      </p:grpSp>
      <p:sp>
        <p:nvSpPr>
          <p:cNvPr id="6" name="Rektangel: rundade hörn 5">
            <a:extLst>
              <a:ext uri="{FF2B5EF4-FFF2-40B4-BE49-F238E27FC236}">
                <a16:creationId xmlns:a16="http://schemas.microsoft.com/office/drawing/2014/main" id="{D62B7C51-F0AE-7788-FD10-594BC3237AB1}"/>
              </a:ext>
            </a:extLst>
          </p:cNvPr>
          <p:cNvSpPr/>
          <p:nvPr/>
        </p:nvSpPr>
        <p:spPr>
          <a:xfrm>
            <a:off x="9841534" y="115003"/>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325BF332-E78B-7BBE-E87F-FBBE3534382F}"/>
              </a:ext>
            </a:extLst>
          </p:cNvPr>
          <p:cNvPicPr>
            <a:picLocks noChangeAspect="1"/>
          </p:cNvPicPr>
          <p:nvPr/>
        </p:nvPicPr>
        <p:blipFill>
          <a:blip r:embed="rId4"/>
          <a:stretch>
            <a:fillRect/>
          </a:stretch>
        </p:blipFill>
        <p:spPr>
          <a:xfrm>
            <a:off x="9929512" y="6270226"/>
            <a:ext cx="2174510" cy="587774"/>
          </a:xfrm>
          <a:prstGeom prst="rect">
            <a:avLst/>
          </a:prstGeom>
        </p:spPr>
      </p:pic>
      <p:sp>
        <p:nvSpPr>
          <p:cNvPr id="11" name="textruta 10">
            <a:extLst>
              <a:ext uri="{FF2B5EF4-FFF2-40B4-BE49-F238E27FC236}">
                <a16:creationId xmlns:a16="http://schemas.microsoft.com/office/drawing/2014/main" id="{164AFB02-6174-EFA7-03A3-59BB9FE6AA37}"/>
              </a:ext>
            </a:extLst>
          </p:cNvPr>
          <p:cNvSpPr txBox="1"/>
          <p:nvPr/>
        </p:nvSpPr>
        <p:spPr>
          <a:xfrm>
            <a:off x="550986" y="1576145"/>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Fortsättning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4" name="Platshållare för text 4">
            <a:extLst>
              <a:ext uri="{FF2B5EF4-FFF2-40B4-BE49-F238E27FC236}">
                <a16:creationId xmlns:a16="http://schemas.microsoft.com/office/drawing/2014/main" id="{B36BDB60-1182-BB84-01B5-2DEB11095869}"/>
              </a:ext>
            </a:extLst>
          </p:cNvPr>
          <p:cNvGraphicFramePr/>
          <p:nvPr>
            <p:extLst>
              <p:ext uri="{D42A27DB-BD31-4B8C-83A1-F6EECF244321}">
                <p14:modId xmlns:p14="http://schemas.microsoft.com/office/powerpoint/2010/main" val="3933122627"/>
              </p:ext>
            </p:extLst>
          </p:nvPr>
        </p:nvGraphicFramePr>
        <p:xfrm>
          <a:off x="-1095602" y="2272666"/>
          <a:ext cx="10515600" cy="3775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Freeform 3">
            <a:extLst>
              <a:ext uri="{FF2B5EF4-FFF2-40B4-BE49-F238E27FC236}">
                <a16:creationId xmlns:a16="http://schemas.microsoft.com/office/drawing/2014/main" id="{D4F64CFC-AA1D-3D83-4AE6-DFC534FA26E3}"/>
              </a:ext>
            </a:extLst>
          </p:cNvPr>
          <p:cNvSpPr/>
          <p:nvPr/>
        </p:nvSpPr>
        <p:spPr>
          <a:xfrm>
            <a:off x="8007123" y="1899310"/>
            <a:ext cx="4096899" cy="2569947"/>
          </a:xfrm>
          <a:custGeom>
            <a:avLst/>
            <a:gdLst/>
            <a:ahLst/>
            <a:cxnLst/>
            <a:rect l="l" t="t" r="r" b="b"/>
            <a:pathLst>
              <a:path w="6820110" h="4114800">
                <a:moveTo>
                  <a:pt x="0" y="0"/>
                </a:moveTo>
                <a:lnTo>
                  <a:pt x="6820111" y="0"/>
                </a:lnTo>
                <a:lnTo>
                  <a:pt x="6820111"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Bildobjekt 7">
            <a:extLst>
              <a:ext uri="{FF2B5EF4-FFF2-40B4-BE49-F238E27FC236}">
                <a16:creationId xmlns:a16="http://schemas.microsoft.com/office/drawing/2014/main" id="{8BE7AF09-955A-76C0-4A32-DE8F6724B976}"/>
              </a:ext>
            </a:extLst>
          </p:cNvPr>
          <p:cNvPicPr>
            <a:picLocks noChangeAspect="1"/>
          </p:cNvPicPr>
          <p:nvPr/>
        </p:nvPicPr>
        <p:blipFill>
          <a:blip r:embed="rId12"/>
          <a:stretch>
            <a:fillRect/>
          </a:stretch>
        </p:blipFill>
        <p:spPr>
          <a:xfrm>
            <a:off x="11157445" y="4160261"/>
            <a:ext cx="706126" cy="323641"/>
          </a:xfrm>
          <a:prstGeom prst="rect">
            <a:avLst/>
          </a:prstGeom>
        </p:spPr>
      </p:pic>
    </p:spTree>
    <p:extLst>
      <p:ext uri="{BB962C8B-B14F-4D97-AF65-F5344CB8AC3E}">
        <p14:creationId xmlns:p14="http://schemas.microsoft.com/office/powerpoint/2010/main" val="178113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sp>
        <p:nvSpPr>
          <p:cNvPr id="7" name="Freeform 3">
            <a:extLst>
              <a:ext uri="{FF2B5EF4-FFF2-40B4-BE49-F238E27FC236}">
                <a16:creationId xmlns:a16="http://schemas.microsoft.com/office/drawing/2014/main" id="{FEC0875A-E180-E57E-7D9C-9A9FA7380F83}"/>
              </a:ext>
            </a:extLst>
          </p:cNvPr>
          <p:cNvSpPr/>
          <p:nvPr/>
        </p:nvSpPr>
        <p:spPr>
          <a:xfrm>
            <a:off x="7793084" y="1790208"/>
            <a:ext cx="4096899" cy="2569947"/>
          </a:xfrm>
          <a:custGeom>
            <a:avLst/>
            <a:gdLst/>
            <a:ahLst/>
            <a:cxnLst/>
            <a:rect l="l" t="t" r="r" b="b"/>
            <a:pathLst>
              <a:path w="6820110" h="4114800">
                <a:moveTo>
                  <a:pt x="0" y="0"/>
                </a:moveTo>
                <a:lnTo>
                  <a:pt x="6820111" y="0"/>
                </a:lnTo>
                <a:lnTo>
                  <a:pt x="682011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5.8 Utveckla stödet till anhöriga och närstående till personer med psykiatriska tillstånd samt till efterlevande</a:t>
              </a:r>
            </a:p>
          </p:txBody>
        </p:sp>
      </p:grpSp>
      <p:graphicFrame>
        <p:nvGraphicFramePr>
          <p:cNvPr id="27" name="textruta 2">
            <a:extLst>
              <a:ext uri="{FF2B5EF4-FFF2-40B4-BE49-F238E27FC236}">
                <a16:creationId xmlns:a16="http://schemas.microsoft.com/office/drawing/2014/main" id="{293F99A9-6D5E-F81E-FF7D-FA261985C938}"/>
              </a:ext>
            </a:extLst>
          </p:cNvPr>
          <p:cNvGraphicFramePr/>
          <p:nvPr>
            <p:extLst>
              <p:ext uri="{D42A27DB-BD31-4B8C-83A1-F6EECF244321}">
                <p14:modId xmlns:p14="http://schemas.microsoft.com/office/powerpoint/2010/main" val="2078721943"/>
              </p:ext>
            </p:extLst>
          </p:nvPr>
        </p:nvGraphicFramePr>
        <p:xfrm>
          <a:off x="838200" y="2182092"/>
          <a:ext cx="5900057" cy="36417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10"/>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11"/>
          <a:stretch>
            <a:fillRect/>
          </a:stretch>
        </p:blipFill>
        <p:spPr>
          <a:xfrm>
            <a:off x="9929512" y="6270226"/>
            <a:ext cx="2174510" cy="587774"/>
          </a:xfrm>
          <a:prstGeom prst="rect">
            <a:avLst/>
          </a:prstGeom>
        </p:spPr>
      </p:pic>
      <p:sp>
        <p:nvSpPr>
          <p:cNvPr id="9" name="textruta 8">
            <a:extLst>
              <a:ext uri="{FF2B5EF4-FFF2-40B4-BE49-F238E27FC236}">
                <a16:creationId xmlns:a16="http://schemas.microsoft.com/office/drawing/2014/main" id="{156C0DF0-2695-8117-CEA9-64DB4BC80B87}"/>
              </a:ext>
            </a:extLst>
          </p:cNvPr>
          <p:cNvSpPr txBox="1"/>
          <p:nvPr/>
        </p:nvSpPr>
        <p:spPr>
          <a:xfrm>
            <a:off x="302017" y="1473416"/>
            <a:ext cx="610144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Fokus för detta område bör vara:</a:t>
            </a:r>
          </a:p>
        </p:txBody>
      </p:sp>
      <p:pic>
        <p:nvPicPr>
          <p:cNvPr id="8" name="Bildobjekt 7">
            <a:extLst>
              <a:ext uri="{FF2B5EF4-FFF2-40B4-BE49-F238E27FC236}">
                <a16:creationId xmlns:a16="http://schemas.microsoft.com/office/drawing/2014/main" id="{D4ED50CA-A441-A574-2DDD-F44F54BE3C69}"/>
              </a:ext>
            </a:extLst>
          </p:cNvPr>
          <p:cNvPicPr>
            <a:picLocks noChangeAspect="1"/>
          </p:cNvPicPr>
          <p:nvPr/>
        </p:nvPicPr>
        <p:blipFill>
          <a:blip r:embed="rId12"/>
          <a:stretch>
            <a:fillRect/>
          </a:stretch>
        </p:blipFill>
        <p:spPr>
          <a:xfrm>
            <a:off x="10999182" y="4092248"/>
            <a:ext cx="706126" cy="323641"/>
          </a:xfrm>
          <a:prstGeom prst="rect">
            <a:avLst/>
          </a:prstGeom>
        </p:spPr>
      </p:pic>
    </p:spTree>
    <p:extLst>
      <p:ext uri="{BB962C8B-B14F-4D97-AF65-F5344CB8AC3E}">
        <p14:creationId xmlns:p14="http://schemas.microsoft.com/office/powerpoint/2010/main" val="155030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DF70BB83-09C1-592A-4959-DCE0B265913E}"/>
              </a:ext>
            </a:extLst>
          </p:cNvPr>
          <p:cNvPicPr>
            <a:picLocks noChangeAspect="1"/>
          </p:cNvPicPr>
          <p:nvPr/>
        </p:nvPicPr>
        <p:blipFill>
          <a:blip r:embed="rId3"/>
          <a:stretch>
            <a:fillRect/>
          </a:stretch>
        </p:blipFill>
        <p:spPr>
          <a:xfrm>
            <a:off x="9967872" y="0"/>
            <a:ext cx="2174510" cy="587774"/>
          </a:xfrm>
          <a:prstGeom prst="rect">
            <a:avLst/>
          </a:prstGeom>
        </p:spPr>
      </p:pic>
      <p:sp>
        <p:nvSpPr>
          <p:cNvPr id="3" name="Freeform 23">
            <a:extLst>
              <a:ext uri="{FF2B5EF4-FFF2-40B4-BE49-F238E27FC236}">
                <a16:creationId xmlns:a16="http://schemas.microsoft.com/office/drawing/2014/main" id="{013C55E6-D08B-042C-BDF2-3458503783F6}"/>
              </a:ext>
            </a:extLst>
          </p:cNvPr>
          <p:cNvSpPr/>
          <p:nvPr/>
        </p:nvSpPr>
        <p:spPr>
          <a:xfrm>
            <a:off x="5258872" y="228880"/>
            <a:ext cx="1276288" cy="1092289"/>
          </a:xfrm>
          <a:custGeom>
            <a:avLst/>
            <a:gdLst/>
            <a:ahLst/>
            <a:cxnLst/>
            <a:rect l="l" t="t" r="r" b="b"/>
            <a:pathLst>
              <a:path w="1276288" h="1092289">
                <a:moveTo>
                  <a:pt x="0" y="0"/>
                </a:moveTo>
                <a:lnTo>
                  <a:pt x="1276288" y="0"/>
                </a:lnTo>
                <a:lnTo>
                  <a:pt x="1276288" y="1092289"/>
                </a:lnTo>
                <a:lnTo>
                  <a:pt x="0" y="10922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ruta 3">
            <a:extLst>
              <a:ext uri="{FF2B5EF4-FFF2-40B4-BE49-F238E27FC236}">
                <a16:creationId xmlns:a16="http://schemas.microsoft.com/office/drawing/2014/main" id="{AFFF4AA8-F88C-2A09-6654-7B825E959847}"/>
              </a:ext>
            </a:extLst>
          </p:cNvPr>
          <p:cNvSpPr txBox="1"/>
          <p:nvPr/>
        </p:nvSpPr>
        <p:spPr>
          <a:xfrm>
            <a:off x="6318738" y="1262236"/>
            <a:ext cx="5569110" cy="1464231"/>
          </a:xfrm>
          <a:prstGeom prst="round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a:ea typeface="+mn-ea"/>
                <a:cs typeface="+mn-cs"/>
              </a:rPr>
              <a:t>Hela samhällets ansvar </a:t>
            </a:r>
            <a:r>
              <a:rPr kumimoji="0" lang="sv-SE" sz="2000" b="0" i="0" u="none" strike="noStrike" kern="1200" cap="none" spc="0" normalizeH="0" baseline="0" noProof="0" dirty="0">
                <a:ln>
                  <a:noFill/>
                </a:ln>
                <a:solidFill>
                  <a:prstClr val="white"/>
                </a:solidFill>
                <a:effectLst/>
                <a:uLnTx/>
                <a:uFillTx/>
                <a:latin typeface="Calibri"/>
                <a:ea typeface="+mn-ea"/>
                <a:cs typeface="+mn-cs"/>
              </a:rPr>
              <a:t>– det är genom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Calibri"/>
                <a:ea typeface="+mn-ea"/>
                <a:cs typeface="+mn-cs"/>
              </a:rPr>
              <a:t>samarbete, ökat engagemang och förnyade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Calibri"/>
                <a:ea typeface="+mn-ea"/>
                <a:cs typeface="+mn-cs"/>
              </a:rPr>
              <a:t>angreppssätt som vi tillsammans kan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Calibri"/>
                <a:ea typeface="+mn-ea"/>
                <a:cs typeface="+mn-cs"/>
              </a:rPr>
              <a:t>åstadkomma förändring.</a:t>
            </a:r>
          </a:p>
        </p:txBody>
      </p:sp>
      <p:sp>
        <p:nvSpPr>
          <p:cNvPr id="2" name="Freeform 2">
            <a:extLst>
              <a:ext uri="{FF2B5EF4-FFF2-40B4-BE49-F238E27FC236}">
                <a16:creationId xmlns:a16="http://schemas.microsoft.com/office/drawing/2014/main" id="{AC56066A-56C0-5720-84D8-F66A7CDB5EC1}"/>
              </a:ext>
            </a:extLst>
          </p:cNvPr>
          <p:cNvSpPr/>
          <p:nvPr/>
        </p:nvSpPr>
        <p:spPr>
          <a:xfrm>
            <a:off x="304152" y="1380103"/>
            <a:ext cx="8017564" cy="5354409"/>
          </a:xfrm>
          <a:custGeom>
            <a:avLst/>
            <a:gdLst/>
            <a:ahLst/>
            <a:cxnLst/>
            <a:rect l="l" t="t" r="r" b="b"/>
            <a:pathLst>
              <a:path w="13062857" h="8229600">
                <a:moveTo>
                  <a:pt x="0" y="0"/>
                </a:moveTo>
                <a:lnTo>
                  <a:pt x="13062857" y="0"/>
                </a:lnTo>
                <a:lnTo>
                  <a:pt x="13062857" y="8229600"/>
                </a:lnTo>
                <a:lnTo>
                  <a:pt x="0" y="8229600"/>
                </a:lnTo>
                <a:lnTo>
                  <a:pt x="0" y="0"/>
                </a:lnTo>
                <a:close/>
              </a:path>
            </a:pathLst>
          </a:custGeom>
          <a:blipFill>
            <a:blip r:embed="rId6"/>
            <a:stretch>
              <a:fillRect/>
            </a:stretch>
          </a:blipFill>
        </p:spPr>
        <p:txBody>
          <a:bodyPr/>
          <a:lstStyle/>
          <a:p>
            <a:endParaRPr lang="sv-SE"/>
          </a:p>
        </p:txBody>
      </p:sp>
      <p:sp>
        <p:nvSpPr>
          <p:cNvPr id="5" name="textruta 4">
            <a:extLst>
              <a:ext uri="{FF2B5EF4-FFF2-40B4-BE49-F238E27FC236}">
                <a16:creationId xmlns:a16="http://schemas.microsoft.com/office/drawing/2014/main" id="{9DDE39A9-B053-2376-22FF-DE8FF7C82D97}"/>
              </a:ext>
            </a:extLst>
          </p:cNvPr>
          <p:cNvSpPr txBox="1"/>
          <p:nvPr/>
        </p:nvSpPr>
        <p:spPr>
          <a:xfrm>
            <a:off x="8722617" y="2726467"/>
            <a:ext cx="316523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www.folkhalsomyndigheten.se</a:t>
            </a:r>
          </a:p>
        </p:txBody>
      </p:sp>
      <p:pic>
        <p:nvPicPr>
          <p:cNvPr id="18" name="Bildobjekt 17">
            <a:extLst>
              <a:ext uri="{FF2B5EF4-FFF2-40B4-BE49-F238E27FC236}">
                <a16:creationId xmlns:a16="http://schemas.microsoft.com/office/drawing/2014/main" id="{7ABC13D0-F3BC-9DF4-A6FB-40207D27EA89}"/>
              </a:ext>
            </a:extLst>
          </p:cNvPr>
          <p:cNvPicPr>
            <a:picLocks noChangeAspect="1"/>
          </p:cNvPicPr>
          <p:nvPr/>
        </p:nvPicPr>
        <p:blipFill>
          <a:blip r:embed="rId7"/>
          <a:stretch>
            <a:fillRect/>
          </a:stretch>
        </p:blipFill>
        <p:spPr>
          <a:xfrm>
            <a:off x="1049223" y="6321506"/>
            <a:ext cx="1170533" cy="536494"/>
          </a:xfrm>
          <a:prstGeom prst="rect">
            <a:avLst/>
          </a:prstGeom>
        </p:spPr>
      </p:pic>
    </p:spTree>
    <p:extLst>
      <p:ext uri="{BB962C8B-B14F-4D97-AF65-F5344CB8AC3E}">
        <p14:creationId xmlns:p14="http://schemas.microsoft.com/office/powerpoint/2010/main" val="912580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F0703E0F-8BDF-F35F-4229-DDAD54B0297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1E0D45-68DD-FF55-F704-317087183005}"/>
              </a:ext>
            </a:extLst>
          </p:cNvPr>
          <p:cNvGrpSpPr/>
          <p:nvPr/>
        </p:nvGrpSpPr>
        <p:grpSpPr>
          <a:xfrm>
            <a:off x="-5477" y="663918"/>
            <a:ext cx="8106053" cy="862037"/>
            <a:chOff x="0" y="0"/>
            <a:chExt cx="3900078" cy="414754"/>
          </a:xfrm>
          <a:solidFill>
            <a:srgbClr val="1E69AD"/>
          </a:solidFill>
        </p:grpSpPr>
        <p:sp>
          <p:nvSpPr>
            <p:cNvPr id="3" name="Freeform 3">
              <a:extLst>
                <a:ext uri="{FF2B5EF4-FFF2-40B4-BE49-F238E27FC236}">
                  <a16:creationId xmlns:a16="http://schemas.microsoft.com/office/drawing/2014/main" id="{262E9B42-DCD5-84C3-B82B-5CBFEDA7FC34}"/>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rgbClr val="18938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09896E0-4A01-B352-0B55-BCC2926F33C5}"/>
                </a:ext>
              </a:extLst>
            </p:cNvPr>
            <p:cNvSpPr txBox="1"/>
            <p:nvPr/>
          </p:nvSpPr>
          <p:spPr>
            <a:xfrm>
              <a:off x="0" y="47624"/>
              <a:ext cx="3900078" cy="319504"/>
            </a:xfrm>
            <a:prstGeom prst="rect">
              <a:avLst/>
            </a:prstGeom>
            <a:solidFill>
              <a:srgbClr val="18938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5.9 Arbeta för en trygg och meningsfull heldygnsvård och tvångsvård som främjar återhämtning</a:t>
              </a:r>
            </a:p>
          </p:txBody>
        </p:sp>
      </p:grpSp>
      <p:sp>
        <p:nvSpPr>
          <p:cNvPr id="6" name="Rektangel: rundade hörn 5">
            <a:extLst>
              <a:ext uri="{FF2B5EF4-FFF2-40B4-BE49-F238E27FC236}">
                <a16:creationId xmlns:a16="http://schemas.microsoft.com/office/drawing/2014/main" id="{A8EAAD42-7649-679F-5ACF-6D74341654CD}"/>
              </a:ext>
            </a:extLst>
          </p:cNvPr>
          <p:cNvSpPr/>
          <p:nvPr/>
        </p:nvSpPr>
        <p:spPr>
          <a:xfrm>
            <a:off x="9841534" y="115003"/>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64540620-064D-3907-FA02-F414FAF067C4}"/>
              </a:ext>
            </a:extLst>
          </p:cNvPr>
          <p:cNvPicPr>
            <a:picLocks noChangeAspect="1"/>
          </p:cNvPicPr>
          <p:nvPr/>
        </p:nvPicPr>
        <p:blipFill>
          <a:blip r:embed="rId4"/>
          <a:stretch>
            <a:fillRect/>
          </a:stretch>
        </p:blipFill>
        <p:spPr>
          <a:xfrm>
            <a:off x="9929512" y="6270226"/>
            <a:ext cx="2174510" cy="587774"/>
          </a:xfrm>
          <a:prstGeom prst="rect">
            <a:avLst/>
          </a:prstGeom>
        </p:spPr>
      </p:pic>
      <p:sp>
        <p:nvSpPr>
          <p:cNvPr id="11" name="textruta 10">
            <a:extLst>
              <a:ext uri="{FF2B5EF4-FFF2-40B4-BE49-F238E27FC236}">
                <a16:creationId xmlns:a16="http://schemas.microsoft.com/office/drawing/2014/main" id="{3801E8B7-D8D5-CE70-1321-54C4D24A089F}"/>
              </a:ext>
            </a:extLst>
          </p:cNvPr>
          <p:cNvSpPr txBox="1"/>
          <p:nvPr/>
        </p:nvSpPr>
        <p:spPr>
          <a:xfrm>
            <a:off x="302017" y="1473416"/>
            <a:ext cx="610144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Fokus för detta område bör vara:</a:t>
            </a:r>
          </a:p>
        </p:txBody>
      </p:sp>
      <p:sp>
        <p:nvSpPr>
          <p:cNvPr id="12" name="textruta 11">
            <a:extLst>
              <a:ext uri="{FF2B5EF4-FFF2-40B4-BE49-F238E27FC236}">
                <a16:creationId xmlns:a16="http://schemas.microsoft.com/office/drawing/2014/main" id="{B51B26F5-844A-4E90-2684-FF44BAC103B8}"/>
              </a:ext>
            </a:extLst>
          </p:cNvPr>
          <p:cNvSpPr txBox="1"/>
          <p:nvPr/>
        </p:nvSpPr>
        <p:spPr>
          <a:xfrm>
            <a:off x="302017" y="1988561"/>
            <a:ext cx="6697497" cy="4970591"/>
          </a:xfrm>
          <a:prstGeom prst="rect">
            <a:avLst/>
          </a:prstGeom>
          <a:noFill/>
        </p:spPr>
        <p:txBody>
          <a:bodyPr wrap="square">
            <a:spAutoFit/>
          </a:bodyPr>
          <a:lstStyle/>
          <a:p>
            <a:r>
              <a:rPr lang="sv-SE" sz="1700" dirty="0"/>
              <a:t>Ta fram nationella rekommendationer om heldygnsvårdens och tvångsvårdens innehåll </a:t>
            </a:r>
          </a:p>
          <a:p>
            <a:endParaRPr lang="sv-SE" sz="1700" dirty="0"/>
          </a:p>
          <a:p>
            <a:r>
              <a:rPr lang="sv-SE" sz="1700" dirty="0"/>
              <a:t>Förbättra patienternas vistelse på psykiatriska avdelningar, </a:t>
            </a:r>
            <a:r>
              <a:rPr lang="sv-SE" sz="1700" dirty="0" err="1"/>
              <a:t>SiS</a:t>
            </a:r>
            <a:r>
              <a:rPr lang="sv-SE" sz="1700" dirty="0"/>
              <a:t>-hem samt HVB och skapa en trygg och meningsfull vård genom att utveckla</a:t>
            </a:r>
          </a:p>
          <a:p>
            <a:endParaRPr lang="sv-SE" sz="1700" dirty="0"/>
          </a:p>
          <a:p>
            <a:pPr marL="952485" lvl="1" indent="-342900">
              <a:lnSpc>
                <a:spcPct val="110000"/>
              </a:lnSpc>
              <a:spcBef>
                <a:spcPts val="0"/>
              </a:spcBef>
              <a:spcAft>
                <a:spcPts val="0"/>
              </a:spcAft>
              <a:buFont typeface="+mj-lt"/>
              <a:buAutoNum type="arabicPeriod"/>
            </a:pPr>
            <a:r>
              <a:rPr lang="sv-SE" sz="1400" b="1" dirty="0"/>
              <a:t>behandlingsinnehållet</a:t>
            </a:r>
            <a:r>
              <a:rPr lang="sv-SE" sz="1200" b="1" dirty="0"/>
              <a:t>, </a:t>
            </a:r>
            <a:r>
              <a:rPr lang="sv-SE" sz="1200" dirty="0"/>
              <a:t>för att patienterna ska uppleva att vården är ändamålsenlig och stärker deras egna resurser för återhämtning och ökad hälsa </a:t>
            </a:r>
          </a:p>
          <a:p>
            <a:pPr marL="952485" lvl="1" indent="-342900">
              <a:lnSpc>
                <a:spcPct val="110000"/>
              </a:lnSpc>
              <a:spcBef>
                <a:spcPts val="0"/>
              </a:spcBef>
              <a:spcAft>
                <a:spcPts val="0"/>
              </a:spcAft>
              <a:buFont typeface="+mj-lt"/>
              <a:buAutoNum type="arabicPeriod"/>
            </a:pPr>
            <a:r>
              <a:rPr lang="sv-SE" sz="1400" b="1" dirty="0"/>
              <a:t>den fysiska vårdmiljön</a:t>
            </a:r>
            <a:r>
              <a:rPr lang="sv-SE" sz="1200" dirty="0"/>
              <a:t>, så att den känns trygg och upplevs främja återhämtning och bidra till att svåra situationer kan undvikas</a:t>
            </a:r>
          </a:p>
          <a:p>
            <a:pPr marL="952485" lvl="1" indent="-342900">
              <a:lnSpc>
                <a:spcPct val="110000"/>
              </a:lnSpc>
              <a:spcBef>
                <a:spcPts val="0"/>
              </a:spcBef>
              <a:spcAft>
                <a:spcPts val="0"/>
              </a:spcAft>
              <a:buFont typeface="+mj-lt"/>
              <a:buAutoNum type="arabicPeriod"/>
            </a:pPr>
            <a:r>
              <a:rPr lang="sv-SE" sz="1400" b="1" dirty="0"/>
              <a:t>den psykosociala vårdmiljön</a:t>
            </a:r>
            <a:r>
              <a:rPr lang="sv-SE" sz="1200" dirty="0"/>
              <a:t>, så att patienterna får ett respektfullt och inkluderande bemötande som bidrar till att svåra situationer inte eskalerar </a:t>
            </a:r>
          </a:p>
          <a:p>
            <a:pPr marL="952485" lvl="1" indent="-342900">
              <a:lnSpc>
                <a:spcPct val="110000"/>
              </a:lnSpc>
              <a:spcBef>
                <a:spcPts val="0"/>
              </a:spcBef>
              <a:spcAft>
                <a:spcPts val="0"/>
              </a:spcAft>
              <a:buFont typeface="+mj-lt"/>
              <a:buAutoNum type="arabicPeriod"/>
            </a:pPr>
            <a:r>
              <a:rPr lang="sv-SE" sz="1400" b="1" dirty="0"/>
              <a:t>utbudet av meningsfulla aktiviteter </a:t>
            </a:r>
            <a:r>
              <a:rPr lang="sv-SE" sz="1200" dirty="0"/>
              <a:t>och sociala sammanhang under vårdtiden </a:t>
            </a:r>
          </a:p>
          <a:p>
            <a:pPr marL="952485" lvl="1" indent="-342900">
              <a:lnSpc>
                <a:spcPct val="110000"/>
              </a:lnSpc>
              <a:spcBef>
                <a:spcPts val="0"/>
              </a:spcBef>
              <a:spcAft>
                <a:spcPts val="0"/>
              </a:spcAft>
              <a:buFont typeface="+mj-lt"/>
              <a:buAutoNum type="arabicPeriod"/>
            </a:pPr>
            <a:r>
              <a:rPr lang="sv-SE" sz="1400" b="1" dirty="0"/>
              <a:t>arbetet med att systematiskt och långsiktigt följa upp </a:t>
            </a:r>
            <a:r>
              <a:rPr lang="sv-SE" sz="1200" dirty="0"/>
              <a:t>och förebygga tvångsåtgärder, bl.a. genom att analysera situationer där tvångsåtgärder använts, lyssna på patienternas erfarenheter av tvångsåtgärder, och utveckla arbetet med att aktivt minska hot och våld och övergrepp mot både personal och patienter</a:t>
            </a:r>
          </a:p>
          <a:p>
            <a:pPr marL="952485" lvl="1" indent="-342900">
              <a:lnSpc>
                <a:spcPct val="110000"/>
              </a:lnSpc>
              <a:spcBef>
                <a:spcPts val="0"/>
              </a:spcBef>
              <a:spcAft>
                <a:spcPts val="0"/>
              </a:spcAft>
              <a:buFont typeface="+mj-lt"/>
              <a:buAutoNum type="arabicPeriod"/>
            </a:pPr>
            <a:r>
              <a:rPr lang="sv-SE" sz="1400" b="1" dirty="0"/>
              <a:t>tillsynen</a:t>
            </a:r>
            <a:r>
              <a:rPr lang="sv-SE" sz="1200" b="1" dirty="0"/>
              <a:t>, </a:t>
            </a:r>
            <a:r>
              <a:rPr lang="sv-SE" sz="1200" dirty="0"/>
              <a:t>för att den ska bedrivs strategisk, effektivt och enhetligt i syfte att säkerställa att brister uppmärksammas och åtgärdas samt att resultat från tillsynen används i det löpande förbättringsarbetet </a:t>
            </a:r>
          </a:p>
          <a:p>
            <a:endParaRPr lang="sv-SE" sz="1700" dirty="0"/>
          </a:p>
        </p:txBody>
      </p:sp>
      <p:graphicFrame>
        <p:nvGraphicFramePr>
          <p:cNvPr id="15" name="Diagram 14">
            <a:extLst>
              <a:ext uri="{FF2B5EF4-FFF2-40B4-BE49-F238E27FC236}">
                <a16:creationId xmlns:a16="http://schemas.microsoft.com/office/drawing/2014/main" id="{C688BE46-A0CC-DC30-90B6-D4EAC3DC8CF2}"/>
              </a:ext>
            </a:extLst>
          </p:cNvPr>
          <p:cNvGraphicFramePr/>
          <p:nvPr>
            <p:extLst>
              <p:ext uri="{D42A27DB-BD31-4B8C-83A1-F6EECF244321}">
                <p14:modId xmlns:p14="http://schemas.microsoft.com/office/powerpoint/2010/main" val="1563207240"/>
              </p:ext>
            </p:extLst>
          </p:nvPr>
        </p:nvGraphicFramePr>
        <p:xfrm>
          <a:off x="7710321" y="2261928"/>
          <a:ext cx="3676136" cy="2031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5566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2A205966-CD38-E538-5DC1-975659F63E8E}"/>
            </a:ext>
          </a:extLst>
        </p:cNvPr>
        <p:cNvGrpSpPr/>
        <p:nvPr/>
      </p:nvGrpSpPr>
      <p:grpSpPr>
        <a:xfrm>
          <a:off x="0" y="0"/>
          <a:ext cx="0" cy="0"/>
          <a:chOff x="0" y="0"/>
          <a:chExt cx="0" cy="0"/>
        </a:xfrm>
      </p:grpSpPr>
      <p:pic>
        <p:nvPicPr>
          <p:cNvPr id="31" name="Bildobjekt 30">
            <a:extLst>
              <a:ext uri="{FF2B5EF4-FFF2-40B4-BE49-F238E27FC236}">
                <a16:creationId xmlns:a16="http://schemas.microsoft.com/office/drawing/2014/main" id="{B3130A85-653D-6096-D2D1-B606427565E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873961"/>
            <a:ext cx="3278292" cy="2163672"/>
          </a:xfrm>
          <a:prstGeom prst="rect">
            <a:avLst/>
          </a:prstGeom>
        </p:spPr>
      </p:pic>
      <p:pic>
        <p:nvPicPr>
          <p:cNvPr id="36" name="Bildobjekt 35">
            <a:extLst>
              <a:ext uri="{FF2B5EF4-FFF2-40B4-BE49-F238E27FC236}">
                <a16:creationId xmlns:a16="http://schemas.microsoft.com/office/drawing/2014/main" id="{2589C049-20BC-4E4E-A9CA-1DEBA623717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3" y="720430"/>
            <a:ext cx="3743538" cy="2470734"/>
          </a:xfrm>
          <a:prstGeom prst="rect">
            <a:avLst/>
          </a:prstGeom>
        </p:spPr>
      </p:pic>
      <p:pic>
        <p:nvPicPr>
          <p:cNvPr id="14" name="Bildobjekt 13">
            <a:extLst>
              <a:ext uri="{FF2B5EF4-FFF2-40B4-BE49-F238E27FC236}">
                <a16:creationId xmlns:a16="http://schemas.microsoft.com/office/drawing/2014/main" id="{6DB453F4-C32C-E85A-423D-C6D5223B7F5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8308764" y="886673"/>
            <a:ext cx="3239769" cy="2138247"/>
          </a:xfrm>
          <a:prstGeom prst="rect">
            <a:avLst/>
          </a:prstGeom>
        </p:spPr>
      </p:pic>
      <p:pic>
        <p:nvPicPr>
          <p:cNvPr id="33" name="Bildobjekt 32">
            <a:extLst>
              <a:ext uri="{FF2B5EF4-FFF2-40B4-BE49-F238E27FC236}">
                <a16:creationId xmlns:a16="http://schemas.microsoft.com/office/drawing/2014/main" id="{13433CD8-C7B9-4FBF-926C-9410DE8F9F8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3820359"/>
            <a:ext cx="3278292" cy="2163672"/>
          </a:xfrm>
          <a:prstGeom prst="rect">
            <a:avLst/>
          </a:prstGeom>
        </p:spPr>
      </p:pic>
      <p:pic>
        <p:nvPicPr>
          <p:cNvPr id="35" name="Bildobjekt 34">
            <a:extLst>
              <a:ext uri="{FF2B5EF4-FFF2-40B4-BE49-F238E27FC236}">
                <a16:creationId xmlns:a16="http://schemas.microsoft.com/office/drawing/2014/main" id="{EEB713BC-90AF-4C03-7CD4-524756B6B57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4" y="3676492"/>
            <a:ext cx="3743538" cy="2470734"/>
          </a:xfrm>
          <a:prstGeom prst="rect">
            <a:avLst/>
          </a:prstGeom>
        </p:spPr>
      </p:pic>
      <p:pic>
        <p:nvPicPr>
          <p:cNvPr id="30" name="Bildobjekt 29">
            <a:extLst>
              <a:ext uri="{FF2B5EF4-FFF2-40B4-BE49-F238E27FC236}">
                <a16:creationId xmlns:a16="http://schemas.microsoft.com/office/drawing/2014/main" id="{DF1B5CE6-1C8D-61A5-D7FE-2301FAD824FF}"/>
              </a:ext>
            </a:extLst>
          </p:cNvPr>
          <p:cNvPicPr>
            <a:picLocks noChangeAspect="1"/>
          </p:cNvPicPr>
          <p:nvPr/>
        </p:nvPicPr>
        <p:blipFill>
          <a:blip r:embed="rId5"/>
          <a:stretch>
            <a:fillRect/>
          </a:stretch>
        </p:blipFill>
        <p:spPr>
          <a:xfrm>
            <a:off x="8970811" y="3323819"/>
            <a:ext cx="2241475" cy="3165613"/>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a:extLst>
              <a:ext uri="{FF2B5EF4-FFF2-40B4-BE49-F238E27FC236}">
                <a16:creationId xmlns:a16="http://schemas.microsoft.com/office/drawing/2014/main" id="{98889A3C-5EE6-E69B-0B3E-C35EAEA6FCE7}"/>
              </a:ext>
            </a:extLst>
          </p:cNvPr>
          <p:cNvPicPr>
            <a:picLocks noChangeAspect="1"/>
          </p:cNvPicPr>
          <p:nvPr/>
        </p:nvPicPr>
        <p:blipFill>
          <a:blip r:embed="rId6"/>
          <a:stretch>
            <a:fillRect/>
          </a:stretch>
        </p:blipFill>
        <p:spPr>
          <a:xfrm>
            <a:off x="9967872" y="0"/>
            <a:ext cx="2174510" cy="587774"/>
          </a:xfrm>
          <a:prstGeom prst="rect">
            <a:avLst/>
          </a:prstGeom>
        </p:spPr>
      </p:pic>
      <p:sp>
        <p:nvSpPr>
          <p:cNvPr id="7" name="textruta 6">
            <a:extLst>
              <a:ext uri="{FF2B5EF4-FFF2-40B4-BE49-F238E27FC236}">
                <a16:creationId xmlns:a16="http://schemas.microsoft.com/office/drawing/2014/main" id="{6A157492-B9B8-6813-D488-9044C5B2FBFC}"/>
              </a:ext>
            </a:extLst>
          </p:cNvPr>
          <p:cNvSpPr txBox="1"/>
          <p:nvPr/>
        </p:nvSpPr>
        <p:spPr>
          <a:xfrm>
            <a:off x="643467" y="1803308"/>
            <a:ext cx="3180082"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Socialstyrelsen ska stödja genomförandet inom vård och omsorg av den nationella strategin för att förebygga och bekämpa mäns våld mot kvinnor</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ruta 11">
            <a:extLst>
              <a:ext uri="{FF2B5EF4-FFF2-40B4-BE49-F238E27FC236}">
                <a16:creationId xmlns:a16="http://schemas.microsoft.com/office/drawing/2014/main" id="{98816B64-D2AA-7472-0001-CB0481D8A50E}"/>
              </a:ext>
            </a:extLst>
          </p:cNvPr>
          <p:cNvSpPr txBox="1"/>
          <p:nvPr/>
        </p:nvSpPr>
        <p:spPr>
          <a:xfrm>
            <a:off x="690780" y="4599036"/>
            <a:ext cx="306082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Region Västerbotten ska, genom Kunskapsnätverket för samisk hälsa, utveckla en kulturanpassad hälso- och sjukvård som bidrar till en god hälsa och en vård på lika villkor för det samiska folket i Sverige</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ruta 14">
            <a:extLst>
              <a:ext uri="{FF2B5EF4-FFF2-40B4-BE49-F238E27FC236}">
                <a16:creationId xmlns:a16="http://schemas.microsoft.com/office/drawing/2014/main" id="{8B4F9655-F309-3122-52FA-85A40DF28D20}"/>
              </a:ext>
            </a:extLst>
          </p:cNvPr>
          <p:cNvSpPr txBox="1"/>
          <p:nvPr/>
        </p:nvSpPr>
        <p:spPr>
          <a:xfrm>
            <a:off x="4224230" y="1613118"/>
            <a:ext cx="3743539"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Socialstyrelsen ska utveckla det återfallsförebyggande arbetet med personer som utsätter närstående för våld. Socialstyrelsen ska vidare undersöka i vilken utsträckning våldsutsatta erbjuds en kontaktperson som bistår med ett samordnat stöd och hjälp vid myndighetskontakter med utgångspunkt i människors olika behov och förutsättningar </a:t>
            </a: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ruta 3">
            <a:extLst>
              <a:ext uri="{FF2B5EF4-FFF2-40B4-BE49-F238E27FC236}">
                <a16:creationId xmlns:a16="http://schemas.microsoft.com/office/drawing/2014/main" id="{600E1214-3B26-A166-4196-8345B92A1777}"/>
              </a:ext>
            </a:extLst>
          </p:cNvPr>
          <p:cNvSpPr txBox="1"/>
          <p:nvPr/>
        </p:nvSpPr>
        <p:spPr>
          <a:xfrm>
            <a:off x="4262755" y="4537132"/>
            <a:ext cx="3724276" cy="1600438"/>
          </a:xfrm>
          <a:prstGeom prst="rect">
            <a:avLst/>
          </a:prstGeom>
          <a:noFill/>
        </p:spPr>
        <p:txBody>
          <a:bodyPr wrap="square">
            <a:spAutoFit/>
          </a:bodyPr>
          <a:lstStyle/>
          <a:p>
            <a:pPr algn="ctr"/>
            <a:r>
              <a:rPr lang="sv-SE" sz="1400" dirty="0"/>
              <a:t>Uppsala universitet genom Nationellt centrum för kvinnofrid ska driva och utveckla en nationell stödtelefon som riktar sig icke-binära personer och personer med transerfarenhet som utsatts för fysiskt eller psykiskt våld och som omfattas av den nationella strategin för att förebygga och bekämpa mäns våld mot kvinnor</a:t>
            </a:r>
          </a:p>
        </p:txBody>
      </p:sp>
      <p:sp>
        <p:nvSpPr>
          <p:cNvPr id="6" name="textruta 5">
            <a:extLst>
              <a:ext uri="{FF2B5EF4-FFF2-40B4-BE49-F238E27FC236}">
                <a16:creationId xmlns:a16="http://schemas.microsoft.com/office/drawing/2014/main" id="{B29ADF75-7570-C952-FBF8-19AB2A144919}"/>
              </a:ext>
            </a:extLst>
          </p:cNvPr>
          <p:cNvSpPr txBox="1"/>
          <p:nvPr/>
        </p:nvSpPr>
        <p:spPr>
          <a:xfrm>
            <a:off x="8381425" y="1828561"/>
            <a:ext cx="3094446" cy="1077218"/>
          </a:xfrm>
          <a:prstGeom prst="rect">
            <a:avLst/>
          </a:prstGeom>
          <a:noFill/>
        </p:spPr>
        <p:txBody>
          <a:bodyPr wrap="square">
            <a:spAutoFit/>
          </a:bodyPr>
          <a:lstStyle/>
          <a:p>
            <a:pPr algn="ctr"/>
            <a:r>
              <a:rPr lang="sv-SE" sz="1600" dirty="0"/>
              <a:t>Folkhälsomyndigheten sammanställa kunskap om jämlika livsvillkor och förutsättningar till hälsa för hbtqi-personer</a:t>
            </a:r>
          </a:p>
        </p:txBody>
      </p:sp>
      <p:sp>
        <p:nvSpPr>
          <p:cNvPr id="2" name="textruta 1">
            <a:extLst>
              <a:ext uri="{FF2B5EF4-FFF2-40B4-BE49-F238E27FC236}">
                <a16:creationId xmlns:a16="http://schemas.microsoft.com/office/drawing/2014/main" id="{975B386F-EFA4-BE0E-4396-DE5BF50F0E9F}"/>
              </a:ext>
            </a:extLst>
          </p:cNvPr>
          <p:cNvSpPr txBox="1"/>
          <p:nvPr/>
        </p:nvSpPr>
        <p:spPr>
          <a:xfrm>
            <a:off x="0" y="6489432"/>
            <a:ext cx="9349740" cy="276999"/>
          </a:xfrm>
          <a:prstGeom prst="rect">
            <a:avLst/>
          </a:prstGeom>
          <a:noFill/>
        </p:spPr>
        <p:txBody>
          <a:bodyPr wrap="square">
            <a:spAutoFit/>
          </a:bodyPr>
          <a:lstStyle/>
          <a:p>
            <a:r>
              <a:rPr lang="sv-SE" sz="1200" dirty="0">
                <a:hlinkClick r:id="rId7"/>
              </a:rPr>
              <a:t>Regeringens handlingsplan för genomförandet av den nationella strategin inom området psykisk hälsa och suicidprevention för perioden 2025–2026</a:t>
            </a:r>
            <a:endParaRPr lang="sv-SE" sz="1200" dirty="0"/>
          </a:p>
        </p:txBody>
      </p:sp>
    </p:spTree>
    <p:extLst>
      <p:ext uri="{BB962C8B-B14F-4D97-AF65-F5344CB8AC3E}">
        <p14:creationId xmlns:p14="http://schemas.microsoft.com/office/powerpoint/2010/main" val="145688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A564F"/>
        </a:solidFill>
        <a:effectLst/>
      </p:bgPr>
    </p:bg>
    <p:spTree>
      <p:nvGrpSpPr>
        <p:cNvPr id="1" name="">
          <a:extLst>
            <a:ext uri="{FF2B5EF4-FFF2-40B4-BE49-F238E27FC236}">
              <a16:creationId xmlns:a16="http://schemas.microsoft.com/office/drawing/2014/main" id="{2F473620-AEFD-87D5-7256-F712E50BA1E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41BB106-4DE5-3022-6641-CDE4DFC4EC15}"/>
              </a:ext>
            </a:extLst>
          </p:cNvPr>
          <p:cNvSpPr/>
          <p:nvPr/>
        </p:nvSpPr>
        <p:spPr>
          <a:xfrm>
            <a:off x="1171031" y="876804"/>
            <a:ext cx="1642113" cy="1515533"/>
          </a:xfrm>
          <a:custGeom>
            <a:avLst/>
            <a:gdLst/>
            <a:ahLst/>
            <a:cxnLst/>
            <a:rect l="l" t="t" r="r" b="b"/>
            <a:pathLst>
              <a:path w="2463169" h="2273300">
                <a:moveTo>
                  <a:pt x="0" y="0"/>
                </a:moveTo>
                <a:lnTo>
                  <a:pt x="2463170" y="0"/>
                </a:lnTo>
                <a:lnTo>
                  <a:pt x="2463170" y="2273300"/>
                </a:lnTo>
                <a:lnTo>
                  <a:pt x="0" y="2273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6" name="Diagram 5">
            <a:extLst>
              <a:ext uri="{FF2B5EF4-FFF2-40B4-BE49-F238E27FC236}">
                <a16:creationId xmlns:a16="http://schemas.microsoft.com/office/drawing/2014/main" id="{A72983AC-A93D-7292-4857-350CC416E2EB}"/>
              </a:ext>
            </a:extLst>
          </p:cNvPr>
          <p:cNvGraphicFramePr/>
          <p:nvPr>
            <p:extLst>
              <p:ext uri="{D42A27DB-BD31-4B8C-83A1-F6EECF244321}">
                <p14:modId xmlns:p14="http://schemas.microsoft.com/office/powerpoint/2010/main" val="2784431350"/>
              </p:ext>
            </p:extLst>
          </p:nvPr>
        </p:nvGraphicFramePr>
        <p:xfrm>
          <a:off x="3494314" y="1730828"/>
          <a:ext cx="6966857" cy="42431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ubrik 2">
            <a:extLst>
              <a:ext uri="{FF2B5EF4-FFF2-40B4-BE49-F238E27FC236}">
                <a16:creationId xmlns:a16="http://schemas.microsoft.com/office/drawing/2014/main" id="{7634196E-D963-0BE5-0E05-8D78A388C942}"/>
              </a:ext>
            </a:extLst>
          </p:cNvPr>
          <p:cNvSpPr txBox="1">
            <a:spLocks/>
          </p:cNvSpPr>
          <p:nvPr/>
        </p:nvSpPr>
        <p:spPr>
          <a:xfrm>
            <a:off x="3494314" y="622753"/>
            <a:ext cx="6767058" cy="661761"/>
          </a:xfrm>
          <a:prstGeom prst="rect">
            <a:avLst/>
          </a:prstGeom>
        </p:spPr>
        <p:txBody>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noFill/>
                </a:ln>
                <a:solidFill>
                  <a:prstClr val="white"/>
                </a:solidFill>
                <a:effectLst/>
                <a:uLnTx/>
                <a:uFillTx/>
                <a:latin typeface="Calibri"/>
                <a:ea typeface="+mj-ea"/>
                <a:cs typeface="+mj-cs"/>
              </a:rPr>
              <a:t>Dialogpaus! </a:t>
            </a:r>
          </a:p>
        </p:txBody>
      </p:sp>
      <p:pic>
        <p:nvPicPr>
          <p:cNvPr id="3" name="Bildobjekt 2">
            <a:extLst>
              <a:ext uri="{FF2B5EF4-FFF2-40B4-BE49-F238E27FC236}">
                <a16:creationId xmlns:a16="http://schemas.microsoft.com/office/drawing/2014/main" id="{47B036D4-9A65-E993-93C4-377AD993794A}"/>
              </a:ext>
            </a:extLst>
          </p:cNvPr>
          <p:cNvPicPr>
            <a:picLocks noChangeAspect="1"/>
          </p:cNvPicPr>
          <p:nvPr/>
        </p:nvPicPr>
        <p:blipFill>
          <a:blip r:embed="rId10"/>
          <a:stretch>
            <a:fillRect/>
          </a:stretch>
        </p:blipFill>
        <p:spPr>
          <a:xfrm>
            <a:off x="549571" y="5414570"/>
            <a:ext cx="2885031" cy="980911"/>
          </a:xfrm>
          <a:prstGeom prst="rect">
            <a:avLst/>
          </a:prstGeom>
        </p:spPr>
      </p:pic>
      <p:sp>
        <p:nvSpPr>
          <p:cNvPr id="4" name="textruta 3">
            <a:extLst>
              <a:ext uri="{FF2B5EF4-FFF2-40B4-BE49-F238E27FC236}">
                <a16:creationId xmlns:a16="http://schemas.microsoft.com/office/drawing/2014/main" id="{5DAECB0D-5E6C-5D6E-15C1-F13F0AD4181E}"/>
              </a:ext>
            </a:extLst>
          </p:cNvPr>
          <p:cNvSpPr txBox="1"/>
          <p:nvPr/>
        </p:nvSpPr>
        <p:spPr>
          <a:xfrm>
            <a:off x="991448" y="5656817"/>
            <a:ext cx="2370905" cy="738664"/>
          </a:xfrm>
          <a:prstGeom prst="rect">
            <a:avLst/>
          </a:prstGeom>
          <a:noFill/>
        </p:spPr>
        <p:txBody>
          <a:bodyPr wrap="none" rtlCol="0">
            <a:spAutoFit/>
          </a:bodyPr>
          <a:lstStyle/>
          <a:p>
            <a:r>
              <a:rPr lang="sv-SE" sz="2400" dirty="0">
                <a:solidFill>
                  <a:schemeClr val="bg1"/>
                </a:solidFill>
              </a:rPr>
              <a:t>Förslag på frågor!</a:t>
            </a:r>
          </a:p>
          <a:p>
            <a:endParaRPr lang="sv-SE" dirty="0"/>
          </a:p>
        </p:txBody>
      </p:sp>
    </p:spTree>
    <p:extLst>
      <p:ext uri="{BB962C8B-B14F-4D97-AF65-F5344CB8AC3E}">
        <p14:creationId xmlns:p14="http://schemas.microsoft.com/office/powerpoint/2010/main" val="25401640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2599562C-2AA0-59B8-04AA-94E1FD60F6F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9A61E0E-113B-065E-1D25-92E1E00F46CF}"/>
              </a:ext>
            </a:extLst>
          </p:cNvPr>
          <p:cNvGrpSpPr/>
          <p:nvPr/>
        </p:nvGrpSpPr>
        <p:grpSpPr>
          <a:xfrm>
            <a:off x="0" y="715687"/>
            <a:ext cx="8106053" cy="862037"/>
            <a:chOff x="0" y="0"/>
            <a:chExt cx="3900078" cy="414754"/>
          </a:xfrm>
          <a:solidFill>
            <a:schemeClr val="accent6"/>
          </a:solidFill>
        </p:grpSpPr>
        <p:sp>
          <p:nvSpPr>
            <p:cNvPr id="3" name="Freeform 3">
              <a:extLst>
                <a:ext uri="{FF2B5EF4-FFF2-40B4-BE49-F238E27FC236}">
                  <a16:creationId xmlns:a16="http://schemas.microsoft.com/office/drawing/2014/main" id="{C9F1FE4D-C07E-76FE-1C7E-ABDBE98BB9FE}"/>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25F05A17-264D-5F8B-2B8E-42F2411BFBD9}"/>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32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Stärkt suicidpreventivt arbete</a:t>
              </a:r>
            </a:p>
          </p:txBody>
        </p:sp>
      </p:grpSp>
      <p:sp>
        <p:nvSpPr>
          <p:cNvPr id="5" name="Rektangel: rundade hörn 4">
            <a:extLst>
              <a:ext uri="{FF2B5EF4-FFF2-40B4-BE49-F238E27FC236}">
                <a16:creationId xmlns:a16="http://schemas.microsoft.com/office/drawing/2014/main" id="{F87CCF8B-EB2B-8CD9-CA45-04C06C62FA4E}"/>
              </a:ext>
            </a:extLst>
          </p:cNvPr>
          <p:cNvSpPr/>
          <p:nvPr/>
        </p:nvSpPr>
        <p:spPr>
          <a:xfrm>
            <a:off x="9841534" y="164248"/>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6" name="Bildobjekt 5">
            <a:extLst>
              <a:ext uri="{FF2B5EF4-FFF2-40B4-BE49-F238E27FC236}">
                <a16:creationId xmlns:a16="http://schemas.microsoft.com/office/drawing/2014/main" id="{EBFEE328-EBCD-9994-F6CA-E5324FB79E05}"/>
              </a:ext>
            </a:extLst>
          </p:cNvPr>
          <p:cNvPicPr>
            <a:picLocks noChangeAspect="1"/>
          </p:cNvPicPr>
          <p:nvPr/>
        </p:nvPicPr>
        <p:blipFill>
          <a:blip r:embed="rId4"/>
          <a:stretch>
            <a:fillRect/>
          </a:stretch>
        </p:blipFill>
        <p:spPr>
          <a:xfrm>
            <a:off x="10017490" y="6270226"/>
            <a:ext cx="2174510" cy="587774"/>
          </a:xfrm>
          <a:prstGeom prst="rect">
            <a:avLst/>
          </a:prstGeom>
        </p:spPr>
      </p:pic>
      <p:sp>
        <p:nvSpPr>
          <p:cNvPr id="7" name="Freeform 5">
            <a:extLst>
              <a:ext uri="{FF2B5EF4-FFF2-40B4-BE49-F238E27FC236}">
                <a16:creationId xmlns:a16="http://schemas.microsoft.com/office/drawing/2014/main" id="{5FD50E17-9B10-B06B-B079-44FE465CC162}"/>
              </a:ext>
            </a:extLst>
          </p:cNvPr>
          <p:cNvSpPr/>
          <p:nvPr/>
        </p:nvSpPr>
        <p:spPr>
          <a:xfrm>
            <a:off x="741805" y="2191933"/>
            <a:ext cx="4006786" cy="4114800"/>
          </a:xfrm>
          <a:custGeom>
            <a:avLst/>
            <a:gdLst/>
            <a:ahLst/>
            <a:cxnLst/>
            <a:rect l="l" t="t" r="r" b="b"/>
            <a:pathLst>
              <a:path w="4006786" h="4114800">
                <a:moveTo>
                  <a:pt x="0" y="0"/>
                </a:moveTo>
                <a:lnTo>
                  <a:pt x="4006786" y="0"/>
                </a:lnTo>
                <a:lnTo>
                  <a:pt x="40067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sv-SE"/>
          </a:p>
        </p:txBody>
      </p:sp>
      <p:graphicFrame>
        <p:nvGraphicFramePr>
          <p:cNvPr id="27" name="textruta 2">
            <a:extLst>
              <a:ext uri="{FF2B5EF4-FFF2-40B4-BE49-F238E27FC236}">
                <a16:creationId xmlns:a16="http://schemas.microsoft.com/office/drawing/2014/main" id="{2464AB31-C55E-0D01-C370-E14948B32361}"/>
              </a:ext>
            </a:extLst>
          </p:cNvPr>
          <p:cNvGraphicFramePr/>
          <p:nvPr>
            <p:extLst>
              <p:ext uri="{D42A27DB-BD31-4B8C-83A1-F6EECF244321}">
                <p14:modId xmlns:p14="http://schemas.microsoft.com/office/powerpoint/2010/main" val="3727430402"/>
              </p:ext>
            </p:extLst>
          </p:nvPr>
        </p:nvGraphicFramePr>
        <p:xfrm>
          <a:off x="5572637" y="1882703"/>
          <a:ext cx="5715849" cy="4811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ruta 7">
            <a:extLst>
              <a:ext uri="{FF2B5EF4-FFF2-40B4-BE49-F238E27FC236}">
                <a16:creationId xmlns:a16="http://schemas.microsoft.com/office/drawing/2014/main" id="{6FB6DD1D-E48D-FF7C-121F-71BF76A6AED0}"/>
              </a:ext>
            </a:extLst>
          </p:cNvPr>
          <p:cNvSpPr txBox="1"/>
          <p:nvPr/>
        </p:nvSpPr>
        <p:spPr>
          <a:xfrm>
            <a:off x="176683" y="1577720"/>
            <a:ext cx="6096000" cy="369332"/>
          </a:xfrm>
          <a:prstGeom prst="rect">
            <a:avLst/>
          </a:prstGeom>
          <a:noFill/>
        </p:spPr>
        <p:txBody>
          <a:bodyPr wrap="square">
            <a:spAutoFit/>
          </a:bodyPr>
          <a:lstStyle/>
          <a:p>
            <a:pPr marL="0" indent="0">
              <a:buNone/>
            </a:pPr>
            <a:r>
              <a:rPr lang="sv-SE" sz="1800" dirty="0"/>
              <a:t>Prioriterade områden</a:t>
            </a:r>
          </a:p>
        </p:txBody>
      </p:sp>
      <p:pic>
        <p:nvPicPr>
          <p:cNvPr id="9" name="Bildobjekt 8">
            <a:extLst>
              <a:ext uri="{FF2B5EF4-FFF2-40B4-BE49-F238E27FC236}">
                <a16:creationId xmlns:a16="http://schemas.microsoft.com/office/drawing/2014/main" id="{7EB67F4B-01E3-AD7A-6A57-021DAD272B8B}"/>
              </a:ext>
            </a:extLst>
          </p:cNvPr>
          <p:cNvPicPr>
            <a:picLocks noChangeAspect="1"/>
          </p:cNvPicPr>
          <p:nvPr/>
        </p:nvPicPr>
        <p:blipFill>
          <a:blip r:embed="rId12"/>
          <a:stretch>
            <a:fillRect/>
          </a:stretch>
        </p:blipFill>
        <p:spPr>
          <a:xfrm>
            <a:off x="1815471" y="5280280"/>
            <a:ext cx="706126" cy="323641"/>
          </a:xfrm>
          <a:prstGeom prst="rect">
            <a:avLst/>
          </a:prstGeom>
        </p:spPr>
      </p:pic>
    </p:spTree>
    <p:extLst>
      <p:ext uri="{BB962C8B-B14F-4D97-AF65-F5344CB8AC3E}">
        <p14:creationId xmlns:p14="http://schemas.microsoft.com/office/powerpoint/2010/main" val="19107840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3519D197-DB74-9454-6232-ABC7EF3AE184}"/>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C38A2862-1254-E0BA-48DC-07D7E4BBB60F}"/>
              </a:ext>
            </a:extLst>
          </p:cNvPr>
          <p:cNvSpPr/>
          <p:nvPr/>
        </p:nvSpPr>
        <p:spPr>
          <a:xfrm>
            <a:off x="0" y="715687"/>
            <a:ext cx="8106053" cy="862037"/>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chemeClr val="accent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ktangel: rundade hörn 4">
            <a:extLst>
              <a:ext uri="{FF2B5EF4-FFF2-40B4-BE49-F238E27FC236}">
                <a16:creationId xmlns:a16="http://schemas.microsoft.com/office/drawing/2014/main" id="{CC9BCA24-58DA-87B8-8F3D-564D71D27B60}"/>
              </a:ext>
            </a:extLst>
          </p:cNvPr>
          <p:cNvSpPr/>
          <p:nvPr/>
        </p:nvSpPr>
        <p:spPr>
          <a:xfrm>
            <a:off x="9841534" y="164248"/>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descr="En bild som visar text, logotyp, skärmbild, Teckensnitt&#10;&#10;AI-genererat innehåll kan vara felaktigt.">
            <a:extLst>
              <a:ext uri="{FF2B5EF4-FFF2-40B4-BE49-F238E27FC236}">
                <a16:creationId xmlns:a16="http://schemas.microsoft.com/office/drawing/2014/main" id="{9D05D81E-7CF8-8C11-94E7-3DEB72D6F468}"/>
              </a:ext>
            </a:extLst>
          </p:cNvPr>
          <p:cNvPicPr>
            <a:picLocks noChangeAspect="1"/>
          </p:cNvPicPr>
          <p:nvPr/>
        </p:nvPicPr>
        <p:blipFill>
          <a:blip r:embed="rId4"/>
          <a:stretch>
            <a:fillRect/>
          </a:stretch>
        </p:blipFill>
        <p:spPr>
          <a:xfrm>
            <a:off x="10017490" y="6270226"/>
            <a:ext cx="2174510" cy="587774"/>
          </a:xfrm>
          <a:prstGeom prst="rect">
            <a:avLst/>
          </a:prstGeom>
        </p:spPr>
      </p:pic>
      <p:sp>
        <p:nvSpPr>
          <p:cNvPr id="7" name="Freeform 5">
            <a:extLst>
              <a:ext uri="{FF2B5EF4-FFF2-40B4-BE49-F238E27FC236}">
                <a16:creationId xmlns:a16="http://schemas.microsoft.com/office/drawing/2014/main" id="{39322362-C8B5-3897-37F1-06AF4A0B369A}"/>
              </a:ext>
            </a:extLst>
          </p:cNvPr>
          <p:cNvSpPr/>
          <p:nvPr/>
        </p:nvSpPr>
        <p:spPr>
          <a:xfrm>
            <a:off x="741805" y="2191933"/>
            <a:ext cx="4006786" cy="4114800"/>
          </a:xfrm>
          <a:custGeom>
            <a:avLst/>
            <a:gdLst/>
            <a:ahLst/>
            <a:cxnLst/>
            <a:rect l="l" t="t" r="r" b="b"/>
            <a:pathLst>
              <a:path w="4006786" h="4114800">
                <a:moveTo>
                  <a:pt x="0" y="0"/>
                </a:moveTo>
                <a:lnTo>
                  <a:pt x="4006786" y="0"/>
                </a:lnTo>
                <a:lnTo>
                  <a:pt x="40067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4">
            <a:extLst>
              <a:ext uri="{FF2B5EF4-FFF2-40B4-BE49-F238E27FC236}">
                <a16:creationId xmlns:a16="http://schemas.microsoft.com/office/drawing/2014/main" id="{7E6DD32A-9028-EA2E-AF75-77F4A9110500}"/>
              </a:ext>
            </a:extLst>
          </p:cNvPr>
          <p:cNvSpPr txBox="1"/>
          <p:nvPr/>
        </p:nvSpPr>
        <p:spPr>
          <a:xfrm>
            <a:off x="0" y="814670"/>
            <a:ext cx="8106053" cy="664067"/>
          </a:xfrm>
          <a:prstGeom prst="rect">
            <a:avLst/>
          </a:prstGeom>
          <a:solidFill>
            <a:schemeClr val="accent6"/>
          </a:solid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0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6.1 Fånga upp personer i svåra livssituationer tidigt för att minska sociala och ekonomiska riskfaktorer kopplade till suicid och suicidförsök</a:t>
            </a:r>
          </a:p>
        </p:txBody>
      </p:sp>
      <p:graphicFrame>
        <p:nvGraphicFramePr>
          <p:cNvPr id="13" name="textruta 9">
            <a:extLst>
              <a:ext uri="{FF2B5EF4-FFF2-40B4-BE49-F238E27FC236}">
                <a16:creationId xmlns:a16="http://schemas.microsoft.com/office/drawing/2014/main" id="{FF345599-1691-B872-CD2D-F9AE7E3DCBF7}"/>
              </a:ext>
            </a:extLst>
          </p:cNvPr>
          <p:cNvGraphicFramePr/>
          <p:nvPr>
            <p:extLst>
              <p:ext uri="{D42A27DB-BD31-4B8C-83A1-F6EECF244321}">
                <p14:modId xmlns:p14="http://schemas.microsoft.com/office/powerpoint/2010/main" val="336141360"/>
              </p:ext>
            </p:extLst>
          </p:nvPr>
        </p:nvGraphicFramePr>
        <p:xfrm>
          <a:off x="5105399" y="1676707"/>
          <a:ext cx="6683829" cy="46388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ruta 11">
            <a:extLst>
              <a:ext uri="{FF2B5EF4-FFF2-40B4-BE49-F238E27FC236}">
                <a16:creationId xmlns:a16="http://schemas.microsoft.com/office/drawing/2014/main" id="{8DACBBE0-AE95-28BB-DA14-6587A1E6F4D9}"/>
              </a:ext>
            </a:extLst>
          </p:cNvPr>
          <p:cNvSpPr txBox="1"/>
          <p:nvPr/>
        </p:nvSpPr>
        <p:spPr>
          <a:xfrm>
            <a:off x="288472" y="1498731"/>
            <a:ext cx="6172200" cy="369332"/>
          </a:xfrm>
          <a:prstGeom prst="rect">
            <a:avLst/>
          </a:prstGeom>
          <a:noFill/>
        </p:spPr>
        <p:txBody>
          <a:bodyPr wrap="square">
            <a:spAutoFit/>
          </a:bodyPr>
          <a:lstStyle/>
          <a:p>
            <a:pPr marL="0" indent="0">
              <a:buNone/>
            </a:pPr>
            <a:r>
              <a:rPr lang="sv-SE" sz="1800" dirty="0"/>
              <a:t>Fokus för detta område bör vara:</a:t>
            </a:r>
          </a:p>
        </p:txBody>
      </p:sp>
      <p:pic>
        <p:nvPicPr>
          <p:cNvPr id="2" name="Bildobjekt 1">
            <a:extLst>
              <a:ext uri="{FF2B5EF4-FFF2-40B4-BE49-F238E27FC236}">
                <a16:creationId xmlns:a16="http://schemas.microsoft.com/office/drawing/2014/main" id="{34864F4E-A566-21D5-3CBD-9F43E2E56D9D}"/>
              </a:ext>
            </a:extLst>
          </p:cNvPr>
          <p:cNvPicPr>
            <a:picLocks noChangeAspect="1"/>
          </p:cNvPicPr>
          <p:nvPr/>
        </p:nvPicPr>
        <p:blipFill>
          <a:blip r:embed="rId12"/>
          <a:stretch>
            <a:fillRect/>
          </a:stretch>
        </p:blipFill>
        <p:spPr>
          <a:xfrm>
            <a:off x="1815471" y="5280280"/>
            <a:ext cx="706126" cy="323641"/>
          </a:xfrm>
          <a:prstGeom prst="rect">
            <a:avLst/>
          </a:prstGeom>
        </p:spPr>
      </p:pic>
    </p:spTree>
    <p:extLst>
      <p:ext uri="{BB962C8B-B14F-4D97-AF65-F5344CB8AC3E}">
        <p14:creationId xmlns:p14="http://schemas.microsoft.com/office/powerpoint/2010/main" val="5622744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8FF8EF0C-BFF4-41EA-7DF9-D770606F14A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048668AD-6C0E-73D7-BD90-A6FA3713E7BC}"/>
              </a:ext>
            </a:extLst>
          </p:cNvPr>
          <p:cNvSpPr/>
          <p:nvPr/>
        </p:nvSpPr>
        <p:spPr>
          <a:xfrm>
            <a:off x="0" y="715687"/>
            <a:ext cx="8106053" cy="862037"/>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chemeClr val="accent6"/>
          </a:solidFill>
        </p:spPr>
        <p:txBody>
          <a:bodyPr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6.2 Tillhandahålla en säker vård och omsorg vid risk för suicid</a:t>
            </a:r>
          </a:p>
        </p:txBody>
      </p:sp>
      <p:sp>
        <p:nvSpPr>
          <p:cNvPr id="5" name="Rektangel: rundade hörn 4">
            <a:extLst>
              <a:ext uri="{FF2B5EF4-FFF2-40B4-BE49-F238E27FC236}">
                <a16:creationId xmlns:a16="http://schemas.microsoft.com/office/drawing/2014/main" id="{FF4DCB24-5379-6575-834B-2684C33A0138}"/>
              </a:ext>
            </a:extLst>
          </p:cNvPr>
          <p:cNvSpPr/>
          <p:nvPr/>
        </p:nvSpPr>
        <p:spPr>
          <a:xfrm>
            <a:off x="9841534" y="164248"/>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B20EA899-8782-BA88-A87D-D9001DB74BD3}"/>
              </a:ext>
            </a:extLst>
          </p:cNvPr>
          <p:cNvPicPr>
            <a:picLocks noChangeAspect="1"/>
          </p:cNvPicPr>
          <p:nvPr/>
        </p:nvPicPr>
        <p:blipFill>
          <a:blip r:embed="rId4"/>
          <a:stretch>
            <a:fillRect/>
          </a:stretch>
        </p:blipFill>
        <p:spPr>
          <a:xfrm>
            <a:off x="10017490" y="6270226"/>
            <a:ext cx="2174510" cy="587774"/>
          </a:xfrm>
          <a:prstGeom prst="rect">
            <a:avLst/>
          </a:prstGeom>
        </p:spPr>
      </p:pic>
      <p:sp>
        <p:nvSpPr>
          <p:cNvPr id="7" name="Freeform 5">
            <a:extLst>
              <a:ext uri="{FF2B5EF4-FFF2-40B4-BE49-F238E27FC236}">
                <a16:creationId xmlns:a16="http://schemas.microsoft.com/office/drawing/2014/main" id="{896A0F19-A319-5169-19F6-23D11033B3E0}"/>
              </a:ext>
            </a:extLst>
          </p:cNvPr>
          <p:cNvSpPr/>
          <p:nvPr/>
        </p:nvSpPr>
        <p:spPr>
          <a:xfrm>
            <a:off x="741805" y="2191933"/>
            <a:ext cx="4006786" cy="4114800"/>
          </a:xfrm>
          <a:custGeom>
            <a:avLst/>
            <a:gdLst/>
            <a:ahLst/>
            <a:cxnLst/>
            <a:rect l="l" t="t" r="r" b="b"/>
            <a:pathLst>
              <a:path w="4006786" h="4114800">
                <a:moveTo>
                  <a:pt x="0" y="0"/>
                </a:moveTo>
                <a:lnTo>
                  <a:pt x="4006786" y="0"/>
                </a:lnTo>
                <a:lnTo>
                  <a:pt x="40067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ruta 11">
            <a:extLst>
              <a:ext uri="{FF2B5EF4-FFF2-40B4-BE49-F238E27FC236}">
                <a16:creationId xmlns:a16="http://schemas.microsoft.com/office/drawing/2014/main" id="{B7AF479A-5022-85A7-E472-D3890DE661A4}"/>
              </a:ext>
            </a:extLst>
          </p:cNvPr>
          <p:cNvSpPr txBox="1"/>
          <p:nvPr/>
        </p:nvSpPr>
        <p:spPr>
          <a:xfrm>
            <a:off x="288472" y="1498731"/>
            <a:ext cx="6172200" cy="369332"/>
          </a:xfrm>
          <a:prstGeom prst="rect">
            <a:avLst/>
          </a:prstGeom>
          <a:noFill/>
        </p:spPr>
        <p:txBody>
          <a:bodyPr wrap="square">
            <a:spAutoFit/>
          </a:bodyPr>
          <a:lstStyle/>
          <a:p>
            <a:pPr marL="0" indent="0">
              <a:buNone/>
            </a:pPr>
            <a:r>
              <a:rPr lang="sv-SE" sz="1800" dirty="0"/>
              <a:t>Fokus för detta område bör vara:</a:t>
            </a:r>
          </a:p>
        </p:txBody>
      </p:sp>
      <p:graphicFrame>
        <p:nvGraphicFramePr>
          <p:cNvPr id="14" name="textruta 10">
            <a:extLst>
              <a:ext uri="{FF2B5EF4-FFF2-40B4-BE49-F238E27FC236}">
                <a16:creationId xmlns:a16="http://schemas.microsoft.com/office/drawing/2014/main" id="{422199C5-13CE-617B-341C-D7125D3E4164}"/>
              </a:ext>
            </a:extLst>
          </p:cNvPr>
          <p:cNvGraphicFramePr/>
          <p:nvPr>
            <p:extLst>
              <p:ext uri="{D42A27DB-BD31-4B8C-83A1-F6EECF244321}">
                <p14:modId xmlns:p14="http://schemas.microsoft.com/office/powerpoint/2010/main" val="275048433"/>
              </p:ext>
            </p:extLst>
          </p:nvPr>
        </p:nvGraphicFramePr>
        <p:xfrm>
          <a:off x="5442857" y="1979332"/>
          <a:ext cx="6096000" cy="40431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Bildobjekt 1">
            <a:extLst>
              <a:ext uri="{FF2B5EF4-FFF2-40B4-BE49-F238E27FC236}">
                <a16:creationId xmlns:a16="http://schemas.microsoft.com/office/drawing/2014/main" id="{924EB9D4-361E-BE3B-843C-CEBAD7F9BDF4}"/>
              </a:ext>
            </a:extLst>
          </p:cNvPr>
          <p:cNvPicPr>
            <a:picLocks noChangeAspect="1"/>
          </p:cNvPicPr>
          <p:nvPr/>
        </p:nvPicPr>
        <p:blipFill>
          <a:blip r:embed="rId12"/>
          <a:stretch>
            <a:fillRect/>
          </a:stretch>
        </p:blipFill>
        <p:spPr>
          <a:xfrm>
            <a:off x="1815471" y="5280280"/>
            <a:ext cx="706126" cy="323641"/>
          </a:xfrm>
          <a:prstGeom prst="rect">
            <a:avLst/>
          </a:prstGeom>
        </p:spPr>
      </p:pic>
    </p:spTree>
    <p:extLst>
      <p:ext uri="{BB962C8B-B14F-4D97-AF65-F5344CB8AC3E}">
        <p14:creationId xmlns:p14="http://schemas.microsoft.com/office/powerpoint/2010/main" val="395441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296D7083-99ED-2F32-B348-9DD14316E1A6}"/>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8F906396-4022-DD47-DAE1-1EBB15E7E157}"/>
              </a:ext>
            </a:extLst>
          </p:cNvPr>
          <p:cNvSpPr/>
          <p:nvPr/>
        </p:nvSpPr>
        <p:spPr>
          <a:xfrm>
            <a:off x="0" y="715687"/>
            <a:ext cx="8106053" cy="862037"/>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chemeClr val="accent6"/>
          </a:solidFill>
        </p:spPr>
        <p:txBody>
          <a:bodyPr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6.3 Minska åtkomst till metoder och medel för suicid</a:t>
            </a:r>
          </a:p>
        </p:txBody>
      </p:sp>
      <p:sp>
        <p:nvSpPr>
          <p:cNvPr id="5" name="Rektangel: rundade hörn 4">
            <a:extLst>
              <a:ext uri="{FF2B5EF4-FFF2-40B4-BE49-F238E27FC236}">
                <a16:creationId xmlns:a16="http://schemas.microsoft.com/office/drawing/2014/main" id="{3E259FE4-5282-DDFB-D826-EFCC8C0DA6B4}"/>
              </a:ext>
            </a:extLst>
          </p:cNvPr>
          <p:cNvSpPr/>
          <p:nvPr/>
        </p:nvSpPr>
        <p:spPr>
          <a:xfrm>
            <a:off x="9841534" y="164248"/>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23AE951F-7EA6-5D23-E87E-10E428F1B315}"/>
              </a:ext>
            </a:extLst>
          </p:cNvPr>
          <p:cNvPicPr>
            <a:picLocks noChangeAspect="1"/>
          </p:cNvPicPr>
          <p:nvPr/>
        </p:nvPicPr>
        <p:blipFill>
          <a:blip r:embed="rId4"/>
          <a:stretch>
            <a:fillRect/>
          </a:stretch>
        </p:blipFill>
        <p:spPr>
          <a:xfrm>
            <a:off x="10017490" y="6270226"/>
            <a:ext cx="2174510" cy="587774"/>
          </a:xfrm>
          <a:prstGeom prst="rect">
            <a:avLst/>
          </a:prstGeom>
        </p:spPr>
      </p:pic>
      <p:sp>
        <p:nvSpPr>
          <p:cNvPr id="7" name="Freeform 5">
            <a:extLst>
              <a:ext uri="{FF2B5EF4-FFF2-40B4-BE49-F238E27FC236}">
                <a16:creationId xmlns:a16="http://schemas.microsoft.com/office/drawing/2014/main" id="{81CB7FFC-7737-7386-D2A9-46A12C4FF95A}"/>
              </a:ext>
            </a:extLst>
          </p:cNvPr>
          <p:cNvSpPr/>
          <p:nvPr/>
        </p:nvSpPr>
        <p:spPr>
          <a:xfrm>
            <a:off x="741805" y="2191933"/>
            <a:ext cx="4006786" cy="4114800"/>
          </a:xfrm>
          <a:custGeom>
            <a:avLst/>
            <a:gdLst/>
            <a:ahLst/>
            <a:cxnLst/>
            <a:rect l="l" t="t" r="r" b="b"/>
            <a:pathLst>
              <a:path w="4006786" h="4114800">
                <a:moveTo>
                  <a:pt x="0" y="0"/>
                </a:moveTo>
                <a:lnTo>
                  <a:pt x="4006786" y="0"/>
                </a:lnTo>
                <a:lnTo>
                  <a:pt x="40067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2" name="textruta 9">
            <a:extLst>
              <a:ext uri="{FF2B5EF4-FFF2-40B4-BE49-F238E27FC236}">
                <a16:creationId xmlns:a16="http://schemas.microsoft.com/office/drawing/2014/main" id="{AD3C6B59-47F9-9A21-6D9B-85DD2A427F04}"/>
              </a:ext>
            </a:extLst>
          </p:cNvPr>
          <p:cNvGraphicFramePr/>
          <p:nvPr>
            <p:extLst>
              <p:ext uri="{D42A27DB-BD31-4B8C-83A1-F6EECF244321}">
                <p14:modId xmlns:p14="http://schemas.microsoft.com/office/powerpoint/2010/main" val="141878948"/>
              </p:ext>
            </p:extLst>
          </p:nvPr>
        </p:nvGraphicFramePr>
        <p:xfrm>
          <a:off x="5043952" y="2191933"/>
          <a:ext cx="6406243" cy="3469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ruta 10">
            <a:extLst>
              <a:ext uri="{FF2B5EF4-FFF2-40B4-BE49-F238E27FC236}">
                <a16:creationId xmlns:a16="http://schemas.microsoft.com/office/drawing/2014/main" id="{D872D37D-C4EF-CDE7-CD2D-CC7E5BC1A672}"/>
              </a:ext>
            </a:extLst>
          </p:cNvPr>
          <p:cNvSpPr txBox="1"/>
          <p:nvPr/>
        </p:nvSpPr>
        <p:spPr>
          <a:xfrm>
            <a:off x="288472" y="1498731"/>
            <a:ext cx="6172200" cy="369332"/>
          </a:xfrm>
          <a:prstGeom prst="rect">
            <a:avLst/>
          </a:prstGeom>
          <a:noFill/>
        </p:spPr>
        <p:txBody>
          <a:bodyPr wrap="square">
            <a:spAutoFit/>
          </a:bodyPr>
          <a:lstStyle/>
          <a:p>
            <a:pPr marL="0" indent="0">
              <a:buNone/>
            </a:pPr>
            <a:r>
              <a:rPr lang="sv-SE" sz="1800" dirty="0"/>
              <a:t>Fokus för detta område bör vara:</a:t>
            </a:r>
          </a:p>
        </p:txBody>
      </p:sp>
      <p:pic>
        <p:nvPicPr>
          <p:cNvPr id="2" name="Bildobjekt 1">
            <a:extLst>
              <a:ext uri="{FF2B5EF4-FFF2-40B4-BE49-F238E27FC236}">
                <a16:creationId xmlns:a16="http://schemas.microsoft.com/office/drawing/2014/main" id="{CF367A08-AC8D-FBBC-BE85-A0A532E924E8}"/>
              </a:ext>
            </a:extLst>
          </p:cNvPr>
          <p:cNvPicPr>
            <a:picLocks noChangeAspect="1"/>
          </p:cNvPicPr>
          <p:nvPr/>
        </p:nvPicPr>
        <p:blipFill>
          <a:blip r:embed="rId12"/>
          <a:stretch>
            <a:fillRect/>
          </a:stretch>
        </p:blipFill>
        <p:spPr>
          <a:xfrm>
            <a:off x="1815471" y="5280280"/>
            <a:ext cx="706126" cy="323641"/>
          </a:xfrm>
          <a:prstGeom prst="rect">
            <a:avLst/>
          </a:prstGeom>
        </p:spPr>
      </p:pic>
    </p:spTree>
    <p:extLst>
      <p:ext uri="{BB962C8B-B14F-4D97-AF65-F5344CB8AC3E}">
        <p14:creationId xmlns:p14="http://schemas.microsoft.com/office/powerpoint/2010/main" val="2957649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97706BB6-ECD6-BDA5-F080-FB49F338506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D0C6DD-D09E-A036-4336-B4A90393B2CF}"/>
              </a:ext>
            </a:extLst>
          </p:cNvPr>
          <p:cNvGrpSpPr/>
          <p:nvPr/>
        </p:nvGrpSpPr>
        <p:grpSpPr>
          <a:xfrm>
            <a:off x="0" y="715687"/>
            <a:ext cx="8106053" cy="862037"/>
            <a:chOff x="0" y="0"/>
            <a:chExt cx="3900078" cy="414754"/>
          </a:xfrm>
          <a:solidFill>
            <a:schemeClr val="accent6"/>
          </a:solidFill>
        </p:grpSpPr>
        <p:sp>
          <p:nvSpPr>
            <p:cNvPr id="3" name="Freeform 3">
              <a:extLst>
                <a:ext uri="{FF2B5EF4-FFF2-40B4-BE49-F238E27FC236}">
                  <a16:creationId xmlns:a16="http://schemas.microsoft.com/office/drawing/2014/main" id="{CE2301DA-2E63-51C0-DB1D-54F85F25BF6F}"/>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A9A31E80-AA4E-0CB0-D15E-C56A19958E53}"/>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6.4 Samordna insatser vid akuta suicidala händelser</a:t>
              </a:r>
            </a:p>
          </p:txBody>
        </p:sp>
      </p:grpSp>
      <p:sp>
        <p:nvSpPr>
          <p:cNvPr id="5" name="Rektangel: rundade hörn 4">
            <a:extLst>
              <a:ext uri="{FF2B5EF4-FFF2-40B4-BE49-F238E27FC236}">
                <a16:creationId xmlns:a16="http://schemas.microsoft.com/office/drawing/2014/main" id="{0B08145A-080E-0FE7-664F-E8973A776633}"/>
              </a:ext>
            </a:extLst>
          </p:cNvPr>
          <p:cNvSpPr/>
          <p:nvPr/>
        </p:nvSpPr>
        <p:spPr>
          <a:xfrm>
            <a:off x="9841534" y="164248"/>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descr="En bild som visar text, logotyp, skärmbild, Teckensnitt&#10;&#10;AI-genererat innehåll kan vara felaktigt.">
            <a:extLst>
              <a:ext uri="{FF2B5EF4-FFF2-40B4-BE49-F238E27FC236}">
                <a16:creationId xmlns:a16="http://schemas.microsoft.com/office/drawing/2014/main" id="{09D96488-EB96-47D8-A20A-4E83980DC373}"/>
              </a:ext>
            </a:extLst>
          </p:cNvPr>
          <p:cNvPicPr>
            <a:picLocks noChangeAspect="1"/>
          </p:cNvPicPr>
          <p:nvPr/>
        </p:nvPicPr>
        <p:blipFill>
          <a:blip r:embed="rId4"/>
          <a:stretch>
            <a:fillRect/>
          </a:stretch>
        </p:blipFill>
        <p:spPr>
          <a:xfrm>
            <a:off x="10017490" y="6270226"/>
            <a:ext cx="2174510" cy="587774"/>
          </a:xfrm>
          <a:prstGeom prst="rect">
            <a:avLst/>
          </a:prstGeom>
        </p:spPr>
      </p:pic>
      <p:sp>
        <p:nvSpPr>
          <p:cNvPr id="7" name="Freeform 5">
            <a:extLst>
              <a:ext uri="{FF2B5EF4-FFF2-40B4-BE49-F238E27FC236}">
                <a16:creationId xmlns:a16="http://schemas.microsoft.com/office/drawing/2014/main" id="{04E219F5-DD90-2DBC-5D93-199A188EDC0C}"/>
              </a:ext>
            </a:extLst>
          </p:cNvPr>
          <p:cNvSpPr/>
          <p:nvPr/>
        </p:nvSpPr>
        <p:spPr>
          <a:xfrm>
            <a:off x="741805" y="2191933"/>
            <a:ext cx="4006786" cy="4114800"/>
          </a:xfrm>
          <a:custGeom>
            <a:avLst/>
            <a:gdLst/>
            <a:ahLst/>
            <a:cxnLst/>
            <a:rect l="l" t="t" r="r" b="b"/>
            <a:pathLst>
              <a:path w="4006786" h="4114800">
                <a:moveTo>
                  <a:pt x="0" y="0"/>
                </a:moveTo>
                <a:lnTo>
                  <a:pt x="4006786" y="0"/>
                </a:lnTo>
                <a:lnTo>
                  <a:pt x="40067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198BF2F6-0F47-92E0-614F-36BA1903DC80}"/>
              </a:ext>
            </a:extLst>
          </p:cNvPr>
          <p:cNvSpPr txBox="1"/>
          <p:nvPr/>
        </p:nvSpPr>
        <p:spPr>
          <a:xfrm>
            <a:off x="288472" y="1498731"/>
            <a:ext cx="6172200" cy="369332"/>
          </a:xfrm>
          <a:prstGeom prst="rect">
            <a:avLst/>
          </a:prstGeom>
          <a:noFill/>
        </p:spPr>
        <p:txBody>
          <a:bodyPr wrap="square">
            <a:spAutoFit/>
          </a:bodyPr>
          <a:lstStyle/>
          <a:p>
            <a:pPr marL="0" indent="0">
              <a:buNone/>
            </a:pPr>
            <a:r>
              <a:rPr lang="sv-SE" sz="1800" dirty="0"/>
              <a:t>Fokus för detta område bör vara:</a:t>
            </a:r>
          </a:p>
        </p:txBody>
      </p:sp>
      <p:graphicFrame>
        <p:nvGraphicFramePr>
          <p:cNvPr id="13" name="textruta 10">
            <a:extLst>
              <a:ext uri="{FF2B5EF4-FFF2-40B4-BE49-F238E27FC236}">
                <a16:creationId xmlns:a16="http://schemas.microsoft.com/office/drawing/2014/main" id="{4C7EADF0-E457-0143-4A2F-5224BE18AC62}"/>
              </a:ext>
            </a:extLst>
          </p:cNvPr>
          <p:cNvGraphicFramePr/>
          <p:nvPr>
            <p:extLst>
              <p:ext uri="{D42A27DB-BD31-4B8C-83A1-F6EECF244321}">
                <p14:modId xmlns:p14="http://schemas.microsoft.com/office/powerpoint/2010/main" val="839120860"/>
              </p:ext>
            </p:extLst>
          </p:nvPr>
        </p:nvGraphicFramePr>
        <p:xfrm>
          <a:off x="5326285" y="1520560"/>
          <a:ext cx="6403286" cy="497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Bildobjekt 7">
            <a:extLst>
              <a:ext uri="{FF2B5EF4-FFF2-40B4-BE49-F238E27FC236}">
                <a16:creationId xmlns:a16="http://schemas.microsoft.com/office/drawing/2014/main" id="{3B5BD1E1-7407-A74B-D994-C2755C8CC767}"/>
              </a:ext>
            </a:extLst>
          </p:cNvPr>
          <p:cNvPicPr>
            <a:picLocks noChangeAspect="1"/>
          </p:cNvPicPr>
          <p:nvPr/>
        </p:nvPicPr>
        <p:blipFill>
          <a:blip r:embed="rId12"/>
          <a:stretch>
            <a:fillRect/>
          </a:stretch>
        </p:blipFill>
        <p:spPr>
          <a:xfrm>
            <a:off x="1815471" y="5280280"/>
            <a:ext cx="706126" cy="323641"/>
          </a:xfrm>
          <a:prstGeom prst="rect">
            <a:avLst/>
          </a:prstGeom>
        </p:spPr>
      </p:pic>
    </p:spTree>
    <p:extLst>
      <p:ext uri="{BB962C8B-B14F-4D97-AF65-F5344CB8AC3E}">
        <p14:creationId xmlns:p14="http://schemas.microsoft.com/office/powerpoint/2010/main" val="19329613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AB131DEA-4C4F-4B70-8D82-C46E312E836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1ECE45C-9C65-CF12-5567-A8BE21CC876A}"/>
              </a:ext>
            </a:extLst>
          </p:cNvPr>
          <p:cNvSpPr/>
          <p:nvPr/>
        </p:nvSpPr>
        <p:spPr>
          <a:xfrm>
            <a:off x="0" y="715687"/>
            <a:ext cx="8106053" cy="862037"/>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chemeClr val="accent6"/>
          </a:solidFill>
        </p:spPr>
        <p:txBody>
          <a:bodyPr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0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6.5 Minska stigmatisering och öka kunskapen om suicid och  suicidalitet </a:t>
            </a:r>
          </a:p>
        </p:txBody>
      </p:sp>
      <p:sp>
        <p:nvSpPr>
          <p:cNvPr id="5" name="Rektangel: rundade hörn 4">
            <a:extLst>
              <a:ext uri="{FF2B5EF4-FFF2-40B4-BE49-F238E27FC236}">
                <a16:creationId xmlns:a16="http://schemas.microsoft.com/office/drawing/2014/main" id="{519C2DAC-215C-CFF1-6C97-7BB7FA41ED85}"/>
              </a:ext>
            </a:extLst>
          </p:cNvPr>
          <p:cNvSpPr/>
          <p:nvPr/>
        </p:nvSpPr>
        <p:spPr>
          <a:xfrm>
            <a:off x="9841534" y="164248"/>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descr="En bild som visar text, logotyp, skärmbild, Teckensnitt&#10;&#10;AI-genererat innehåll kan vara felaktigt.">
            <a:extLst>
              <a:ext uri="{FF2B5EF4-FFF2-40B4-BE49-F238E27FC236}">
                <a16:creationId xmlns:a16="http://schemas.microsoft.com/office/drawing/2014/main" id="{6D734303-20BC-8E86-7747-88354A766D0D}"/>
              </a:ext>
            </a:extLst>
          </p:cNvPr>
          <p:cNvPicPr>
            <a:picLocks noChangeAspect="1"/>
          </p:cNvPicPr>
          <p:nvPr/>
        </p:nvPicPr>
        <p:blipFill>
          <a:blip r:embed="rId4"/>
          <a:stretch>
            <a:fillRect/>
          </a:stretch>
        </p:blipFill>
        <p:spPr>
          <a:xfrm>
            <a:off x="10017490" y="6270226"/>
            <a:ext cx="2174510" cy="587774"/>
          </a:xfrm>
          <a:prstGeom prst="rect">
            <a:avLst/>
          </a:prstGeom>
        </p:spPr>
      </p:pic>
      <p:sp>
        <p:nvSpPr>
          <p:cNvPr id="7" name="Freeform 5">
            <a:extLst>
              <a:ext uri="{FF2B5EF4-FFF2-40B4-BE49-F238E27FC236}">
                <a16:creationId xmlns:a16="http://schemas.microsoft.com/office/drawing/2014/main" id="{DAEF5D32-CEF7-ADD1-BCBE-D629FF0AD5E8}"/>
              </a:ext>
            </a:extLst>
          </p:cNvPr>
          <p:cNvSpPr/>
          <p:nvPr/>
        </p:nvSpPr>
        <p:spPr>
          <a:xfrm>
            <a:off x="741805" y="2191933"/>
            <a:ext cx="4006786" cy="4114800"/>
          </a:xfrm>
          <a:custGeom>
            <a:avLst/>
            <a:gdLst/>
            <a:ahLst/>
            <a:cxnLst/>
            <a:rect l="l" t="t" r="r" b="b"/>
            <a:pathLst>
              <a:path w="4006786" h="4114800">
                <a:moveTo>
                  <a:pt x="0" y="0"/>
                </a:moveTo>
                <a:lnTo>
                  <a:pt x="4006786" y="0"/>
                </a:lnTo>
                <a:lnTo>
                  <a:pt x="40067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ruta 7">
            <a:extLst>
              <a:ext uri="{FF2B5EF4-FFF2-40B4-BE49-F238E27FC236}">
                <a16:creationId xmlns:a16="http://schemas.microsoft.com/office/drawing/2014/main" id="{5606A385-D19B-F518-A47D-960BBC0CEA9D}"/>
              </a:ext>
            </a:extLst>
          </p:cNvPr>
          <p:cNvSpPr txBox="1"/>
          <p:nvPr/>
        </p:nvSpPr>
        <p:spPr>
          <a:xfrm>
            <a:off x="176683" y="1577720"/>
            <a:ext cx="6096000" cy="369332"/>
          </a:xfrm>
          <a:prstGeom prst="rect">
            <a:avLst/>
          </a:prstGeom>
          <a:noFill/>
        </p:spPr>
        <p:txBody>
          <a:bodyPr wrap="square">
            <a:spAutoFit/>
          </a:bodyPr>
          <a:lstStyle/>
          <a:p>
            <a:pPr marL="0" indent="0">
              <a:buNone/>
            </a:pPr>
            <a:r>
              <a:rPr lang="sv-SE" sz="1800" dirty="0"/>
              <a:t>Fokus för detta område bör vara:</a:t>
            </a:r>
          </a:p>
        </p:txBody>
      </p:sp>
      <p:graphicFrame>
        <p:nvGraphicFramePr>
          <p:cNvPr id="12" name="textruta 9">
            <a:extLst>
              <a:ext uri="{FF2B5EF4-FFF2-40B4-BE49-F238E27FC236}">
                <a16:creationId xmlns:a16="http://schemas.microsoft.com/office/drawing/2014/main" id="{C6FC2635-B41E-F4FA-0F3C-7F7784560701}"/>
              </a:ext>
            </a:extLst>
          </p:cNvPr>
          <p:cNvGraphicFramePr/>
          <p:nvPr>
            <p:extLst>
              <p:ext uri="{D42A27DB-BD31-4B8C-83A1-F6EECF244321}">
                <p14:modId xmlns:p14="http://schemas.microsoft.com/office/powerpoint/2010/main" val="2093741915"/>
              </p:ext>
            </p:extLst>
          </p:nvPr>
        </p:nvGraphicFramePr>
        <p:xfrm>
          <a:off x="5268686" y="2191932"/>
          <a:ext cx="6640285" cy="42416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Bildobjekt 1">
            <a:extLst>
              <a:ext uri="{FF2B5EF4-FFF2-40B4-BE49-F238E27FC236}">
                <a16:creationId xmlns:a16="http://schemas.microsoft.com/office/drawing/2014/main" id="{D56755C0-6CE4-D75A-A792-F37C51B708B7}"/>
              </a:ext>
            </a:extLst>
          </p:cNvPr>
          <p:cNvPicPr>
            <a:picLocks noChangeAspect="1"/>
          </p:cNvPicPr>
          <p:nvPr/>
        </p:nvPicPr>
        <p:blipFill>
          <a:blip r:embed="rId12"/>
          <a:stretch>
            <a:fillRect/>
          </a:stretch>
        </p:blipFill>
        <p:spPr>
          <a:xfrm>
            <a:off x="1815471" y="5280280"/>
            <a:ext cx="706126" cy="323641"/>
          </a:xfrm>
          <a:prstGeom prst="rect">
            <a:avLst/>
          </a:prstGeom>
        </p:spPr>
      </p:pic>
    </p:spTree>
    <p:extLst>
      <p:ext uri="{BB962C8B-B14F-4D97-AF65-F5344CB8AC3E}">
        <p14:creationId xmlns:p14="http://schemas.microsoft.com/office/powerpoint/2010/main" val="3156103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989763D1-93C4-2145-C3D1-7A91F673B487}"/>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1926E519-F5F8-88E2-7D93-D3CBA68BF57B}"/>
              </a:ext>
            </a:extLst>
          </p:cNvPr>
          <p:cNvSpPr/>
          <p:nvPr/>
        </p:nvSpPr>
        <p:spPr>
          <a:xfrm>
            <a:off x="0" y="715687"/>
            <a:ext cx="8106053" cy="862037"/>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solidFill>
            <a:schemeClr val="accent6"/>
          </a:solidFill>
        </p:spPr>
        <p:txBody>
          <a:bodyPr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000" b="1" i="1" u="none" strike="noStrike" kern="1200" cap="none" spc="0" normalizeH="0" baseline="0" noProof="0">
                <a:ln>
                  <a:noFill/>
                </a:ln>
                <a:solidFill>
                  <a:prstClr val="white"/>
                </a:solidFill>
                <a:effectLst/>
                <a:uLnTx/>
                <a:uFillTx/>
                <a:latin typeface="Calibri"/>
                <a:ea typeface="One Little Font Bold"/>
                <a:cs typeface="One Little Font Bold"/>
                <a:sym typeface="One Little Font Bold"/>
              </a:rPr>
              <a:t>6.6 Utveckla stödet till anhöriga och andra närstående vid suicidförsök och till efterlevande efter suicid</a:t>
            </a:r>
            <a:endParaRPr kumimoji="0" lang="sv-SE" sz="20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endParaRPr>
          </a:p>
        </p:txBody>
      </p:sp>
      <p:sp>
        <p:nvSpPr>
          <p:cNvPr id="5" name="Rektangel: rundade hörn 4">
            <a:extLst>
              <a:ext uri="{FF2B5EF4-FFF2-40B4-BE49-F238E27FC236}">
                <a16:creationId xmlns:a16="http://schemas.microsoft.com/office/drawing/2014/main" id="{5897419C-95C6-B467-2D3F-8F00C7E2DB9A}"/>
              </a:ext>
            </a:extLst>
          </p:cNvPr>
          <p:cNvSpPr/>
          <p:nvPr/>
        </p:nvSpPr>
        <p:spPr>
          <a:xfrm>
            <a:off x="9841534" y="164248"/>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Bildobjekt 5" descr="En bild som visar text, logotyp, skärmbild, Teckensnitt&#10;&#10;AI-genererat innehåll kan vara felaktigt.">
            <a:extLst>
              <a:ext uri="{FF2B5EF4-FFF2-40B4-BE49-F238E27FC236}">
                <a16:creationId xmlns:a16="http://schemas.microsoft.com/office/drawing/2014/main" id="{5D1BAB53-63F5-F010-83AD-868903F73A81}"/>
              </a:ext>
            </a:extLst>
          </p:cNvPr>
          <p:cNvPicPr>
            <a:picLocks noChangeAspect="1"/>
          </p:cNvPicPr>
          <p:nvPr/>
        </p:nvPicPr>
        <p:blipFill>
          <a:blip r:embed="rId4"/>
          <a:stretch>
            <a:fillRect/>
          </a:stretch>
        </p:blipFill>
        <p:spPr>
          <a:xfrm>
            <a:off x="10017490" y="6270226"/>
            <a:ext cx="2174510" cy="587774"/>
          </a:xfrm>
          <a:prstGeom prst="rect">
            <a:avLst/>
          </a:prstGeom>
        </p:spPr>
      </p:pic>
      <p:sp>
        <p:nvSpPr>
          <p:cNvPr id="8" name="textruta 7">
            <a:extLst>
              <a:ext uri="{FF2B5EF4-FFF2-40B4-BE49-F238E27FC236}">
                <a16:creationId xmlns:a16="http://schemas.microsoft.com/office/drawing/2014/main" id="{72110894-0FA6-D280-F1BB-3C480914C7C9}"/>
              </a:ext>
            </a:extLst>
          </p:cNvPr>
          <p:cNvSpPr txBox="1"/>
          <p:nvPr/>
        </p:nvSpPr>
        <p:spPr>
          <a:xfrm>
            <a:off x="176683" y="157772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Fokus för detta område bör vara:</a:t>
            </a:r>
          </a:p>
        </p:txBody>
      </p:sp>
      <p:grpSp>
        <p:nvGrpSpPr>
          <p:cNvPr id="9" name="Group 5">
            <a:extLst>
              <a:ext uri="{FF2B5EF4-FFF2-40B4-BE49-F238E27FC236}">
                <a16:creationId xmlns:a16="http://schemas.microsoft.com/office/drawing/2014/main" id="{11CED861-CCCB-EF61-2CE4-DC92229E3E1A}"/>
              </a:ext>
            </a:extLst>
          </p:cNvPr>
          <p:cNvGrpSpPr/>
          <p:nvPr/>
        </p:nvGrpSpPr>
        <p:grpSpPr>
          <a:xfrm>
            <a:off x="1496554" y="2146748"/>
            <a:ext cx="1932067" cy="1932067"/>
            <a:chOff x="0" y="0"/>
            <a:chExt cx="3864133" cy="3864133"/>
          </a:xfrm>
        </p:grpSpPr>
        <p:grpSp>
          <p:nvGrpSpPr>
            <p:cNvPr id="10" name="Group 6">
              <a:extLst>
                <a:ext uri="{FF2B5EF4-FFF2-40B4-BE49-F238E27FC236}">
                  <a16:creationId xmlns:a16="http://schemas.microsoft.com/office/drawing/2014/main" id="{4D2B7476-CC40-879B-4B6D-F4522D932F5B}"/>
                </a:ext>
              </a:extLst>
            </p:cNvPr>
            <p:cNvGrpSpPr/>
            <p:nvPr/>
          </p:nvGrpSpPr>
          <p:grpSpPr>
            <a:xfrm>
              <a:off x="0" y="0"/>
              <a:ext cx="3864133" cy="3864133"/>
              <a:chOff x="0" y="0"/>
              <a:chExt cx="812800" cy="812800"/>
            </a:xfrm>
          </p:grpSpPr>
          <p:sp>
            <p:nvSpPr>
              <p:cNvPr id="13" name="Freeform 7">
                <a:extLst>
                  <a:ext uri="{FF2B5EF4-FFF2-40B4-BE49-F238E27FC236}">
                    <a16:creationId xmlns:a16="http://schemas.microsoft.com/office/drawing/2014/main" id="{08F4E13F-EC87-C6C0-F057-0C396B127B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8">
                <a:extLst>
                  <a:ext uri="{FF2B5EF4-FFF2-40B4-BE49-F238E27FC236}">
                    <a16:creationId xmlns:a16="http://schemas.microsoft.com/office/drawing/2014/main" id="{1C2DCD5E-20F7-7B93-76FB-124CD2CCF5E0}"/>
                  </a:ext>
                </a:extLst>
              </p:cNvPr>
              <p:cNvSpPr txBox="1"/>
              <p:nvPr/>
            </p:nvSpPr>
            <p:spPr>
              <a:xfrm>
                <a:off x="76200" y="66675"/>
                <a:ext cx="660400" cy="669925"/>
              </a:xfrm>
              <a:prstGeom prst="rect">
                <a:avLst/>
              </a:prstGeom>
            </p:spPr>
            <p:txBody>
              <a:bodyPr lIns="13634" tIns="13634" rIns="13634" bIns="13634" rtlCol="0" anchor="ctr"/>
              <a:lstStyle/>
              <a:p>
                <a:pPr marL="0" marR="0" lvl="0" indent="0" algn="ctr" defTabSz="609630" rtl="0" eaLnBrk="1" fontAlgn="auto" latinLnBrk="0" hangingPunct="1">
                  <a:lnSpc>
                    <a:spcPts val="526"/>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Freeform 9">
              <a:extLst>
                <a:ext uri="{FF2B5EF4-FFF2-40B4-BE49-F238E27FC236}">
                  <a16:creationId xmlns:a16="http://schemas.microsoft.com/office/drawing/2014/main" id="{50EBDF85-F82E-A158-8C2F-71D61BF26091}"/>
                </a:ext>
              </a:extLst>
            </p:cNvPr>
            <p:cNvSpPr/>
            <p:nvPr/>
          </p:nvSpPr>
          <p:spPr>
            <a:xfrm>
              <a:off x="678026" y="698546"/>
              <a:ext cx="2508082" cy="2467040"/>
            </a:xfrm>
            <a:custGeom>
              <a:avLst/>
              <a:gdLst/>
              <a:ahLst/>
              <a:cxnLst/>
              <a:rect l="l" t="t" r="r" b="b"/>
              <a:pathLst>
                <a:path w="2508082" h="2467040">
                  <a:moveTo>
                    <a:pt x="0" y="0"/>
                  </a:moveTo>
                  <a:lnTo>
                    <a:pt x="2508081" y="0"/>
                  </a:lnTo>
                  <a:lnTo>
                    <a:pt x="2508081" y="2467041"/>
                  </a:lnTo>
                  <a:lnTo>
                    <a:pt x="0" y="24670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5" name="Group 11">
            <a:extLst>
              <a:ext uri="{FF2B5EF4-FFF2-40B4-BE49-F238E27FC236}">
                <a16:creationId xmlns:a16="http://schemas.microsoft.com/office/drawing/2014/main" id="{8E46807D-75CE-C00F-6951-8919CD3D9BCC}"/>
              </a:ext>
            </a:extLst>
          </p:cNvPr>
          <p:cNvGrpSpPr/>
          <p:nvPr/>
        </p:nvGrpSpPr>
        <p:grpSpPr>
          <a:xfrm>
            <a:off x="4762082" y="2146748"/>
            <a:ext cx="1932067" cy="1932067"/>
            <a:chOff x="0" y="0"/>
            <a:chExt cx="812800" cy="812800"/>
          </a:xfrm>
        </p:grpSpPr>
        <p:sp>
          <p:nvSpPr>
            <p:cNvPr id="16" name="Freeform 12">
              <a:extLst>
                <a:ext uri="{FF2B5EF4-FFF2-40B4-BE49-F238E27FC236}">
                  <a16:creationId xmlns:a16="http://schemas.microsoft.com/office/drawing/2014/main" id="{3FB0AC6B-F4E9-28C3-2B2D-4932047D31A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3">
              <a:extLst>
                <a:ext uri="{FF2B5EF4-FFF2-40B4-BE49-F238E27FC236}">
                  <a16:creationId xmlns:a16="http://schemas.microsoft.com/office/drawing/2014/main" id="{0FB21DCF-3B14-9B6B-ADFA-2BE426AE638A}"/>
                </a:ext>
              </a:extLst>
            </p:cNvPr>
            <p:cNvSpPr txBox="1"/>
            <p:nvPr/>
          </p:nvSpPr>
          <p:spPr>
            <a:xfrm>
              <a:off x="76200" y="66675"/>
              <a:ext cx="660400" cy="669925"/>
            </a:xfrm>
            <a:prstGeom prst="rect">
              <a:avLst/>
            </a:prstGeom>
          </p:spPr>
          <p:txBody>
            <a:bodyPr lIns="13634" tIns="13634" rIns="13634" bIns="13634" rtlCol="0" anchor="ctr"/>
            <a:lstStyle/>
            <a:p>
              <a:pPr marL="0" marR="0" lvl="0" indent="0" algn="ctr" defTabSz="609630" rtl="0" eaLnBrk="1" fontAlgn="auto" latinLnBrk="0" hangingPunct="1">
                <a:lnSpc>
                  <a:spcPts val="526"/>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26">
            <a:extLst>
              <a:ext uri="{FF2B5EF4-FFF2-40B4-BE49-F238E27FC236}">
                <a16:creationId xmlns:a16="http://schemas.microsoft.com/office/drawing/2014/main" id="{0FA24980-288A-B519-49CE-A4B3CA39BB40}"/>
              </a:ext>
            </a:extLst>
          </p:cNvPr>
          <p:cNvSpPr txBox="1"/>
          <p:nvPr/>
        </p:nvSpPr>
        <p:spPr>
          <a:xfrm>
            <a:off x="775065" y="4192734"/>
            <a:ext cx="3375044" cy="2077492"/>
          </a:xfrm>
          <a:prstGeom prst="rect">
            <a:avLst/>
          </a:prstGeom>
        </p:spPr>
        <p:txBody>
          <a:bodyPr wrap="square" lIns="0" tIns="0" rIns="0" bIns="0" rtlCol="0" anchor="t">
            <a:spAutoFit/>
          </a:bodyPr>
          <a:lstStyle/>
          <a:p>
            <a:pPr marR="0" lvl="0" algn="ctr" defTabSz="609630" rtl="0" eaLnBrk="1" fontAlgn="auto" latinLnBrk="0" hangingPunct="1">
              <a:lnSpc>
                <a:spcPts val="1773"/>
              </a:lnSpc>
              <a:spcBef>
                <a:spcPts val="0"/>
              </a:spcBef>
              <a:spcAft>
                <a:spcPts val="0"/>
              </a:spcAft>
              <a:buClrTx/>
              <a:buSzTx/>
              <a:tabLst/>
              <a:defRPr/>
            </a:pPr>
            <a:r>
              <a:rPr lang="sv-SE" sz="1600" dirty="0">
                <a:effectLst/>
                <a:ea typeface="Aptos" panose="020B0004020202020204" pitchFamily="34" charset="0"/>
                <a:cs typeface="Times New Roman" panose="02020603050405020304" pitchFamily="18" charset="0"/>
              </a:rPr>
              <a:t>Arbeta för att stöd till anhöriga och andra närstående till personer som har gjort suicidförsök liksom till efterlevande till personer som har avlidit i suicid erbjuds mer systematiskt och mer jämlikt i landet, oavsett om det erbjuds av offentliga aktörer eller civilsamhällets aktörer och oavsett om stödet gäller i det akuta skedet eller långsiktigt </a:t>
            </a:r>
            <a:r>
              <a:rPr kumimoji="0" lang="sv-SE" sz="1600" i="0" u="none" strike="noStrike" kern="12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a:t>
            </a:r>
          </a:p>
        </p:txBody>
      </p:sp>
      <p:sp>
        <p:nvSpPr>
          <p:cNvPr id="19" name="TextBox 27">
            <a:extLst>
              <a:ext uri="{FF2B5EF4-FFF2-40B4-BE49-F238E27FC236}">
                <a16:creationId xmlns:a16="http://schemas.microsoft.com/office/drawing/2014/main" id="{ECA919D2-7F59-6FDA-9A52-8FDECF6EEF61}"/>
              </a:ext>
            </a:extLst>
          </p:cNvPr>
          <p:cNvSpPr txBox="1"/>
          <p:nvPr/>
        </p:nvSpPr>
        <p:spPr>
          <a:xfrm>
            <a:off x="4523075" y="3981902"/>
            <a:ext cx="2417863" cy="1846659"/>
          </a:xfrm>
          <a:prstGeom prst="rect">
            <a:avLst/>
          </a:prstGeom>
        </p:spPr>
        <p:txBody>
          <a:bodyPr wrap="square" lIns="0" tIns="0" rIns="0" bIns="0" rtlCol="0" anchor="t">
            <a:spAutoFit/>
          </a:bodyP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lang="sv-SE" sz="1600" i="0" u="none" strike="noStrike" kern="12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endParaRPr>
          </a:p>
          <a:p>
            <a:pPr marL="0" marR="0" lvl="0" indent="0" algn="ctr" defTabSz="609630" rtl="0" eaLnBrk="1" fontAlgn="auto" latinLnBrk="0" hangingPunct="1">
              <a:lnSpc>
                <a:spcPts val="1773"/>
              </a:lnSpc>
              <a:spcBef>
                <a:spcPts val="0"/>
              </a:spcBef>
              <a:spcAft>
                <a:spcPts val="0"/>
              </a:spcAft>
              <a:buClrTx/>
              <a:buSzTx/>
              <a:buFontTx/>
              <a:buNone/>
              <a:tabLst/>
              <a:defRPr/>
            </a:pPr>
            <a:r>
              <a:rPr kumimoji="0" lang="sv-SE" sz="1600" i="0" u="none" strike="noStrike" kern="12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Öka kunskapen om efterlevande efter suicid och deras behov av stöd, särskilt för yrkesverksamma som kommer i kontakt med efterlevande men även i samhället i stort</a:t>
            </a:r>
          </a:p>
        </p:txBody>
      </p:sp>
      <p:sp>
        <p:nvSpPr>
          <p:cNvPr id="20" name="TextBox 28">
            <a:extLst>
              <a:ext uri="{FF2B5EF4-FFF2-40B4-BE49-F238E27FC236}">
                <a16:creationId xmlns:a16="http://schemas.microsoft.com/office/drawing/2014/main" id="{1C47BB71-6D60-A81C-8DC2-4382B47C9A72}"/>
              </a:ext>
            </a:extLst>
          </p:cNvPr>
          <p:cNvSpPr txBox="1"/>
          <p:nvPr/>
        </p:nvSpPr>
        <p:spPr>
          <a:xfrm>
            <a:off x="7610939" y="4192734"/>
            <a:ext cx="2697479" cy="1384995"/>
          </a:xfrm>
          <a:prstGeom prst="rect">
            <a:avLst/>
          </a:prstGeom>
        </p:spPr>
        <p:txBody>
          <a:bodyPr wrap="square" lIns="0" tIns="0" rIns="0" bIns="0" rtlCol="0" anchor="t">
            <a:spAutoFit/>
          </a:bodyPr>
          <a:lstStyle/>
          <a:p>
            <a:pPr marL="0" marR="0" lvl="0" indent="0" algn="ctr" defTabSz="609630" rtl="0" eaLnBrk="1" fontAlgn="auto" latinLnBrk="0" hangingPunct="1">
              <a:lnSpc>
                <a:spcPts val="1773"/>
              </a:lnSpc>
              <a:spcBef>
                <a:spcPts val="0"/>
              </a:spcBef>
              <a:spcAft>
                <a:spcPts val="0"/>
              </a:spcAft>
              <a:buClrTx/>
              <a:buSzTx/>
              <a:buFontTx/>
              <a:buNone/>
              <a:tabLst/>
              <a:defRPr/>
            </a:pPr>
            <a:r>
              <a:rPr kumimoji="0" lang="sv-SE" sz="1600" i="0" u="none" strike="noStrike" kern="12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Särskilt beakta behoven bland barn vars förälder eller någon annan vuxen som barnet varaktigt bor tillsammans med har gjort suicidförsök eller plötsligt har avlidit i suicid.</a:t>
            </a:r>
          </a:p>
        </p:txBody>
      </p:sp>
      <p:pic>
        <p:nvPicPr>
          <p:cNvPr id="21" name="Bild 20" descr="Böcker med hel fyllning">
            <a:extLst>
              <a:ext uri="{FF2B5EF4-FFF2-40B4-BE49-F238E27FC236}">
                <a16:creationId xmlns:a16="http://schemas.microsoft.com/office/drawing/2014/main" id="{26969AFA-E855-B40D-10C0-1EC74356F2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79087" y="2333926"/>
            <a:ext cx="1433930" cy="1433930"/>
          </a:xfrm>
          <a:prstGeom prst="rect">
            <a:avLst/>
          </a:prstGeom>
        </p:spPr>
      </p:pic>
      <p:grpSp>
        <p:nvGrpSpPr>
          <p:cNvPr id="22" name="Group 20">
            <a:extLst>
              <a:ext uri="{FF2B5EF4-FFF2-40B4-BE49-F238E27FC236}">
                <a16:creationId xmlns:a16="http://schemas.microsoft.com/office/drawing/2014/main" id="{240DEB59-F3BB-4495-90B1-8E7D37A87CBF}"/>
              </a:ext>
            </a:extLst>
          </p:cNvPr>
          <p:cNvGrpSpPr/>
          <p:nvPr/>
        </p:nvGrpSpPr>
        <p:grpSpPr>
          <a:xfrm>
            <a:off x="7993646" y="2165252"/>
            <a:ext cx="1932067" cy="1932067"/>
            <a:chOff x="0" y="0"/>
            <a:chExt cx="3864133" cy="3864133"/>
          </a:xfrm>
        </p:grpSpPr>
        <p:grpSp>
          <p:nvGrpSpPr>
            <p:cNvPr id="23" name="Group 21">
              <a:extLst>
                <a:ext uri="{FF2B5EF4-FFF2-40B4-BE49-F238E27FC236}">
                  <a16:creationId xmlns:a16="http://schemas.microsoft.com/office/drawing/2014/main" id="{17C16872-96AC-FB3C-9142-449EF07A3E6C}"/>
                </a:ext>
              </a:extLst>
            </p:cNvPr>
            <p:cNvGrpSpPr/>
            <p:nvPr/>
          </p:nvGrpSpPr>
          <p:grpSpPr>
            <a:xfrm>
              <a:off x="0" y="0"/>
              <a:ext cx="3864133" cy="3864133"/>
              <a:chOff x="0" y="0"/>
              <a:chExt cx="812800" cy="812800"/>
            </a:xfrm>
          </p:grpSpPr>
          <p:sp>
            <p:nvSpPr>
              <p:cNvPr id="25" name="Freeform 22">
                <a:extLst>
                  <a:ext uri="{FF2B5EF4-FFF2-40B4-BE49-F238E27FC236}">
                    <a16:creationId xmlns:a16="http://schemas.microsoft.com/office/drawing/2014/main" id="{398AB731-4C0C-D7C6-74AC-9C0FB180AE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3">
                <a:extLst>
                  <a:ext uri="{FF2B5EF4-FFF2-40B4-BE49-F238E27FC236}">
                    <a16:creationId xmlns:a16="http://schemas.microsoft.com/office/drawing/2014/main" id="{9DF388B6-4C64-D099-12A9-9EE107E4B2C5}"/>
                  </a:ext>
                </a:extLst>
              </p:cNvPr>
              <p:cNvSpPr txBox="1"/>
              <p:nvPr/>
            </p:nvSpPr>
            <p:spPr>
              <a:xfrm>
                <a:off x="76200" y="66675"/>
                <a:ext cx="660400" cy="669925"/>
              </a:xfrm>
              <a:prstGeom prst="rect">
                <a:avLst/>
              </a:prstGeom>
            </p:spPr>
            <p:txBody>
              <a:bodyPr lIns="13634" tIns="13634" rIns="13634" bIns="13634" rtlCol="0" anchor="ctr"/>
              <a:lstStyle/>
              <a:p>
                <a:pPr marL="0" marR="0" lvl="0" indent="0" algn="ctr" defTabSz="609630" rtl="0" eaLnBrk="1" fontAlgn="auto" latinLnBrk="0" hangingPunct="1">
                  <a:lnSpc>
                    <a:spcPts val="526"/>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Freeform 24">
              <a:extLst>
                <a:ext uri="{FF2B5EF4-FFF2-40B4-BE49-F238E27FC236}">
                  <a16:creationId xmlns:a16="http://schemas.microsoft.com/office/drawing/2014/main" id="{CEF7E7A7-CB8B-1107-AFD5-729E5B94798B}"/>
                </a:ext>
              </a:extLst>
            </p:cNvPr>
            <p:cNvSpPr/>
            <p:nvPr/>
          </p:nvSpPr>
          <p:spPr>
            <a:xfrm>
              <a:off x="419431" y="878497"/>
              <a:ext cx="3025272" cy="2326709"/>
            </a:xfrm>
            <a:custGeom>
              <a:avLst/>
              <a:gdLst/>
              <a:ahLst/>
              <a:cxnLst/>
              <a:rect l="l" t="t" r="r" b="b"/>
              <a:pathLst>
                <a:path w="3025272" h="2326709">
                  <a:moveTo>
                    <a:pt x="0" y="0"/>
                  </a:moveTo>
                  <a:lnTo>
                    <a:pt x="3025271" y="0"/>
                  </a:lnTo>
                  <a:lnTo>
                    <a:pt x="3025271" y="2326709"/>
                  </a:lnTo>
                  <a:lnTo>
                    <a:pt x="0" y="23267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18120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F8E03"/>
            </a:solidFill>
          </a:ln>
        </p:spPr>
        <p:style>
          <a:lnRef idx="1">
            <a:schemeClr val="accent1"/>
          </a:lnRef>
          <a:fillRef idx="0">
            <a:schemeClr val="accent1"/>
          </a:fillRef>
          <a:effectRef idx="0">
            <a:schemeClr val="accent1"/>
          </a:effectRef>
          <a:fontRef idx="minor">
            <a:schemeClr val="tx1"/>
          </a:fontRef>
        </p:style>
      </p:cxnSp>
      <p:pic>
        <p:nvPicPr>
          <p:cNvPr id="22" name="Bildobjekt 21">
            <a:extLst>
              <a:ext uri="{FF2B5EF4-FFF2-40B4-BE49-F238E27FC236}">
                <a16:creationId xmlns:a16="http://schemas.microsoft.com/office/drawing/2014/main" id="{DE4B96F0-BEBA-9F5E-8DDB-2ED365EF828D}"/>
              </a:ext>
            </a:extLst>
          </p:cNvPr>
          <p:cNvPicPr>
            <a:picLocks noChangeAspect="1"/>
          </p:cNvPicPr>
          <p:nvPr/>
        </p:nvPicPr>
        <p:blipFill>
          <a:blip r:embed="rId3"/>
          <a:stretch>
            <a:fillRect/>
          </a:stretch>
        </p:blipFill>
        <p:spPr>
          <a:xfrm>
            <a:off x="4666525" y="1054958"/>
            <a:ext cx="6388602" cy="5270597"/>
          </a:xfrm>
          <a:prstGeom prst="rect">
            <a:avLst/>
          </a:prstGeom>
        </p:spPr>
      </p:pic>
      <p:pic>
        <p:nvPicPr>
          <p:cNvPr id="26" name="Bildobjekt 25">
            <a:extLst>
              <a:ext uri="{FF2B5EF4-FFF2-40B4-BE49-F238E27FC236}">
                <a16:creationId xmlns:a16="http://schemas.microsoft.com/office/drawing/2014/main" id="{DF70BB83-09C1-592A-4959-DCE0B265913E}"/>
              </a:ext>
            </a:extLst>
          </p:cNvPr>
          <p:cNvPicPr>
            <a:picLocks noChangeAspect="1"/>
          </p:cNvPicPr>
          <p:nvPr/>
        </p:nvPicPr>
        <p:blipFill>
          <a:blip r:embed="rId4"/>
          <a:stretch>
            <a:fillRect/>
          </a:stretch>
        </p:blipFill>
        <p:spPr>
          <a:xfrm>
            <a:off x="9967872" y="0"/>
            <a:ext cx="2174510" cy="587774"/>
          </a:xfrm>
          <a:prstGeom prst="rect">
            <a:avLst/>
          </a:prstGeom>
        </p:spPr>
      </p:pic>
      <p:pic>
        <p:nvPicPr>
          <p:cNvPr id="2" name="Bildobjekt 1">
            <a:extLst>
              <a:ext uri="{FF2B5EF4-FFF2-40B4-BE49-F238E27FC236}">
                <a16:creationId xmlns:a16="http://schemas.microsoft.com/office/drawing/2014/main" id="{FCFB25D3-878C-C920-9F4D-6F6C8A81D07D}"/>
              </a:ext>
            </a:extLst>
          </p:cNvPr>
          <p:cNvPicPr>
            <a:picLocks noChangeAspect="1"/>
          </p:cNvPicPr>
          <p:nvPr/>
        </p:nvPicPr>
        <p:blipFill>
          <a:blip r:embed="rId5">
            <a:alphaModFix/>
          </a:blip>
          <a:stretch>
            <a:fillRect/>
          </a:stretch>
        </p:blipFill>
        <p:spPr>
          <a:xfrm>
            <a:off x="342142" y="1774371"/>
            <a:ext cx="3088015" cy="5083629"/>
          </a:xfrm>
          <a:prstGeom prst="rect">
            <a:avLst/>
          </a:prstGeom>
        </p:spPr>
      </p:pic>
      <p:sp>
        <p:nvSpPr>
          <p:cNvPr id="3" name="textruta 2">
            <a:extLst>
              <a:ext uri="{FF2B5EF4-FFF2-40B4-BE49-F238E27FC236}">
                <a16:creationId xmlns:a16="http://schemas.microsoft.com/office/drawing/2014/main" id="{64F7EB73-A1F1-387A-DEB2-6A66CB6FE48A}"/>
              </a:ext>
            </a:extLst>
          </p:cNvPr>
          <p:cNvSpPr txBox="1"/>
          <p:nvPr/>
        </p:nvSpPr>
        <p:spPr>
          <a:xfrm>
            <a:off x="-11970" y="6436741"/>
            <a:ext cx="11067097" cy="369332"/>
          </a:xfrm>
          <a:prstGeom prst="rect">
            <a:avLst/>
          </a:prstGeom>
          <a:noFill/>
        </p:spPr>
        <p:txBody>
          <a:bodyPr wrap="square">
            <a:spAutoFit/>
          </a:bodyPr>
          <a:lstStyle/>
          <a:p>
            <a:r>
              <a:rPr lang="sv-SE" dirty="0">
                <a:hlinkClick r:id="rId6"/>
              </a:rPr>
              <a:t>Det handlar om livet – Nationell strategi inom området psykisk hälsa och suicidprevention 2025–2034</a:t>
            </a:r>
            <a:endParaRPr lang="sv-SE" dirty="0"/>
          </a:p>
        </p:txBody>
      </p:sp>
    </p:spTree>
    <p:extLst>
      <p:ext uri="{BB962C8B-B14F-4D97-AF65-F5344CB8AC3E}">
        <p14:creationId xmlns:p14="http://schemas.microsoft.com/office/powerpoint/2010/main" val="1660759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327073F5-708F-C97C-E17E-6AA1695F5915}"/>
            </a:ext>
          </a:extLst>
        </p:cNvPr>
        <p:cNvGrpSpPr/>
        <p:nvPr/>
      </p:nvGrpSpPr>
      <p:grpSpPr>
        <a:xfrm>
          <a:off x="0" y="0"/>
          <a:ext cx="0" cy="0"/>
          <a:chOff x="0" y="0"/>
          <a:chExt cx="0" cy="0"/>
        </a:xfrm>
      </p:grpSpPr>
      <p:pic>
        <p:nvPicPr>
          <p:cNvPr id="31" name="Bildobjekt 30">
            <a:extLst>
              <a:ext uri="{FF2B5EF4-FFF2-40B4-BE49-F238E27FC236}">
                <a16:creationId xmlns:a16="http://schemas.microsoft.com/office/drawing/2014/main" id="{6CDCDF46-B2BA-8A36-8C94-5BA63C6CCDF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873961"/>
            <a:ext cx="3278292" cy="2163672"/>
          </a:xfrm>
          <a:prstGeom prst="rect">
            <a:avLst/>
          </a:prstGeom>
        </p:spPr>
      </p:pic>
      <p:pic>
        <p:nvPicPr>
          <p:cNvPr id="36" name="Bildobjekt 35">
            <a:extLst>
              <a:ext uri="{FF2B5EF4-FFF2-40B4-BE49-F238E27FC236}">
                <a16:creationId xmlns:a16="http://schemas.microsoft.com/office/drawing/2014/main" id="{9F2525AB-2B76-B303-B370-6143FEE2740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3" y="720430"/>
            <a:ext cx="3743538" cy="2470734"/>
          </a:xfrm>
          <a:prstGeom prst="rect">
            <a:avLst/>
          </a:prstGeom>
        </p:spPr>
      </p:pic>
      <p:pic>
        <p:nvPicPr>
          <p:cNvPr id="14" name="Bildobjekt 13">
            <a:extLst>
              <a:ext uri="{FF2B5EF4-FFF2-40B4-BE49-F238E27FC236}">
                <a16:creationId xmlns:a16="http://schemas.microsoft.com/office/drawing/2014/main" id="{60A44F72-E6C9-045E-6344-EAFB4A66B20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8308764" y="886673"/>
            <a:ext cx="3239769" cy="2138247"/>
          </a:xfrm>
          <a:prstGeom prst="rect">
            <a:avLst/>
          </a:prstGeom>
        </p:spPr>
      </p:pic>
      <p:pic>
        <p:nvPicPr>
          <p:cNvPr id="33" name="Bildobjekt 32">
            <a:extLst>
              <a:ext uri="{FF2B5EF4-FFF2-40B4-BE49-F238E27FC236}">
                <a16:creationId xmlns:a16="http://schemas.microsoft.com/office/drawing/2014/main" id="{DCBDFF3A-8F1B-B244-89CD-D6B6EFD2079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3467" y="3820359"/>
            <a:ext cx="3278292" cy="2163672"/>
          </a:xfrm>
          <a:prstGeom prst="rect">
            <a:avLst/>
          </a:prstGeom>
        </p:spPr>
      </p:pic>
      <p:pic>
        <p:nvPicPr>
          <p:cNvPr id="35" name="Bildobjekt 34">
            <a:extLst>
              <a:ext uri="{FF2B5EF4-FFF2-40B4-BE49-F238E27FC236}">
                <a16:creationId xmlns:a16="http://schemas.microsoft.com/office/drawing/2014/main" id="{BA633ADF-8624-C60B-9202-3EDE1A6DD1F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243494" y="3676492"/>
            <a:ext cx="3743538" cy="2470734"/>
          </a:xfrm>
          <a:prstGeom prst="rect">
            <a:avLst/>
          </a:prstGeom>
        </p:spPr>
      </p:pic>
      <p:pic>
        <p:nvPicPr>
          <p:cNvPr id="30" name="Bildobjekt 29">
            <a:extLst>
              <a:ext uri="{FF2B5EF4-FFF2-40B4-BE49-F238E27FC236}">
                <a16:creationId xmlns:a16="http://schemas.microsoft.com/office/drawing/2014/main" id="{48BA3540-C7D4-FF92-2A88-351EFF0941C8}"/>
              </a:ext>
            </a:extLst>
          </p:cNvPr>
          <p:cNvPicPr>
            <a:picLocks noChangeAspect="1"/>
          </p:cNvPicPr>
          <p:nvPr/>
        </p:nvPicPr>
        <p:blipFill>
          <a:blip r:embed="rId5"/>
          <a:stretch>
            <a:fillRect/>
          </a:stretch>
        </p:blipFill>
        <p:spPr>
          <a:xfrm>
            <a:off x="8970811" y="3323819"/>
            <a:ext cx="2241475" cy="3165613"/>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a:extLst>
              <a:ext uri="{FF2B5EF4-FFF2-40B4-BE49-F238E27FC236}">
                <a16:creationId xmlns:a16="http://schemas.microsoft.com/office/drawing/2014/main" id="{BD9F5CD9-0D51-E45A-C2D3-D35E022A39EA}"/>
              </a:ext>
            </a:extLst>
          </p:cNvPr>
          <p:cNvPicPr>
            <a:picLocks noChangeAspect="1"/>
          </p:cNvPicPr>
          <p:nvPr/>
        </p:nvPicPr>
        <p:blipFill>
          <a:blip r:embed="rId6"/>
          <a:stretch>
            <a:fillRect/>
          </a:stretch>
        </p:blipFill>
        <p:spPr>
          <a:xfrm>
            <a:off x="9967872" y="0"/>
            <a:ext cx="2174510" cy="587774"/>
          </a:xfrm>
          <a:prstGeom prst="rect">
            <a:avLst/>
          </a:prstGeom>
        </p:spPr>
      </p:pic>
      <p:sp>
        <p:nvSpPr>
          <p:cNvPr id="7" name="textruta 6">
            <a:extLst>
              <a:ext uri="{FF2B5EF4-FFF2-40B4-BE49-F238E27FC236}">
                <a16:creationId xmlns:a16="http://schemas.microsoft.com/office/drawing/2014/main" id="{F2906B19-A8B4-E536-E8EB-463B0DE34867}"/>
              </a:ext>
            </a:extLst>
          </p:cNvPr>
          <p:cNvSpPr txBox="1"/>
          <p:nvPr/>
        </p:nvSpPr>
        <p:spPr>
          <a:xfrm>
            <a:off x="643467" y="1803308"/>
            <a:ext cx="3180082"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Regeringen har presenterat en förnyad nationell läkemedelsstrategi för perioden 2024–2026</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ruta 11">
            <a:extLst>
              <a:ext uri="{FF2B5EF4-FFF2-40B4-BE49-F238E27FC236}">
                <a16:creationId xmlns:a16="http://schemas.microsoft.com/office/drawing/2014/main" id="{075C8465-776F-1152-F6EE-39BE8B588BC4}"/>
              </a:ext>
            </a:extLst>
          </p:cNvPr>
          <p:cNvSpPr txBox="1"/>
          <p:nvPr/>
        </p:nvSpPr>
        <p:spPr>
          <a:xfrm>
            <a:off x="690780" y="4599036"/>
            <a:ext cx="306082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Suicidanalysutredningen har sett över vissa frågor inom det suicidpreventiva området för att skapa bättre förutsättningar för ett effektivt och ändamålsenligt suicidpreventivt arbete </a:t>
            </a: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ruta 14">
            <a:extLst>
              <a:ext uri="{FF2B5EF4-FFF2-40B4-BE49-F238E27FC236}">
                <a16:creationId xmlns:a16="http://schemas.microsoft.com/office/drawing/2014/main" id="{F45CA32E-72AD-45D3-FD53-2396F4B75C16}"/>
              </a:ext>
            </a:extLst>
          </p:cNvPr>
          <p:cNvSpPr txBox="1"/>
          <p:nvPr/>
        </p:nvSpPr>
        <p:spPr>
          <a:xfrm>
            <a:off x="4224230" y="1613118"/>
            <a:ext cx="3743539"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t>Läkemedelsverket ska öka kunskapen hos berörda aktörer om användningen av </a:t>
            </a:r>
            <a:r>
              <a:rPr lang="sv-SE" sz="1600" dirty="0" err="1"/>
              <a:t>adhd</a:t>
            </a:r>
            <a:r>
              <a:rPr lang="sv-SE" sz="1600" dirty="0"/>
              <a:t>-läkemedel i Sverige med fokus på att främja en jämlik, säker och ändamålsenlig användning</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ruta 5">
            <a:extLst>
              <a:ext uri="{FF2B5EF4-FFF2-40B4-BE49-F238E27FC236}">
                <a16:creationId xmlns:a16="http://schemas.microsoft.com/office/drawing/2014/main" id="{4512D6F1-5740-C29B-C7B9-D32896A4BDA3}"/>
              </a:ext>
            </a:extLst>
          </p:cNvPr>
          <p:cNvSpPr txBox="1"/>
          <p:nvPr/>
        </p:nvSpPr>
        <p:spPr>
          <a:xfrm>
            <a:off x="8381425" y="1649085"/>
            <a:ext cx="309444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t>Läkemedelsverket ska stärka och utveckla insatserna inom området psykisk hälsa och suicidprevention med fokus på en effektivare och säkrare läkemedelsanvändning</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ruta 2">
            <a:extLst>
              <a:ext uri="{FF2B5EF4-FFF2-40B4-BE49-F238E27FC236}">
                <a16:creationId xmlns:a16="http://schemas.microsoft.com/office/drawing/2014/main" id="{1B4BB2B1-6961-AE28-39EB-0C3C2209FA88}"/>
              </a:ext>
            </a:extLst>
          </p:cNvPr>
          <p:cNvSpPr txBox="1"/>
          <p:nvPr/>
        </p:nvSpPr>
        <p:spPr>
          <a:xfrm>
            <a:off x="4583171" y="4688567"/>
            <a:ext cx="3025656" cy="1384995"/>
          </a:xfrm>
          <a:prstGeom prst="rect">
            <a:avLst/>
          </a:prstGeom>
          <a:noFill/>
        </p:spPr>
        <p:txBody>
          <a:bodyPr wrap="square">
            <a:spAutoFit/>
          </a:bodyPr>
          <a:lstStyle/>
          <a:p>
            <a:pPr algn="ctr"/>
            <a:r>
              <a:rPr lang="sv-SE" sz="1400" dirty="0"/>
              <a:t>Socialstyrelsen ska fördela cirka 64 miljoner kronor till regionerna under 2024 i enligt med förordningen om statsbidrag för utveckling av den </a:t>
            </a:r>
            <a:r>
              <a:rPr lang="sv-SE" sz="1400" dirty="0" err="1"/>
              <a:t>prehospitala</a:t>
            </a:r>
            <a:r>
              <a:rPr lang="sv-SE" sz="1400" dirty="0"/>
              <a:t> akutsjukvården för patienter med psykisk ohälsa. </a:t>
            </a:r>
          </a:p>
        </p:txBody>
      </p:sp>
      <p:sp>
        <p:nvSpPr>
          <p:cNvPr id="2" name="textruta 1">
            <a:extLst>
              <a:ext uri="{FF2B5EF4-FFF2-40B4-BE49-F238E27FC236}">
                <a16:creationId xmlns:a16="http://schemas.microsoft.com/office/drawing/2014/main" id="{D1A2F35B-5C9F-2A17-32DA-87C52519BE37}"/>
              </a:ext>
            </a:extLst>
          </p:cNvPr>
          <p:cNvSpPr txBox="1"/>
          <p:nvPr/>
        </p:nvSpPr>
        <p:spPr>
          <a:xfrm>
            <a:off x="0" y="6489432"/>
            <a:ext cx="9349740" cy="276999"/>
          </a:xfrm>
          <a:prstGeom prst="rect">
            <a:avLst/>
          </a:prstGeom>
          <a:noFill/>
        </p:spPr>
        <p:txBody>
          <a:bodyPr wrap="square">
            <a:spAutoFit/>
          </a:bodyPr>
          <a:lstStyle/>
          <a:p>
            <a:r>
              <a:rPr lang="sv-SE" sz="1200" dirty="0">
                <a:hlinkClick r:id="rId7"/>
              </a:rPr>
              <a:t>Regeringens handlingsplan för genomförandet av den nationella strategin inom området psykisk hälsa och suicidprevention för perioden 2025–2026</a:t>
            </a:r>
            <a:endParaRPr lang="sv-SE" sz="1200" dirty="0"/>
          </a:p>
        </p:txBody>
      </p:sp>
    </p:spTree>
    <p:extLst>
      <p:ext uri="{BB962C8B-B14F-4D97-AF65-F5344CB8AC3E}">
        <p14:creationId xmlns:p14="http://schemas.microsoft.com/office/powerpoint/2010/main" val="37647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6DF4C41C-9D6E-2BD5-D463-39F44D5A36E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4DEE4C-500E-1F8E-4BE6-C25E8E14C154}"/>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4EB98065-778B-452A-5D7E-A0278D9DAD43}"/>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4793BB92-3685-8549-12AE-3930A384A227}"/>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Stärkt kunskapsutveckling inom området psykisk hälsa och suicidprevention</a:t>
              </a:r>
            </a:p>
          </p:txBody>
        </p:sp>
      </p:grpSp>
      <p:graphicFrame>
        <p:nvGraphicFramePr>
          <p:cNvPr id="27" name="textruta 2">
            <a:extLst>
              <a:ext uri="{FF2B5EF4-FFF2-40B4-BE49-F238E27FC236}">
                <a16:creationId xmlns:a16="http://schemas.microsoft.com/office/drawing/2014/main" id="{208470CC-3DEC-1E8F-4CB8-4E4324152ABD}"/>
              </a:ext>
            </a:extLst>
          </p:cNvPr>
          <p:cNvGraphicFramePr/>
          <p:nvPr>
            <p:extLst>
              <p:ext uri="{D42A27DB-BD31-4B8C-83A1-F6EECF244321}">
                <p14:modId xmlns:p14="http://schemas.microsoft.com/office/powerpoint/2010/main" val="922556724"/>
              </p:ext>
            </p:extLst>
          </p:nvPr>
        </p:nvGraphicFramePr>
        <p:xfrm>
          <a:off x="542416" y="2093652"/>
          <a:ext cx="5752875" cy="4436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rundade hörn 5">
            <a:extLst>
              <a:ext uri="{FF2B5EF4-FFF2-40B4-BE49-F238E27FC236}">
                <a16:creationId xmlns:a16="http://schemas.microsoft.com/office/drawing/2014/main" id="{BD613370-C8D1-E00C-238C-D01403D4E929}"/>
              </a:ext>
            </a:extLst>
          </p:cNvPr>
          <p:cNvSpPr/>
          <p:nvPr/>
        </p:nvSpPr>
        <p:spPr>
          <a:xfrm>
            <a:off x="9990478" y="61929"/>
            <a:ext cx="2350466" cy="1619471"/>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pic>
        <p:nvPicPr>
          <p:cNvPr id="5" name="Bildobjekt 4">
            <a:extLst>
              <a:ext uri="{FF2B5EF4-FFF2-40B4-BE49-F238E27FC236}">
                <a16:creationId xmlns:a16="http://schemas.microsoft.com/office/drawing/2014/main" id="{2CA14423-A937-8740-4B89-BED732481778}"/>
              </a:ext>
            </a:extLst>
          </p:cNvPr>
          <p:cNvPicPr>
            <a:picLocks noChangeAspect="1"/>
          </p:cNvPicPr>
          <p:nvPr/>
        </p:nvPicPr>
        <p:blipFill>
          <a:blip r:embed="rId9"/>
          <a:stretch>
            <a:fillRect/>
          </a:stretch>
        </p:blipFill>
        <p:spPr>
          <a:xfrm>
            <a:off x="10017490" y="6323397"/>
            <a:ext cx="2174510" cy="587774"/>
          </a:xfrm>
          <a:prstGeom prst="rect">
            <a:avLst/>
          </a:prstGeom>
        </p:spPr>
      </p:pic>
      <p:sp>
        <p:nvSpPr>
          <p:cNvPr id="7" name="Freeform 5">
            <a:extLst>
              <a:ext uri="{FF2B5EF4-FFF2-40B4-BE49-F238E27FC236}">
                <a16:creationId xmlns:a16="http://schemas.microsoft.com/office/drawing/2014/main" id="{0CD0A5B0-9F2A-9B1D-272E-4ACB4E067054}"/>
              </a:ext>
            </a:extLst>
          </p:cNvPr>
          <p:cNvSpPr/>
          <p:nvPr/>
        </p:nvSpPr>
        <p:spPr>
          <a:xfrm>
            <a:off x="6499989" y="1920689"/>
            <a:ext cx="3776124" cy="4330481"/>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sv-SE"/>
          </a:p>
        </p:txBody>
      </p:sp>
      <p:sp>
        <p:nvSpPr>
          <p:cNvPr id="8" name="textruta 7">
            <a:extLst>
              <a:ext uri="{FF2B5EF4-FFF2-40B4-BE49-F238E27FC236}">
                <a16:creationId xmlns:a16="http://schemas.microsoft.com/office/drawing/2014/main" id="{CEC0D97C-18F3-59B4-49FC-274E3578E7FA}"/>
              </a:ext>
            </a:extLst>
          </p:cNvPr>
          <p:cNvSpPr txBox="1"/>
          <p:nvPr/>
        </p:nvSpPr>
        <p:spPr>
          <a:xfrm>
            <a:off x="187569" y="1471043"/>
            <a:ext cx="6096000" cy="369332"/>
          </a:xfrm>
          <a:prstGeom prst="rect">
            <a:avLst/>
          </a:prstGeom>
          <a:noFill/>
        </p:spPr>
        <p:txBody>
          <a:bodyPr wrap="square">
            <a:spAutoFit/>
          </a:bodyPr>
          <a:lstStyle/>
          <a:p>
            <a:pPr marL="0" indent="0">
              <a:buNone/>
            </a:pPr>
            <a:r>
              <a:rPr lang="sv-SE" sz="1800" dirty="0"/>
              <a:t>Prioriterade områden</a:t>
            </a:r>
          </a:p>
        </p:txBody>
      </p:sp>
      <p:pic>
        <p:nvPicPr>
          <p:cNvPr id="9" name="Bildobjekt 8">
            <a:extLst>
              <a:ext uri="{FF2B5EF4-FFF2-40B4-BE49-F238E27FC236}">
                <a16:creationId xmlns:a16="http://schemas.microsoft.com/office/drawing/2014/main" id="{681EBB86-FCEC-1781-D965-AFDD71A1D870}"/>
              </a:ext>
            </a:extLst>
          </p:cNvPr>
          <p:cNvPicPr>
            <a:picLocks noChangeAspect="1"/>
          </p:cNvPicPr>
          <p:nvPr/>
        </p:nvPicPr>
        <p:blipFill>
          <a:blip r:embed="rId12"/>
          <a:stretch>
            <a:fillRect/>
          </a:stretch>
        </p:blipFill>
        <p:spPr>
          <a:xfrm rot="987265">
            <a:off x="7541704" y="5529279"/>
            <a:ext cx="706126" cy="323641"/>
          </a:xfrm>
          <a:prstGeom prst="rect">
            <a:avLst/>
          </a:prstGeom>
        </p:spPr>
      </p:pic>
    </p:spTree>
    <p:extLst>
      <p:ext uri="{BB962C8B-B14F-4D97-AF65-F5344CB8AC3E}">
        <p14:creationId xmlns:p14="http://schemas.microsoft.com/office/powerpoint/2010/main" val="2922107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E1D50D33-3948-7C59-AEBD-27424CF770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7A01C11-F5EC-D5BF-EDA5-D4341B7505E7}"/>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3617B956-4DBF-51A0-3298-404DA50A15E8}"/>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3396A2BB-92CB-C1A0-D945-B684E5A3E575}"/>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7.1 Utveckla forskning för kunskapsutveckling inom alla delmål i strategin</a:t>
              </a:r>
            </a:p>
          </p:txBody>
        </p:sp>
      </p:grpSp>
      <p:sp>
        <p:nvSpPr>
          <p:cNvPr id="6" name="Rektangel: rundade hörn 5">
            <a:extLst>
              <a:ext uri="{FF2B5EF4-FFF2-40B4-BE49-F238E27FC236}">
                <a16:creationId xmlns:a16="http://schemas.microsoft.com/office/drawing/2014/main" id="{E1D02B12-D418-8256-F2E0-B8DB3F308F0C}"/>
              </a:ext>
            </a:extLst>
          </p:cNvPr>
          <p:cNvSpPr/>
          <p:nvPr/>
        </p:nvSpPr>
        <p:spPr>
          <a:xfrm>
            <a:off x="9990478" y="61929"/>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descr="En bild som visar text, logotyp, skärmbild, Teckensnitt&#10;&#10;AI-genererat innehåll kan vara felaktigt.">
            <a:extLst>
              <a:ext uri="{FF2B5EF4-FFF2-40B4-BE49-F238E27FC236}">
                <a16:creationId xmlns:a16="http://schemas.microsoft.com/office/drawing/2014/main" id="{4D519B81-8DBE-6F88-B20A-DB36F52E7A78}"/>
              </a:ext>
            </a:extLst>
          </p:cNvPr>
          <p:cNvPicPr>
            <a:picLocks noChangeAspect="1"/>
          </p:cNvPicPr>
          <p:nvPr/>
        </p:nvPicPr>
        <p:blipFill>
          <a:blip r:embed="rId4"/>
          <a:stretch>
            <a:fillRect/>
          </a:stretch>
        </p:blipFill>
        <p:spPr>
          <a:xfrm>
            <a:off x="10017490" y="6323397"/>
            <a:ext cx="2174510" cy="587774"/>
          </a:xfrm>
          <a:prstGeom prst="rect">
            <a:avLst/>
          </a:prstGeom>
        </p:spPr>
      </p:pic>
      <p:sp>
        <p:nvSpPr>
          <p:cNvPr id="7" name="Freeform 5">
            <a:extLst>
              <a:ext uri="{FF2B5EF4-FFF2-40B4-BE49-F238E27FC236}">
                <a16:creationId xmlns:a16="http://schemas.microsoft.com/office/drawing/2014/main" id="{BDE14706-93FC-6B23-0EE5-63312AB31382}"/>
              </a:ext>
            </a:extLst>
          </p:cNvPr>
          <p:cNvSpPr/>
          <p:nvPr/>
        </p:nvSpPr>
        <p:spPr>
          <a:xfrm>
            <a:off x="7964119" y="1920689"/>
            <a:ext cx="3776124" cy="4330481"/>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6BC13FFC-6DD3-8284-4582-F41B1FBDA7DA}"/>
              </a:ext>
            </a:extLst>
          </p:cNvPr>
          <p:cNvSpPr txBox="1"/>
          <p:nvPr/>
        </p:nvSpPr>
        <p:spPr>
          <a:xfrm>
            <a:off x="176683" y="157772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Fokus för detta område bör vara:</a:t>
            </a:r>
          </a:p>
        </p:txBody>
      </p:sp>
      <p:graphicFrame>
        <p:nvGraphicFramePr>
          <p:cNvPr id="14" name="textruta 10">
            <a:extLst>
              <a:ext uri="{FF2B5EF4-FFF2-40B4-BE49-F238E27FC236}">
                <a16:creationId xmlns:a16="http://schemas.microsoft.com/office/drawing/2014/main" id="{DDFD877C-D1B4-8290-166A-A1F3793DC046}"/>
              </a:ext>
            </a:extLst>
          </p:cNvPr>
          <p:cNvGraphicFramePr/>
          <p:nvPr>
            <p:extLst>
              <p:ext uri="{D42A27DB-BD31-4B8C-83A1-F6EECF244321}">
                <p14:modId xmlns:p14="http://schemas.microsoft.com/office/powerpoint/2010/main" val="4180162591"/>
              </p:ext>
            </p:extLst>
          </p:nvPr>
        </p:nvGraphicFramePr>
        <p:xfrm>
          <a:off x="451757" y="2039966"/>
          <a:ext cx="7342414" cy="460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Bildobjekt 7">
            <a:extLst>
              <a:ext uri="{FF2B5EF4-FFF2-40B4-BE49-F238E27FC236}">
                <a16:creationId xmlns:a16="http://schemas.microsoft.com/office/drawing/2014/main" id="{B90FDEB2-6B05-C0D1-E32B-1A0109D75D5C}"/>
              </a:ext>
            </a:extLst>
          </p:cNvPr>
          <p:cNvPicPr>
            <a:picLocks noChangeAspect="1"/>
          </p:cNvPicPr>
          <p:nvPr/>
        </p:nvPicPr>
        <p:blipFill>
          <a:blip r:embed="rId12"/>
          <a:stretch>
            <a:fillRect/>
          </a:stretch>
        </p:blipFill>
        <p:spPr>
          <a:xfrm rot="987265">
            <a:off x="8947595" y="5615064"/>
            <a:ext cx="706126" cy="323641"/>
          </a:xfrm>
          <a:prstGeom prst="rect">
            <a:avLst/>
          </a:prstGeom>
        </p:spPr>
      </p:pic>
    </p:spTree>
    <p:extLst>
      <p:ext uri="{BB962C8B-B14F-4D97-AF65-F5344CB8AC3E}">
        <p14:creationId xmlns:p14="http://schemas.microsoft.com/office/powerpoint/2010/main" val="31165745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B5880353-8A0B-57FC-7501-D8FB83802A2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A480A56-90EF-D3E3-CAFC-339EDA005D77}"/>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7A98E79A-CD9D-9A80-39B8-F8013D8FF016}"/>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FA90F4AA-6133-069D-B1CF-B6C8079D5FFB}"/>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7.2 Verka för en närmare koppling mellan forskning, policy och praktik</a:t>
              </a:r>
            </a:p>
          </p:txBody>
        </p:sp>
      </p:grpSp>
      <p:sp>
        <p:nvSpPr>
          <p:cNvPr id="6" name="Rektangel: rundade hörn 5">
            <a:extLst>
              <a:ext uri="{FF2B5EF4-FFF2-40B4-BE49-F238E27FC236}">
                <a16:creationId xmlns:a16="http://schemas.microsoft.com/office/drawing/2014/main" id="{ADDE3AB0-F96B-91DB-1E02-D57DCCD72B75}"/>
              </a:ext>
            </a:extLst>
          </p:cNvPr>
          <p:cNvSpPr/>
          <p:nvPr/>
        </p:nvSpPr>
        <p:spPr>
          <a:xfrm>
            <a:off x="9990478" y="61929"/>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CE73E7EF-C95E-1516-3765-81E5DE912204}"/>
              </a:ext>
            </a:extLst>
          </p:cNvPr>
          <p:cNvPicPr>
            <a:picLocks noChangeAspect="1"/>
          </p:cNvPicPr>
          <p:nvPr/>
        </p:nvPicPr>
        <p:blipFill>
          <a:blip r:embed="rId4"/>
          <a:stretch>
            <a:fillRect/>
          </a:stretch>
        </p:blipFill>
        <p:spPr>
          <a:xfrm>
            <a:off x="10017490" y="6323397"/>
            <a:ext cx="2174510" cy="587774"/>
          </a:xfrm>
          <a:prstGeom prst="rect">
            <a:avLst/>
          </a:prstGeom>
        </p:spPr>
      </p:pic>
      <p:sp>
        <p:nvSpPr>
          <p:cNvPr id="7" name="Freeform 5">
            <a:extLst>
              <a:ext uri="{FF2B5EF4-FFF2-40B4-BE49-F238E27FC236}">
                <a16:creationId xmlns:a16="http://schemas.microsoft.com/office/drawing/2014/main" id="{B14E8980-8DFB-5699-CB8C-4200E22BAECA}"/>
              </a:ext>
            </a:extLst>
          </p:cNvPr>
          <p:cNvSpPr/>
          <p:nvPr/>
        </p:nvSpPr>
        <p:spPr>
          <a:xfrm>
            <a:off x="8239193" y="1837158"/>
            <a:ext cx="3776124" cy="4330481"/>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1E76B342-5B3B-1CC9-A995-0ACFB24636CE}"/>
              </a:ext>
            </a:extLst>
          </p:cNvPr>
          <p:cNvSpPr txBox="1"/>
          <p:nvPr/>
        </p:nvSpPr>
        <p:spPr>
          <a:xfrm>
            <a:off x="176683" y="157772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Fokus för detta område bör vara:</a:t>
            </a:r>
          </a:p>
        </p:txBody>
      </p:sp>
      <p:graphicFrame>
        <p:nvGraphicFramePr>
          <p:cNvPr id="13" name="textruta 10">
            <a:extLst>
              <a:ext uri="{FF2B5EF4-FFF2-40B4-BE49-F238E27FC236}">
                <a16:creationId xmlns:a16="http://schemas.microsoft.com/office/drawing/2014/main" id="{5284C091-F3D2-9A4A-EE5C-4CD66D2B62AD}"/>
              </a:ext>
            </a:extLst>
          </p:cNvPr>
          <p:cNvGraphicFramePr/>
          <p:nvPr>
            <p:extLst>
              <p:ext uri="{D42A27DB-BD31-4B8C-83A1-F6EECF244321}">
                <p14:modId xmlns:p14="http://schemas.microsoft.com/office/powerpoint/2010/main" val="672468170"/>
              </p:ext>
            </p:extLst>
          </p:nvPr>
        </p:nvGraphicFramePr>
        <p:xfrm>
          <a:off x="176683" y="2055905"/>
          <a:ext cx="8237974" cy="48020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Bildobjekt 7">
            <a:extLst>
              <a:ext uri="{FF2B5EF4-FFF2-40B4-BE49-F238E27FC236}">
                <a16:creationId xmlns:a16="http://schemas.microsoft.com/office/drawing/2014/main" id="{6AB3B42C-EF85-3396-BC55-7D43E0496A82}"/>
              </a:ext>
            </a:extLst>
          </p:cNvPr>
          <p:cNvPicPr>
            <a:picLocks noChangeAspect="1"/>
          </p:cNvPicPr>
          <p:nvPr/>
        </p:nvPicPr>
        <p:blipFill>
          <a:blip r:embed="rId12"/>
          <a:stretch>
            <a:fillRect/>
          </a:stretch>
        </p:blipFill>
        <p:spPr>
          <a:xfrm rot="987265">
            <a:off x="9252976" y="5573299"/>
            <a:ext cx="706126" cy="323641"/>
          </a:xfrm>
          <a:prstGeom prst="rect">
            <a:avLst/>
          </a:prstGeom>
        </p:spPr>
      </p:pic>
    </p:spTree>
    <p:extLst>
      <p:ext uri="{BB962C8B-B14F-4D97-AF65-F5344CB8AC3E}">
        <p14:creationId xmlns:p14="http://schemas.microsoft.com/office/powerpoint/2010/main" val="111914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06F59228-79B4-AE30-130A-047C40A1FBE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3C85E7-AEBB-54CD-B7F2-936F4012FE8F}"/>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612437F1-6188-8F5D-497F-C3A77F66E7CE}"/>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DDCE1CAD-F6AC-2625-55A5-655FA42244C6}"/>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7.3 Förbättra möjligheterna till uppföljning</a:t>
              </a:r>
            </a:p>
          </p:txBody>
        </p:sp>
      </p:grpSp>
      <p:sp>
        <p:nvSpPr>
          <p:cNvPr id="6" name="Rektangel: rundade hörn 5">
            <a:extLst>
              <a:ext uri="{FF2B5EF4-FFF2-40B4-BE49-F238E27FC236}">
                <a16:creationId xmlns:a16="http://schemas.microsoft.com/office/drawing/2014/main" id="{6B9FAB0E-F361-AB75-25EF-B2A4739C3FA8}"/>
              </a:ext>
            </a:extLst>
          </p:cNvPr>
          <p:cNvSpPr/>
          <p:nvPr/>
        </p:nvSpPr>
        <p:spPr>
          <a:xfrm>
            <a:off x="9990478" y="61929"/>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7ADA3BF0-93F2-92A1-E3B1-DA86F350CD02}"/>
              </a:ext>
            </a:extLst>
          </p:cNvPr>
          <p:cNvPicPr>
            <a:picLocks noChangeAspect="1"/>
          </p:cNvPicPr>
          <p:nvPr/>
        </p:nvPicPr>
        <p:blipFill>
          <a:blip r:embed="rId4"/>
          <a:stretch>
            <a:fillRect/>
          </a:stretch>
        </p:blipFill>
        <p:spPr>
          <a:xfrm>
            <a:off x="10017490" y="6323397"/>
            <a:ext cx="2174510" cy="587774"/>
          </a:xfrm>
          <a:prstGeom prst="rect">
            <a:avLst/>
          </a:prstGeom>
        </p:spPr>
      </p:pic>
      <p:sp>
        <p:nvSpPr>
          <p:cNvPr id="7" name="Freeform 5">
            <a:extLst>
              <a:ext uri="{FF2B5EF4-FFF2-40B4-BE49-F238E27FC236}">
                <a16:creationId xmlns:a16="http://schemas.microsoft.com/office/drawing/2014/main" id="{D4FE618E-26C0-500B-91B3-C4835C3F2308}"/>
              </a:ext>
            </a:extLst>
          </p:cNvPr>
          <p:cNvSpPr/>
          <p:nvPr/>
        </p:nvSpPr>
        <p:spPr>
          <a:xfrm>
            <a:off x="7806275" y="1837158"/>
            <a:ext cx="3776124" cy="4330481"/>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F90C8F41-115D-9338-617D-0FE424244678}"/>
              </a:ext>
            </a:extLst>
          </p:cNvPr>
          <p:cNvSpPr txBox="1"/>
          <p:nvPr/>
        </p:nvSpPr>
        <p:spPr>
          <a:xfrm>
            <a:off x="176683" y="157772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Fokus för detta område bör vara:</a:t>
            </a:r>
          </a:p>
        </p:txBody>
      </p:sp>
      <p:graphicFrame>
        <p:nvGraphicFramePr>
          <p:cNvPr id="13" name="textruta 10">
            <a:extLst>
              <a:ext uri="{FF2B5EF4-FFF2-40B4-BE49-F238E27FC236}">
                <a16:creationId xmlns:a16="http://schemas.microsoft.com/office/drawing/2014/main" id="{C555A6E6-1AF3-91F1-26F8-CE527F8948EB}"/>
              </a:ext>
            </a:extLst>
          </p:cNvPr>
          <p:cNvGraphicFramePr/>
          <p:nvPr>
            <p:extLst>
              <p:ext uri="{D42A27DB-BD31-4B8C-83A1-F6EECF244321}">
                <p14:modId xmlns:p14="http://schemas.microsoft.com/office/powerpoint/2010/main" val="552860648"/>
              </p:ext>
            </p:extLst>
          </p:nvPr>
        </p:nvGraphicFramePr>
        <p:xfrm>
          <a:off x="609600" y="2571237"/>
          <a:ext cx="6183085" cy="3752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68217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E533A354-921D-726D-82FF-9DCB8BEAE34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15D97A7-C099-A3F8-0705-DD41DD1CBEE7}"/>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DB1E5851-1BDF-93D4-C7D4-E6257959E928}"/>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C87EC79-1CB8-DA18-6CD5-2E9119B114D8}"/>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7.4 Utveckla digitala verktyg för enskilda individer och samhällsaktörer</a:t>
              </a:r>
            </a:p>
          </p:txBody>
        </p:sp>
      </p:grpSp>
      <p:sp>
        <p:nvSpPr>
          <p:cNvPr id="6" name="Rektangel: rundade hörn 5">
            <a:extLst>
              <a:ext uri="{FF2B5EF4-FFF2-40B4-BE49-F238E27FC236}">
                <a16:creationId xmlns:a16="http://schemas.microsoft.com/office/drawing/2014/main" id="{8303627A-D3EF-2959-831D-ECC017ACFE54}"/>
              </a:ext>
            </a:extLst>
          </p:cNvPr>
          <p:cNvSpPr/>
          <p:nvPr/>
        </p:nvSpPr>
        <p:spPr>
          <a:xfrm>
            <a:off x="9990478" y="61929"/>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CBA7F787-22AE-8CD3-434A-57604A161E5C}"/>
              </a:ext>
            </a:extLst>
          </p:cNvPr>
          <p:cNvPicPr>
            <a:picLocks noChangeAspect="1"/>
          </p:cNvPicPr>
          <p:nvPr/>
        </p:nvPicPr>
        <p:blipFill>
          <a:blip r:embed="rId4"/>
          <a:stretch>
            <a:fillRect/>
          </a:stretch>
        </p:blipFill>
        <p:spPr>
          <a:xfrm>
            <a:off x="10017490" y="6323397"/>
            <a:ext cx="2174510" cy="587774"/>
          </a:xfrm>
          <a:prstGeom prst="rect">
            <a:avLst/>
          </a:prstGeom>
        </p:spPr>
      </p:pic>
      <p:sp>
        <p:nvSpPr>
          <p:cNvPr id="7" name="Freeform 5">
            <a:extLst>
              <a:ext uri="{FF2B5EF4-FFF2-40B4-BE49-F238E27FC236}">
                <a16:creationId xmlns:a16="http://schemas.microsoft.com/office/drawing/2014/main" id="{71EF2052-1D2C-26DC-683A-9EF584963B38}"/>
              </a:ext>
            </a:extLst>
          </p:cNvPr>
          <p:cNvSpPr/>
          <p:nvPr/>
        </p:nvSpPr>
        <p:spPr>
          <a:xfrm>
            <a:off x="7833490" y="1837158"/>
            <a:ext cx="3776124" cy="4330481"/>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ruta 7">
            <a:extLst>
              <a:ext uri="{FF2B5EF4-FFF2-40B4-BE49-F238E27FC236}">
                <a16:creationId xmlns:a16="http://schemas.microsoft.com/office/drawing/2014/main" id="{19571E1A-638D-B213-2458-859F04ED6277}"/>
              </a:ext>
            </a:extLst>
          </p:cNvPr>
          <p:cNvSpPr txBox="1"/>
          <p:nvPr/>
        </p:nvSpPr>
        <p:spPr>
          <a:xfrm>
            <a:off x="187569" y="147104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Fokus för detta område bör vara:</a:t>
            </a:r>
          </a:p>
        </p:txBody>
      </p:sp>
      <p:graphicFrame>
        <p:nvGraphicFramePr>
          <p:cNvPr id="12" name="textruta 9">
            <a:extLst>
              <a:ext uri="{FF2B5EF4-FFF2-40B4-BE49-F238E27FC236}">
                <a16:creationId xmlns:a16="http://schemas.microsoft.com/office/drawing/2014/main" id="{8F905427-159D-FC28-799E-67457B92A504}"/>
              </a:ext>
            </a:extLst>
          </p:cNvPr>
          <p:cNvGraphicFramePr/>
          <p:nvPr>
            <p:extLst>
              <p:ext uri="{D42A27DB-BD31-4B8C-83A1-F6EECF244321}">
                <p14:modId xmlns:p14="http://schemas.microsoft.com/office/powerpoint/2010/main" val="1285706236"/>
              </p:ext>
            </p:extLst>
          </p:nvPr>
        </p:nvGraphicFramePr>
        <p:xfrm>
          <a:off x="473528" y="1369880"/>
          <a:ext cx="7015843" cy="51724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Bildobjekt 8">
            <a:extLst>
              <a:ext uri="{FF2B5EF4-FFF2-40B4-BE49-F238E27FC236}">
                <a16:creationId xmlns:a16="http://schemas.microsoft.com/office/drawing/2014/main" id="{5B235B83-054D-972D-3CAF-73FCA6734F2A}"/>
              </a:ext>
            </a:extLst>
          </p:cNvPr>
          <p:cNvPicPr>
            <a:picLocks noChangeAspect="1"/>
          </p:cNvPicPr>
          <p:nvPr/>
        </p:nvPicPr>
        <p:blipFill>
          <a:blip r:embed="rId12"/>
          <a:stretch>
            <a:fillRect/>
          </a:stretch>
        </p:blipFill>
        <p:spPr>
          <a:xfrm rot="987265">
            <a:off x="8852926" y="5493288"/>
            <a:ext cx="706126" cy="323641"/>
          </a:xfrm>
          <a:prstGeom prst="rect">
            <a:avLst/>
          </a:prstGeom>
        </p:spPr>
      </p:pic>
    </p:spTree>
    <p:extLst>
      <p:ext uri="{BB962C8B-B14F-4D97-AF65-F5344CB8AC3E}">
        <p14:creationId xmlns:p14="http://schemas.microsoft.com/office/powerpoint/2010/main" val="25091559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C20D2240-A9E8-FB3A-2005-7EBF2BD7FB8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236CBE-23F2-3A77-D889-215C8AEB4CCA}"/>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ABB50724-9617-EFF9-896B-1D93B5213701}"/>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0B1D803E-F505-F338-E86E-E0A34BD106FF}"/>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7.5 Utöka det internationella samarbetet och kunskaps- och erfarenhetsutbytet</a:t>
              </a:r>
            </a:p>
          </p:txBody>
        </p:sp>
      </p:grpSp>
      <p:sp>
        <p:nvSpPr>
          <p:cNvPr id="6" name="Rektangel: rundade hörn 5">
            <a:extLst>
              <a:ext uri="{FF2B5EF4-FFF2-40B4-BE49-F238E27FC236}">
                <a16:creationId xmlns:a16="http://schemas.microsoft.com/office/drawing/2014/main" id="{19A929A8-CB17-5C58-6679-CFAD11BFEE1A}"/>
              </a:ext>
            </a:extLst>
          </p:cNvPr>
          <p:cNvSpPr/>
          <p:nvPr/>
        </p:nvSpPr>
        <p:spPr>
          <a:xfrm>
            <a:off x="9990478" y="61929"/>
            <a:ext cx="2350466" cy="1619471"/>
          </a:xfrm>
          <a:prstGeom prst="roundRect">
            <a:avLst/>
          </a:prstGeom>
          <a:blipFill dpi="0" rotWithShape="1">
            <a:blip r:embed="rId3"/>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74CF16FC-0516-54EF-EA96-0E6B444CF3A4}"/>
              </a:ext>
            </a:extLst>
          </p:cNvPr>
          <p:cNvPicPr>
            <a:picLocks noChangeAspect="1"/>
          </p:cNvPicPr>
          <p:nvPr/>
        </p:nvPicPr>
        <p:blipFill>
          <a:blip r:embed="rId4"/>
          <a:stretch>
            <a:fillRect/>
          </a:stretch>
        </p:blipFill>
        <p:spPr>
          <a:xfrm>
            <a:off x="10017490" y="6323397"/>
            <a:ext cx="2174510" cy="587774"/>
          </a:xfrm>
          <a:prstGeom prst="rect">
            <a:avLst/>
          </a:prstGeom>
        </p:spPr>
      </p:pic>
      <p:sp>
        <p:nvSpPr>
          <p:cNvPr id="7" name="Freeform 5">
            <a:extLst>
              <a:ext uri="{FF2B5EF4-FFF2-40B4-BE49-F238E27FC236}">
                <a16:creationId xmlns:a16="http://schemas.microsoft.com/office/drawing/2014/main" id="{2858685B-E5AA-8EB9-6DEF-1979329E3699}"/>
              </a:ext>
            </a:extLst>
          </p:cNvPr>
          <p:cNvSpPr/>
          <p:nvPr/>
        </p:nvSpPr>
        <p:spPr>
          <a:xfrm>
            <a:off x="7873460" y="1780383"/>
            <a:ext cx="3776124" cy="4330481"/>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F5CBAFC4-81C6-D17F-25D2-6DBC589624E6}"/>
              </a:ext>
            </a:extLst>
          </p:cNvPr>
          <p:cNvSpPr txBox="1"/>
          <p:nvPr/>
        </p:nvSpPr>
        <p:spPr>
          <a:xfrm>
            <a:off x="176683" y="157772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Fokus för detta område bör vara:</a:t>
            </a:r>
          </a:p>
        </p:txBody>
      </p:sp>
      <p:graphicFrame>
        <p:nvGraphicFramePr>
          <p:cNvPr id="13" name="textruta 10">
            <a:extLst>
              <a:ext uri="{FF2B5EF4-FFF2-40B4-BE49-F238E27FC236}">
                <a16:creationId xmlns:a16="http://schemas.microsoft.com/office/drawing/2014/main" id="{7E563DC0-FBE1-A0F4-1A57-A85C4F832F3B}"/>
              </a:ext>
            </a:extLst>
          </p:cNvPr>
          <p:cNvGraphicFramePr/>
          <p:nvPr>
            <p:extLst>
              <p:ext uri="{D42A27DB-BD31-4B8C-83A1-F6EECF244321}">
                <p14:modId xmlns:p14="http://schemas.microsoft.com/office/powerpoint/2010/main" val="189719772"/>
              </p:ext>
            </p:extLst>
          </p:nvPr>
        </p:nvGraphicFramePr>
        <p:xfrm>
          <a:off x="1107505" y="2043528"/>
          <a:ext cx="5891041" cy="4382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Bildobjekt 7">
            <a:extLst>
              <a:ext uri="{FF2B5EF4-FFF2-40B4-BE49-F238E27FC236}">
                <a16:creationId xmlns:a16="http://schemas.microsoft.com/office/drawing/2014/main" id="{AA0319A5-A952-F7FB-D795-F4075CD19973}"/>
              </a:ext>
            </a:extLst>
          </p:cNvPr>
          <p:cNvPicPr>
            <a:picLocks noChangeAspect="1"/>
          </p:cNvPicPr>
          <p:nvPr/>
        </p:nvPicPr>
        <p:blipFill>
          <a:blip r:embed="rId12"/>
          <a:stretch>
            <a:fillRect/>
          </a:stretch>
        </p:blipFill>
        <p:spPr>
          <a:xfrm rot="987265">
            <a:off x="8852926" y="5447568"/>
            <a:ext cx="706126" cy="323641"/>
          </a:xfrm>
          <a:prstGeom prst="rect">
            <a:avLst/>
          </a:prstGeom>
        </p:spPr>
      </p:pic>
    </p:spTree>
    <p:extLst>
      <p:ext uri="{BB962C8B-B14F-4D97-AF65-F5344CB8AC3E}">
        <p14:creationId xmlns:p14="http://schemas.microsoft.com/office/powerpoint/2010/main" val="32691010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CC411042-CAB4-6C13-76E2-E4D3639292A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6568D62-4D59-E50D-1B15-3AA9C18EA8EF}"/>
              </a:ext>
            </a:extLst>
          </p:cNvPr>
          <p:cNvGrpSpPr/>
          <p:nvPr/>
        </p:nvGrpSpPr>
        <p:grpSpPr>
          <a:xfrm>
            <a:off x="0" y="606830"/>
            <a:ext cx="8106053" cy="862037"/>
            <a:chOff x="0" y="0"/>
            <a:chExt cx="3900078" cy="414754"/>
          </a:xfrm>
          <a:solidFill>
            <a:srgbClr val="1E69AD"/>
          </a:solidFill>
        </p:grpSpPr>
        <p:sp>
          <p:nvSpPr>
            <p:cNvPr id="3" name="Freeform 3">
              <a:extLst>
                <a:ext uri="{FF2B5EF4-FFF2-40B4-BE49-F238E27FC236}">
                  <a16:creationId xmlns:a16="http://schemas.microsoft.com/office/drawing/2014/main" id="{21ABB36F-8F7A-799E-CDBD-5B26F7165FC0}"/>
                </a:ext>
              </a:extLst>
            </p:cNvPr>
            <p:cNvSpPr/>
            <p:nvPr/>
          </p:nvSpPr>
          <p:spPr>
            <a:xfrm>
              <a:off x="0" y="0"/>
              <a:ext cx="3900078" cy="414754"/>
            </a:xfrm>
            <a:custGeom>
              <a:avLst/>
              <a:gdLst/>
              <a:ahLst/>
              <a:cxnLst/>
              <a:rect l="l" t="t" r="r" b="b"/>
              <a:pathLst>
                <a:path w="3900078" h="414754">
                  <a:moveTo>
                    <a:pt x="47117" y="0"/>
                  </a:moveTo>
                  <a:lnTo>
                    <a:pt x="3852961" y="0"/>
                  </a:lnTo>
                  <a:cubicBezTo>
                    <a:pt x="3865457" y="0"/>
                    <a:pt x="3877442" y="4964"/>
                    <a:pt x="3886278" y="13800"/>
                  </a:cubicBezTo>
                  <a:cubicBezTo>
                    <a:pt x="3895114" y="22637"/>
                    <a:pt x="3900078" y="34621"/>
                    <a:pt x="3900078" y="47117"/>
                  </a:cubicBezTo>
                  <a:lnTo>
                    <a:pt x="3900078" y="367636"/>
                  </a:lnTo>
                  <a:cubicBezTo>
                    <a:pt x="3900078" y="393658"/>
                    <a:pt x="3878983" y="414754"/>
                    <a:pt x="3852961" y="414754"/>
                  </a:cubicBezTo>
                  <a:lnTo>
                    <a:pt x="47117" y="414754"/>
                  </a:lnTo>
                  <a:cubicBezTo>
                    <a:pt x="21095" y="414754"/>
                    <a:pt x="0" y="393658"/>
                    <a:pt x="0" y="367636"/>
                  </a:cubicBezTo>
                  <a:lnTo>
                    <a:pt x="0" y="47117"/>
                  </a:lnTo>
                  <a:cubicBezTo>
                    <a:pt x="0" y="21095"/>
                    <a:pt x="21095" y="0"/>
                    <a:pt x="47117"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48A90474-27E2-D9F0-BF76-F33744856F0A}"/>
                </a:ext>
              </a:extLst>
            </p:cNvPr>
            <p:cNvSpPr txBox="1"/>
            <p:nvPr/>
          </p:nvSpPr>
          <p:spPr>
            <a:xfrm>
              <a:off x="0" y="47624"/>
              <a:ext cx="3900078" cy="319504"/>
            </a:xfrm>
            <a:prstGeom prst="rect">
              <a:avLst/>
            </a:prstGeom>
            <a:grpFill/>
          </p:spPr>
          <p:txBody>
            <a:bodyPr lIns="13634" tIns="13634" rIns="13634" bIns="13634" rtlCol="0" anchor="ctr"/>
            <a:lstStyle/>
            <a:p>
              <a:pPr marL="0" marR="0" lvl="0" indent="0" algn="ctr" defTabSz="914400" rtl="0" eaLnBrk="1" fontAlgn="auto" latinLnBrk="0" hangingPunct="1">
                <a:lnSpc>
                  <a:spcPts val="3334"/>
                </a:lnSpc>
                <a:spcBef>
                  <a:spcPts val="0"/>
                </a:spcBef>
                <a:spcAft>
                  <a:spcPts val="0"/>
                </a:spcAft>
                <a:buClrTx/>
                <a:buSzTx/>
                <a:buFontTx/>
                <a:buNone/>
                <a:tabLst/>
                <a:defRPr/>
              </a:pPr>
              <a:r>
                <a:rPr kumimoji="0" lang="sv-SE" sz="2800" b="1" i="1" u="none" strike="noStrike" kern="1200" cap="none" spc="0" normalizeH="0" baseline="0" noProof="0" dirty="0">
                  <a:ln>
                    <a:noFill/>
                  </a:ln>
                  <a:solidFill>
                    <a:prstClr val="white"/>
                  </a:solidFill>
                  <a:effectLst/>
                  <a:uLnTx/>
                  <a:uFillTx/>
                  <a:latin typeface="Calibri"/>
                  <a:ea typeface="One Little Font Bold"/>
                  <a:cs typeface="One Little Font Bold"/>
                  <a:sym typeface="One Little Font Bold"/>
                </a:rPr>
                <a:t>Stärkt kunskapsutveckling inom området psykisk hälsa och suicidprevention</a:t>
              </a:r>
            </a:p>
          </p:txBody>
        </p:sp>
      </p:grpSp>
      <p:graphicFrame>
        <p:nvGraphicFramePr>
          <p:cNvPr id="27" name="textruta 2">
            <a:extLst>
              <a:ext uri="{FF2B5EF4-FFF2-40B4-BE49-F238E27FC236}">
                <a16:creationId xmlns:a16="http://schemas.microsoft.com/office/drawing/2014/main" id="{C53B887C-2143-DA0F-FA4F-1C4C8D65AE4C}"/>
              </a:ext>
            </a:extLst>
          </p:cNvPr>
          <p:cNvGraphicFramePr/>
          <p:nvPr/>
        </p:nvGraphicFramePr>
        <p:xfrm>
          <a:off x="542416" y="2093652"/>
          <a:ext cx="5752875" cy="4436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rundade hörn 5">
            <a:extLst>
              <a:ext uri="{FF2B5EF4-FFF2-40B4-BE49-F238E27FC236}">
                <a16:creationId xmlns:a16="http://schemas.microsoft.com/office/drawing/2014/main" id="{8FDCD946-EB79-1A87-7DBD-5FE17B117FEA}"/>
              </a:ext>
            </a:extLst>
          </p:cNvPr>
          <p:cNvSpPr/>
          <p:nvPr/>
        </p:nvSpPr>
        <p:spPr>
          <a:xfrm>
            <a:off x="9990478" y="61929"/>
            <a:ext cx="2350466" cy="1619471"/>
          </a:xfrm>
          <a:prstGeom prst="roundRect">
            <a:avLst/>
          </a:prstGeom>
          <a:blipFill dpi="0" rotWithShape="1">
            <a:blip r:embed="rId8"/>
            <a:srcRect/>
            <a:stretch>
              <a:fillRect l="15550" r="1555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F24ECF4D-DDB5-1AB3-AB64-1122789D6A58}"/>
              </a:ext>
            </a:extLst>
          </p:cNvPr>
          <p:cNvPicPr>
            <a:picLocks noChangeAspect="1"/>
          </p:cNvPicPr>
          <p:nvPr/>
        </p:nvPicPr>
        <p:blipFill>
          <a:blip r:embed="rId9"/>
          <a:stretch>
            <a:fillRect/>
          </a:stretch>
        </p:blipFill>
        <p:spPr>
          <a:xfrm>
            <a:off x="10017490" y="6323397"/>
            <a:ext cx="2174510" cy="587774"/>
          </a:xfrm>
          <a:prstGeom prst="rect">
            <a:avLst/>
          </a:prstGeom>
        </p:spPr>
      </p:pic>
      <p:sp>
        <p:nvSpPr>
          <p:cNvPr id="7" name="Freeform 5">
            <a:extLst>
              <a:ext uri="{FF2B5EF4-FFF2-40B4-BE49-F238E27FC236}">
                <a16:creationId xmlns:a16="http://schemas.microsoft.com/office/drawing/2014/main" id="{AC7C60AF-EACF-BAE9-920A-A41EDD97A9C9}"/>
              </a:ext>
            </a:extLst>
          </p:cNvPr>
          <p:cNvSpPr/>
          <p:nvPr/>
        </p:nvSpPr>
        <p:spPr>
          <a:xfrm>
            <a:off x="6499989" y="1920689"/>
            <a:ext cx="3776124" cy="4330481"/>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ruta 8">
            <a:extLst>
              <a:ext uri="{FF2B5EF4-FFF2-40B4-BE49-F238E27FC236}">
                <a16:creationId xmlns:a16="http://schemas.microsoft.com/office/drawing/2014/main" id="{CAC9BF19-05D4-C3BE-8103-3FDA2DB8D578}"/>
              </a:ext>
            </a:extLst>
          </p:cNvPr>
          <p:cNvSpPr txBox="1"/>
          <p:nvPr/>
        </p:nvSpPr>
        <p:spPr>
          <a:xfrm>
            <a:off x="176683" y="157772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Fokus för detta område bör vara:</a:t>
            </a:r>
          </a:p>
        </p:txBody>
      </p:sp>
      <p:pic>
        <p:nvPicPr>
          <p:cNvPr id="8" name="Bildobjekt 7">
            <a:extLst>
              <a:ext uri="{FF2B5EF4-FFF2-40B4-BE49-F238E27FC236}">
                <a16:creationId xmlns:a16="http://schemas.microsoft.com/office/drawing/2014/main" id="{AE73266E-2DAA-4760-8164-FA961C4BE8D2}"/>
              </a:ext>
            </a:extLst>
          </p:cNvPr>
          <p:cNvPicPr>
            <a:picLocks noChangeAspect="1"/>
          </p:cNvPicPr>
          <p:nvPr/>
        </p:nvPicPr>
        <p:blipFill>
          <a:blip r:embed="rId12"/>
          <a:stretch>
            <a:fillRect/>
          </a:stretch>
        </p:blipFill>
        <p:spPr>
          <a:xfrm rot="987265">
            <a:off x="7418887" y="5615064"/>
            <a:ext cx="706126" cy="323641"/>
          </a:xfrm>
          <a:prstGeom prst="rect">
            <a:avLst/>
          </a:prstGeom>
        </p:spPr>
      </p:pic>
    </p:spTree>
    <p:extLst>
      <p:ext uri="{BB962C8B-B14F-4D97-AF65-F5344CB8AC3E}">
        <p14:creationId xmlns:p14="http://schemas.microsoft.com/office/powerpoint/2010/main" val="1895205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AF5EF"/>
        </a:solidFill>
        <a:effectLst/>
      </p:bgPr>
    </p:bg>
    <p:spTree>
      <p:nvGrpSpPr>
        <p:cNvPr id="1" name="">
          <a:extLst>
            <a:ext uri="{FF2B5EF4-FFF2-40B4-BE49-F238E27FC236}">
              <a16:creationId xmlns:a16="http://schemas.microsoft.com/office/drawing/2014/main" id="{59730DA1-E66B-73B3-6EE6-A4FE4111026A}"/>
            </a:ext>
          </a:extLst>
        </p:cNvPr>
        <p:cNvGrpSpPr/>
        <p:nvPr/>
      </p:nvGrpSpPr>
      <p:grpSpPr>
        <a:xfrm>
          <a:off x="0" y="0"/>
          <a:ext cx="0" cy="0"/>
          <a:chOff x="0" y="0"/>
          <a:chExt cx="0" cy="0"/>
        </a:xfrm>
      </p:grpSpPr>
      <p:pic>
        <p:nvPicPr>
          <p:cNvPr id="31" name="Bildobjekt 30">
            <a:extLst>
              <a:ext uri="{FF2B5EF4-FFF2-40B4-BE49-F238E27FC236}">
                <a16:creationId xmlns:a16="http://schemas.microsoft.com/office/drawing/2014/main" id="{B6BC8D95-0D19-D308-5A23-3CB398F9DA0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91067" y="293887"/>
            <a:ext cx="7934476" cy="5236752"/>
          </a:xfrm>
          <a:prstGeom prst="rect">
            <a:avLst/>
          </a:prstGeom>
        </p:spPr>
      </p:pic>
      <p:pic>
        <p:nvPicPr>
          <p:cNvPr id="30" name="Bildobjekt 29">
            <a:extLst>
              <a:ext uri="{FF2B5EF4-FFF2-40B4-BE49-F238E27FC236}">
                <a16:creationId xmlns:a16="http://schemas.microsoft.com/office/drawing/2014/main" id="{DC7AB63E-C009-9712-40F8-9D4DA899F6D2}"/>
              </a:ext>
            </a:extLst>
          </p:cNvPr>
          <p:cNvPicPr>
            <a:picLocks noChangeAspect="1"/>
          </p:cNvPicPr>
          <p:nvPr/>
        </p:nvPicPr>
        <p:blipFill>
          <a:blip r:embed="rId5"/>
          <a:stretch>
            <a:fillRect/>
          </a:stretch>
        </p:blipFill>
        <p:spPr>
          <a:xfrm>
            <a:off x="8970811" y="3323819"/>
            <a:ext cx="2241475" cy="3165613"/>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a:extLst>
              <a:ext uri="{FF2B5EF4-FFF2-40B4-BE49-F238E27FC236}">
                <a16:creationId xmlns:a16="http://schemas.microsoft.com/office/drawing/2014/main" id="{C1455F08-8414-7052-BF97-B760FE817495}"/>
              </a:ext>
            </a:extLst>
          </p:cNvPr>
          <p:cNvPicPr>
            <a:picLocks noChangeAspect="1"/>
          </p:cNvPicPr>
          <p:nvPr/>
        </p:nvPicPr>
        <p:blipFill>
          <a:blip r:embed="rId6"/>
          <a:stretch>
            <a:fillRect/>
          </a:stretch>
        </p:blipFill>
        <p:spPr>
          <a:xfrm>
            <a:off x="9967872" y="0"/>
            <a:ext cx="2174510" cy="587774"/>
          </a:xfrm>
          <a:prstGeom prst="rect">
            <a:avLst/>
          </a:prstGeom>
        </p:spPr>
      </p:pic>
      <p:sp>
        <p:nvSpPr>
          <p:cNvPr id="7" name="textruta 6">
            <a:extLst>
              <a:ext uri="{FF2B5EF4-FFF2-40B4-BE49-F238E27FC236}">
                <a16:creationId xmlns:a16="http://schemas.microsoft.com/office/drawing/2014/main" id="{927BBC48-8A6D-AB4D-D428-7D545F7CBDAD}"/>
              </a:ext>
            </a:extLst>
          </p:cNvPr>
          <p:cNvSpPr txBox="1"/>
          <p:nvPr/>
        </p:nvSpPr>
        <p:spPr>
          <a:xfrm>
            <a:off x="643467" y="2690336"/>
            <a:ext cx="7401076" cy="28931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1" dirty="0"/>
              <a:t>Nationella forskningsprogram ska bidra till att stärka kunskapsutvecklingen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Forskningsrådet för hälsa, arbetsliv och välfärd ansvarar för det nationella forskningsprogrammet inom området psykisk hälsa under perioden 2021–2030. Forskningsprogrammet ska bidra till att stärka forskning och kunskapsutveckling för att främja psykiskt välbefinnande samt förebygga och behandla psykisk ohälsa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1" dirty="0"/>
              <a:t>Styrning med kunskap ska bidra till god vård och omsorg</a:t>
            </a:r>
            <a:endParaRPr kumimoji="0" lang="sv-SE" sz="1400" b="1" i="0" u="none" strike="noStrike" kern="1200" cap="none" spc="0" normalizeH="0" baseline="0" noProof="0" dirty="0">
              <a:ln>
                <a:noFill/>
              </a:ln>
              <a:solidFill>
                <a:prstClr val="black"/>
              </a:solidFill>
              <a:effectLst/>
              <a:uLnTx/>
              <a:uFillTx/>
              <a:latin typeface="Calibri"/>
              <a:ea typeface="+mn-ea"/>
              <a:cs typeface="+mn-cs"/>
            </a:endParaRPr>
          </a:p>
          <a:p>
            <a:pPr algn="ctr"/>
            <a:r>
              <a:rPr lang="sv-SE" sz="1400" dirty="0"/>
              <a:t>Regeringen och Sveriges Kommuner och Regioner har kommit överens om en gemensam inriktning för en sammanhållen och ändamålsenlig kunskapsstyrning för hälso- och sjukvården som bl.a. syftar till att bidra till en god, jämlik och kunskapsbaserad hälso- och sjukvård samt bidra till ett skifte i fokus från produktion av kunskapsstöd till ett tydligare fokus på implementering, uppföljning och analys samt verksamhetsutveckling.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ruta 2">
            <a:extLst>
              <a:ext uri="{FF2B5EF4-FFF2-40B4-BE49-F238E27FC236}">
                <a16:creationId xmlns:a16="http://schemas.microsoft.com/office/drawing/2014/main" id="{47E61CE7-7F66-75AC-C881-AA2DA69140E7}"/>
              </a:ext>
            </a:extLst>
          </p:cNvPr>
          <p:cNvSpPr txBox="1"/>
          <p:nvPr/>
        </p:nvSpPr>
        <p:spPr>
          <a:xfrm>
            <a:off x="0" y="6489432"/>
            <a:ext cx="9349740" cy="276999"/>
          </a:xfrm>
          <a:prstGeom prst="rect">
            <a:avLst/>
          </a:prstGeom>
          <a:noFill/>
        </p:spPr>
        <p:txBody>
          <a:bodyPr wrap="square">
            <a:spAutoFit/>
          </a:bodyPr>
          <a:lstStyle/>
          <a:p>
            <a:r>
              <a:rPr lang="sv-SE" sz="1200" dirty="0">
                <a:hlinkClick r:id="rId7"/>
              </a:rPr>
              <a:t>Regeringens handlingsplan för genomförandet av den nationella strategin inom området psykisk hälsa och suicidprevention för perioden 2025–2026</a:t>
            </a:r>
            <a:endParaRPr lang="sv-SE" sz="1200" dirty="0"/>
          </a:p>
        </p:txBody>
      </p:sp>
    </p:spTree>
    <p:extLst>
      <p:ext uri="{BB962C8B-B14F-4D97-AF65-F5344CB8AC3E}">
        <p14:creationId xmlns:p14="http://schemas.microsoft.com/office/powerpoint/2010/main" val="409967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1A564F"/>
        </a:solidFill>
        <a:effectLst/>
      </p:bgPr>
    </p:bg>
    <p:spTree>
      <p:nvGrpSpPr>
        <p:cNvPr id="1" name=""/>
        <p:cNvGrpSpPr/>
        <p:nvPr/>
      </p:nvGrpSpPr>
      <p:grpSpPr>
        <a:xfrm>
          <a:off x="0" y="0"/>
          <a:ext cx="0" cy="0"/>
          <a:chOff x="0" y="0"/>
          <a:chExt cx="0" cy="0"/>
        </a:xfrm>
      </p:grpSpPr>
      <p:sp>
        <p:nvSpPr>
          <p:cNvPr id="2" name="Freeform 2"/>
          <p:cNvSpPr/>
          <p:nvPr/>
        </p:nvSpPr>
        <p:spPr>
          <a:xfrm>
            <a:off x="1171031" y="876804"/>
            <a:ext cx="1642113" cy="1515533"/>
          </a:xfrm>
          <a:custGeom>
            <a:avLst/>
            <a:gdLst/>
            <a:ahLst/>
            <a:cxnLst/>
            <a:rect l="l" t="t" r="r" b="b"/>
            <a:pathLst>
              <a:path w="2463169" h="2273300">
                <a:moveTo>
                  <a:pt x="0" y="0"/>
                </a:moveTo>
                <a:lnTo>
                  <a:pt x="2463170" y="0"/>
                </a:lnTo>
                <a:lnTo>
                  <a:pt x="2463170" y="2273300"/>
                </a:lnTo>
                <a:lnTo>
                  <a:pt x="0" y="2273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sv-SE" sz="1200">
              <a:solidFill>
                <a:prstClr val="black"/>
              </a:solidFill>
              <a:latin typeface="Calibri"/>
            </a:endParaRPr>
          </a:p>
        </p:txBody>
      </p:sp>
      <p:graphicFrame>
        <p:nvGraphicFramePr>
          <p:cNvPr id="6" name="Diagram 5">
            <a:extLst>
              <a:ext uri="{FF2B5EF4-FFF2-40B4-BE49-F238E27FC236}">
                <a16:creationId xmlns:a16="http://schemas.microsoft.com/office/drawing/2014/main" id="{273F641F-7295-701D-B0D8-9D46D0D806B1}"/>
              </a:ext>
            </a:extLst>
          </p:cNvPr>
          <p:cNvGraphicFramePr/>
          <p:nvPr>
            <p:extLst>
              <p:ext uri="{D42A27DB-BD31-4B8C-83A1-F6EECF244321}">
                <p14:modId xmlns:p14="http://schemas.microsoft.com/office/powerpoint/2010/main" val="2656398758"/>
              </p:ext>
            </p:extLst>
          </p:nvPr>
        </p:nvGraphicFramePr>
        <p:xfrm>
          <a:off x="3494314" y="1730828"/>
          <a:ext cx="6966857" cy="42431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ubrik 2">
            <a:extLst>
              <a:ext uri="{FF2B5EF4-FFF2-40B4-BE49-F238E27FC236}">
                <a16:creationId xmlns:a16="http://schemas.microsoft.com/office/drawing/2014/main" id="{C8D54DA3-6BFE-5071-AB11-78E0440F406E}"/>
              </a:ext>
            </a:extLst>
          </p:cNvPr>
          <p:cNvSpPr txBox="1">
            <a:spLocks/>
          </p:cNvSpPr>
          <p:nvPr/>
        </p:nvSpPr>
        <p:spPr>
          <a:xfrm>
            <a:off x="3494314" y="622753"/>
            <a:ext cx="6767058" cy="661761"/>
          </a:xfrm>
          <a:prstGeom prst="rect">
            <a:avLst/>
          </a:prstGeom>
        </p:spPr>
        <p:txBody>
          <a:bodyPr/>
          <a:lstStyle>
            <a:lvl1pPr algn="ctr" defTabSz="609630" rtl="0" eaLnBrk="1" latinLnBrk="0" hangingPunct="1">
              <a:spcBef>
                <a:spcPct val="0"/>
              </a:spcBef>
              <a:buNone/>
              <a:defRPr sz="2933" kern="1200">
                <a:solidFill>
                  <a:schemeClr val="tx1"/>
                </a:solidFill>
                <a:latin typeface="+mj-lt"/>
                <a:ea typeface="+mj-ea"/>
                <a:cs typeface="+mj-cs"/>
              </a:defRPr>
            </a:lvl1pPr>
          </a:lstStyle>
          <a:p>
            <a:r>
              <a:rPr lang="sv-SE" sz="3600" dirty="0">
                <a:solidFill>
                  <a:schemeClr val="bg1"/>
                </a:solidFill>
              </a:rPr>
              <a:t>Indikatorer och uppföljning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latshållare för innehåll 4">
            <a:extLst>
              <a:ext uri="{FF2B5EF4-FFF2-40B4-BE49-F238E27FC236}">
                <a16:creationId xmlns:a16="http://schemas.microsoft.com/office/drawing/2014/main" id="{7662D1DA-3A49-24B7-CC8C-8A0C88288AAA}"/>
              </a:ext>
            </a:extLst>
          </p:cNvPr>
          <p:cNvPicPr>
            <a:picLocks noChangeAspect="1"/>
          </p:cNvPicPr>
          <p:nvPr/>
        </p:nvPicPr>
        <p:blipFill rotWithShape="1">
          <a:blip r:embed="rId3"/>
          <a:srcRect b="1765"/>
          <a:stretch/>
        </p:blipFill>
        <p:spPr>
          <a:xfrm>
            <a:off x="20" y="1282"/>
            <a:ext cx="12191980" cy="6856718"/>
          </a:xfrm>
          <a:prstGeom prst="rect">
            <a:avLst/>
          </a:prstGeom>
          <a:noFill/>
        </p:spPr>
      </p:pic>
    </p:spTree>
    <p:extLst>
      <p:ext uri="{BB962C8B-B14F-4D97-AF65-F5344CB8AC3E}">
        <p14:creationId xmlns:p14="http://schemas.microsoft.com/office/powerpoint/2010/main" val="545977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1A564F"/>
        </a:solidFill>
        <a:effectLst/>
      </p:bgPr>
    </p:bg>
    <p:spTree>
      <p:nvGrpSpPr>
        <p:cNvPr id="1" name="">
          <a:extLst>
            <a:ext uri="{FF2B5EF4-FFF2-40B4-BE49-F238E27FC236}">
              <a16:creationId xmlns:a16="http://schemas.microsoft.com/office/drawing/2014/main" id="{A4987139-913B-7391-CC5E-9E1503E1D23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DA4F945-F1BF-8471-BCA9-A6386FA789FF}"/>
              </a:ext>
            </a:extLst>
          </p:cNvPr>
          <p:cNvSpPr/>
          <p:nvPr/>
        </p:nvSpPr>
        <p:spPr>
          <a:xfrm>
            <a:off x="1171031" y="876804"/>
            <a:ext cx="1642113" cy="1515533"/>
          </a:xfrm>
          <a:custGeom>
            <a:avLst/>
            <a:gdLst/>
            <a:ahLst/>
            <a:cxnLst/>
            <a:rect l="l" t="t" r="r" b="b"/>
            <a:pathLst>
              <a:path w="2463169" h="2273300">
                <a:moveTo>
                  <a:pt x="0" y="0"/>
                </a:moveTo>
                <a:lnTo>
                  <a:pt x="2463170" y="0"/>
                </a:lnTo>
                <a:lnTo>
                  <a:pt x="2463170" y="2273300"/>
                </a:lnTo>
                <a:lnTo>
                  <a:pt x="0" y="2273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6" name="Diagram 5">
            <a:extLst>
              <a:ext uri="{FF2B5EF4-FFF2-40B4-BE49-F238E27FC236}">
                <a16:creationId xmlns:a16="http://schemas.microsoft.com/office/drawing/2014/main" id="{2ADE45AE-8F2F-90C3-052C-7173A8E5DB50}"/>
              </a:ext>
            </a:extLst>
          </p:cNvPr>
          <p:cNvGraphicFramePr/>
          <p:nvPr>
            <p:extLst>
              <p:ext uri="{D42A27DB-BD31-4B8C-83A1-F6EECF244321}">
                <p14:modId xmlns:p14="http://schemas.microsoft.com/office/powerpoint/2010/main" val="3234889068"/>
              </p:ext>
            </p:extLst>
          </p:nvPr>
        </p:nvGraphicFramePr>
        <p:xfrm>
          <a:off x="3494314" y="1730828"/>
          <a:ext cx="6966857" cy="42431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ubrik 2">
            <a:extLst>
              <a:ext uri="{FF2B5EF4-FFF2-40B4-BE49-F238E27FC236}">
                <a16:creationId xmlns:a16="http://schemas.microsoft.com/office/drawing/2014/main" id="{0B5C891B-2A1E-9EA6-E7C3-F90370676146}"/>
              </a:ext>
            </a:extLst>
          </p:cNvPr>
          <p:cNvSpPr txBox="1">
            <a:spLocks/>
          </p:cNvSpPr>
          <p:nvPr/>
        </p:nvSpPr>
        <p:spPr>
          <a:xfrm>
            <a:off x="3494314" y="622753"/>
            <a:ext cx="6767058" cy="661761"/>
          </a:xfrm>
          <a:prstGeom prst="rect">
            <a:avLst/>
          </a:prstGeom>
        </p:spPr>
        <p:txBody>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noFill/>
                </a:ln>
                <a:solidFill>
                  <a:prstClr val="white"/>
                </a:solidFill>
                <a:effectLst/>
                <a:uLnTx/>
                <a:uFillTx/>
                <a:latin typeface="Calibri"/>
                <a:ea typeface="+mj-ea"/>
                <a:cs typeface="+mj-cs"/>
              </a:rPr>
              <a:t>Dialogpaus! </a:t>
            </a:r>
          </a:p>
        </p:txBody>
      </p:sp>
      <p:pic>
        <p:nvPicPr>
          <p:cNvPr id="7" name="Bildobjekt 6">
            <a:extLst>
              <a:ext uri="{FF2B5EF4-FFF2-40B4-BE49-F238E27FC236}">
                <a16:creationId xmlns:a16="http://schemas.microsoft.com/office/drawing/2014/main" id="{5DC922EB-174C-0C3A-7D31-A7767D6E1097}"/>
              </a:ext>
            </a:extLst>
          </p:cNvPr>
          <p:cNvPicPr>
            <a:picLocks noChangeAspect="1"/>
          </p:cNvPicPr>
          <p:nvPr/>
        </p:nvPicPr>
        <p:blipFill>
          <a:blip r:embed="rId10"/>
          <a:stretch>
            <a:fillRect/>
          </a:stretch>
        </p:blipFill>
        <p:spPr>
          <a:xfrm>
            <a:off x="549571" y="5414570"/>
            <a:ext cx="2885031" cy="980911"/>
          </a:xfrm>
          <a:prstGeom prst="rect">
            <a:avLst/>
          </a:prstGeom>
        </p:spPr>
      </p:pic>
      <p:sp>
        <p:nvSpPr>
          <p:cNvPr id="8" name="textruta 7">
            <a:extLst>
              <a:ext uri="{FF2B5EF4-FFF2-40B4-BE49-F238E27FC236}">
                <a16:creationId xmlns:a16="http://schemas.microsoft.com/office/drawing/2014/main" id="{41A8851A-0FF8-14A2-D8DF-C2B9053E8190}"/>
              </a:ext>
            </a:extLst>
          </p:cNvPr>
          <p:cNvSpPr txBox="1"/>
          <p:nvPr/>
        </p:nvSpPr>
        <p:spPr>
          <a:xfrm>
            <a:off x="991448" y="5656817"/>
            <a:ext cx="2370905" cy="738664"/>
          </a:xfrm>
          <a:prstGeom prst="rect">
            <a:avLst/>
          </a:prstGeom>
          <a:noFill/>
        </p:spPr>
        <p:txBody>
          <a:bodyPr wrap="none" rtlCol="0">
            <a:spAutoFit/>
          </a:bodyPr>
          <a:lstStyle/>
          <a:p>
            <a:r>
              <a:rPr lang="sv-SE" sz="2400" dirty="0">
                <a:solidFill>
                  <a:schemeClr val="bg1"/>
                </a:solidFill>
              </a:rPr>
              <a:t>Förslag på frågor!</a:t>
            </a:r>
          </a:p>
          <a:p>
            <a:endParaRPr lang="sv-SE" dirty="0"/>
          </a:p>
        </p:txBody>
      </p:sp>
    </p:spTree>
    <p:extLst>
      <p:ext uri="{BB962C8B-B14F-4D97-AF65-F5344CB8AC3E}">
        <p14:creationId xmlns:p14="http://schemas.microsoft.com/office/powerpoint/2010/main" val="6711972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126C63"/>
        </a:solidFill>
        <a:effectLst/>
      </p:bgPr>
    </p:bg>
    <p:spTree>
      <p:nvGrpSpPr>
        <p:cNvPr id="1" name="">
          <a:extLst>
            <a:ext uri="{FF2B5EF4-FFF2-40B4-BE49-F238E27FC236}">
              <a16:creationId xmlns:a16="http://schemas.microsoft.com/office/drawing/2014/main" id="{99E30F1F-2FAF-D3D9-B466-CEA7A58FC5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28C7D1-E5C4-49E0-FB91-542735CA6095}"/>
              </a:ext>
            </a:extLst>
          </p:cNvPr>
          <p:cNvSpPr/>
          <p:nvPr/>
        </p:nvSpPr>
        <p:spPr>
          <a:xfrm>
            <a:off x="529860" y="308393"/>
            <a:ext cx="1642113" cy="1515533"/>
          </a:xfrm>
          <a:custGeom>
            <a:avLst/>
            <a:gdLst/>
            <a:ahLst/>
            <a:cxnLst/>
            <a:rect l="l" t="t" r="r" b="b"/>
            <a:pathLst>
              <a:path w="2463169" h="2273300">
                <a:moveTo>
                  <a:pt x="0" y="0"/>
                </a:moveTo>
                <a:lnTo>
                  <a:pt x="2463170" y="0"/>
                </a:lnTo>
                <a:lnTo>
                  <a:pt x="2463170" y="2273300"/>
                </a:lnTo>
                <a:lnTo>
                  <a:pt x="0" y="2273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pic>
        <p:nvPicPr>
          <p:cNvPr id="7" name="Bildobjekt 6">
            <a:extLst>
              <a:ext uri="{FF2B5EF4-FFF2-40B4-BE49-F238E27FC236}">
                <a16:creationId xmlns:a16="http://schemas.microsoft.com/office/drawing/2014/main" id="{55B9BCC7-D0D6-2D49-A31B-6A291FE68BD3}"/>
              </a:ext>
            </a:extLst>
          </p:cNvPr>
          <p:cNvPicPr>
            <a:picLocks noChangeAspect="1"/>
          </p:cNvPicPr>
          <p:nvPr/>
        </p:nvPicPr>
        <p:blipFill>
          <a:blip r:embed="rId5"/>
          <a:stretch>
            <a:fillRect/>
          </a:stretch>
        </p:blipFill>
        <p:spPr>
          <a:xfrm>
            <a:off x="2620675" y="876804"/>
            <a:ext cx="9490167" cy="5981196"/>
          </a:xfrm>
          <a:prstGeom prst="rect">
            <a:avLst/>
          </a:prstGeom>
        </p:spPr>
      </p:pic>
      <p:sp>
        <p:nvSpPr>
          <p:cNvPr id="5" name="Rektangel: diagonala rundade hörn 4">
            <a:extLst>
              <a:ext uri="{FF2B5EF4-FFF2-40B4-BE49-F238E27FC236}">
                <a16:creationId xmlns:a16="http://schemas.microsoft.com/office/drawing/2014/main" id="{2F920634-99E6-3CA4-ABCE-9ED0FF231AE2}"/>
              </a:ext>
            </a:extLst>
          </p:cNvPr>
          <p:cNvSpPr txBox="1"/>
          <p:nvPr/>
        </p:nvSpPr>
        <p:spPr>
          <a:xfrm>
            <a:off x="807683" y="1823926"/>
            <a:ext cx="3071208" cy="1766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8800" kern="1200" dirty="0"/>
              <a:t>Tack!</a:t>
            </a:r>
          </a:p>
        </p:txBody>
      </p:sp>
      <p:pic>
        <p:nvPicPr>
          <p:cNvPr id="3" name="Bildobjekt 2">
            <a:extLst>
              <a:ext uri="{FF2B5EF4-FFF2-40B4-BE49-F238E27FC236}">
                <a16:creationId xmlns:a16="http://schemas.microsoft.com/office/drawing/2014/main" id="{16B30126-A1D3-0A5A-AB38-C50F4147EED1}"/>
              </a:ext>
            </a:extLst>
          </p:cNvPr>
          <p:cNvPicPr>
            <a:picLocks noChangeAspect="1"/>
          </p:cNvPicPr>
          <p:nvPr/>
        </p:nvPicPr>
        <p:blipFill>
          <a:blip r:embed="rId6"/>
          <a:stretch>
            <a:fillRect/>
          </a:stretch>
        </p:blipFill>
        <p:spPr>
          <a:xfrm>
            <a:off x="7012695" y="6440981"/>
            <a:ext cx="706126" cy="323641"/>
          </a:xfrm>
          <a:prstGeom prst="rect">
            <a:avLst/>
          </a:prstGeom>
        </p:spPr>
      </p:pic>
      <p:sp>
        <p:nvSpPr>
          <p:cNvPr id="4" name="Rektangel: rundade hörn 3">
            <a:extLst>
              <a:ext uri="{FF2B5EF4-FFF2-40B4-BE49-F238E27FC236}">
                <a16:creationId xmlns:a16="http://schemas.microsoft.com/office/drawing/2014/main" id="{E4BD6E6E-D9E2-30A9-3265-3DF3998C8477}"/>
              </a:ext>
            </a:extLst>
          </p:cNvPr>
          <p:cNvSpPr/>
          <p:nvPr/>
        </p:nvSpPr>
        <p:spPr>
          <a:xfrm>
            <a:off x="0" y="5571505"/>
            <a:ext cx="3071208" cy="1193117"/>
          </a:xfrm>
          <a:prstGeom prst="roundRect">
            <a:avLst/>
          </a:prstGeom>
          <a:solidFill>
            <a:srgbClr val="DBF9F6">
              <a:alpha val="25098"/>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chemeClr val="bg1"/>
                </a:solidFill>
                <a:effectLst/>
                <a:uLnTx/>
                <a:uFillTx/>
                <a:latin typeface="Arial" panose="020B0604020202020204"/>
                <a:ea typeface="+mn-ea"/>
                <a:cs typeface="+mn-cs"/>
              </a:rPr>
              <a:t>Vid frågor, kontakta: </a:t>
            </a:r>
            <a:r>
              <a:rPr kumimoji="0" lang="sv-SE" sz="2000" b="0" i="0" u="none" strike="noStrike" kern="0" cap="none" spc="0" normalizeH="0" baseline="0" noProof="0" dirty="0">
                <a:ln>
                  <a:noFill/>
                </a:ln>
                <a:solidFill>
                  <a:schemeClr val="bg1"/>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sara.gigja@svedala.se</a:t>
            </a:r>
            <a:endParaRPr kumimoji="0" lang="sv-SE" sz="2000" b="0" i="0" u="none" strike="noStrike" kern="0" cap="none" spc="0" normalizeH="0" baseline="0" noProof="0" dirty="0">
              <a:ln>
                <a:noFill/>
              </a:ln>
              <a:solidFill>
                <a:schemeClr val="bg1"/>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66271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D6"/>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5098773" y="-235227"/>
            <a:ext cx="6858001" cy="7328452"/>
          </a:xfrm>
          <a:custGeom>
            <a:avLst/>
            <a:gdLst/>
            <a:ahLst/>
            <a:cxnLst/>
            <a:rect l="l" t="t" r="r" b="b"/>
            <a:pathLst>
              <a:path w="11430797" h="11068822">
                <a:moveTo>
                  <a:pt x="11430797" y="11068822"/>
                </a:moveTo>
                <a:lnTo>
                  <a:pt x="0" y="11068822"/>
                </a:lnTo>
                <a:lnTo>
                  <a:pt x="0" y="0"/>
                </a:lnTo>
                <a:lnTo>
                  <a:pt x="11430797" y="0"/>
                </a:lnTo>
                <a:lnTo>
                  <a:pt x="11430797" y="11068822"/>
                </a:lnTo>
                <a:close/>
              </a:path>
            </a:pathLst>
          </a:custGeom>
          <a:blipFill>
            <a:blip r:embed="rId3">
              <a:extLst>
                <a:ext uri="{96DAC541-7B7A-43D3-8B79-37D633B846F1}">
                  <asvg:svgBlip xmlns:asvg="http://schemas.microsoft.com/office/drawing/2016/SVG/main" r:embed="rId4"/>
                </a:ext>
              </a:extLst>
            </a:blip>
            <a:stretch>
              <a:fillRect l="-5559" t="-692" r="-5559" b="-1"/>
            </a:stretch>
          </a:blipFill>
        </p:spPr>
        <p:txBody>
          <a:bodyPr/>
          <a:lstStyle/>
          <a:p>
            <a:pPr defTabSz="609630"/>
            <a:endParaRPr lang="sv-SE" sz="1200" dirty="0">
              <a:solidFill>
                <a:prstClr val="black"/>
              </a:solidFill>
              <a:latin typeface="Calibri"/>
            </a:endParaRPr>
          </a:p>
        </p:txBody>
      </p:sp>
      <p:pic>
        <p:nvPicPr>
          <p:cNvPr id="9" name="Bildobjekt 8">
            <a:extLst>
              <a:ext uri="{FF2B5EF4-FFF2-40B4-BE49-F238E27FC236}">
                <a16:creationId xmlns:a16="http://schemas.microsoft.com/office/drawing/2014/main" id="{1077A76F-91FB-5114-D2CE-8378EFA2CA6D}"/>
              </a:ext>
            </a:extLst>
          </p:cNvPr>
          <p:cNvPicPr>
            <a:picLocks noChangeAspect="1"/>
          </p:cNvPicPr>
          <p:nvPr/>
        </p:nvPicPr>
        <p:blipFill>
          <a:blip r:embed="rId5"/>
          <a:stretch>
            <a:fillRect/>
          </a:stretch>
        </p:blipFill>
        <p:spPr>
          <a:xfrm>
            <a:off x="1049239" y="984477"/>
            <a:ext cx="2968752" cy="4343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Bildobjekt 10">
            <a:extLst>
              <a:ext uri="{FF2B5EF4-FFF2-40B4-BE49-F238E27FC236}">
                <a16:creationId xmlns:a16="http://schemas.microsoft.com/office/drawing/2014/main" id="{0AAA08E9-3D95-AF50-822D-C09D4F648AE0}"/>
              </a:ext>
            </a:extLst>
          </p:cNvPr>
          <p:cNvPicPr>
            <a:picLocks noChangeAspect="1"/>
          </p:cNvPicPr>
          <p:nvPr/>
        </p:nvPicPr>
        <p:blipFill>
          <a:blip r:embed="rId6"/>
          <a:stretch>
            <a:fillRect/>
          </a:stretch>
        </p:blipFill>
        <p:spPr>
          <a:xfrm>
            <a:off x="2083002" y="1030620"/>
            <a:ext cx="3075432" cy="4343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a:extLst>
              <a:ext uri="{FF2B5EF4-FFF2-40B4-BE49-F238E27FC236}">
                <a16:creationId xmlns:a16="http://schemas.microsoft.com/office/drawing/2014/main" id="{C9D14E09-758F-5E21-05FF-D7E6BD35B22A}"/>
              </a:ext>
            </a:extLst>
          </p:cNvPr>
          <p:cNvPicPr>
            <a:picLocks noChangeAspect="1"/>
          </p:cNvPicPr>
          <p:nvPr/>
        </p:nvPicPr>
        <p:blipFill>
          <a:blip r:embed="rId7"/>
          <a:stretch>
            <a:fillRect/>
          </a:stretch>
        </p:blipFill>
        <p:spPr>
          <a:xfrm>
            <a:off x="3305532" y="1128100"/>
            <a:ext cx="3076956" cy="4343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Bildobjekt 12">
            <a:extLst>
              <a:ext uri="{FF2B5EF4-FFF2-40B4-BE49-F238E27FC236}">
                <a16:creationId xmlns:a16="http://schemas.microsoft.com/office/drawing/2014/main" id="{6AD418C3-6F01-B063-4FA4-77C24A99C6C3}"/>
              </a:ext>
            </a:extLst>
          </p:cNvPr>
          <p:cNvPicPr>
            <a:picLocks noChangeAspect="1"/>
          </p:cNvPicPr>
          <p:nvPr/>
        </p:nvPicPr>
        <p:blipFill>
          <a:blip r:embed="rId8"/>
          <a:stretch>
            <a:fillRect/>
          </a:stretch>
        </p:blipFill>
        <p:spPr>
          <a:xfrm>
            <a:off x="4346393" y="1127200"/>
            <a:ext cx="3069858" cy="4345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Bildobjekt 13">
            <a:extLst>
              <a:ext uri="{FF2B5EF4-FFF2-40B4-BE49-F238E27FC236}">
                <a16:creationId xmlns:a16="http://schemas.microsoft.com/office/drawing/2014/main" id="{9AAF6CEB-98DC-C85A-9D7C-88BC60953B07}"/>
              </a:ext>
            </a:extLst>
          </p:cNvPr>
          <p:cNvPicPr>
            <a:picLocks noChangeAspect="1"/>
          </p:cNvPicPr>
          <p:nvPr/>
        </p:nvPicPr>
        <p:blipFill>
          <a:blip r:embed="rId9"/>
          <a:stretch>
            <a:fillRect/>
          </a:stretch>
        </p:blipFill>
        <p:spPr>
          <a:xfrm>
            <a:off x="5605011" y="1172443"/>
            <a:ext cx="3071080" cy="4345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Bildobjekt 14">
            <a:extLst>
              <a:ext uri="{FF2B5EF4-FFF2-40B4-BE49-F238E27FC236}">
                <a16:creationId xmlns:a16="http://schemas.microsoft.com/office/drawing/2014/main" id="{D9D09C5F-A167-C1EB-AE24-83B7C6F9A79E}"/>
              </a:ext>
            </a:extLst>
          </p:cNvPr>
          <p:cNvPicPr>
            <a:picLocks noChangeAspect="1"/>
          </p:cNvPicPr>
          <p:nvPr/>
        </p:nvPicPr>
        <p:blipFill>
          <a:blip r:embed="rId10"/>
          <a:stretch>
            <a:fillRect/>
          </a:stretch>
        </p:blipFill>
        <p:spPr>
          <a:xfrm>
            <a:off x="6829065" y="1216786"/>
            <a:ext cx="3071079" cy="4345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Bildobjekt 2">
            <a:extLst>
              <a:ext uri="{FF2B5EF4-FFF2-40B4-BE49-F238E27FC236}">
                <a16:creationId xmlns:a16="http://schemas.microsoft.com/office/drawing/2014/main" id="{4731FF35-F524-1882-F3CB-562D591148A3}"/>
              </a:ext>
            </a:extLst>
          </p:cNvPr>
          <p:cNvPicPr>
            <a:picLocks noChangeAspect="1"/>
          </p:cNvPicPr>
          <p:nvPr/>
        </p:nvPicPr>
        <p:blipFill>
          <a:blip r:embed="rId11"/>
          <a:stretch>
            <a:fillRect/>
          </a:stretch>
        </p:blipFill>
        <p:spPr>
          <a:xfrm>
            <a:off x="9967872" y="0"/>
            <a:ext cx="2174510" cy="587774"/>
          </a:xfrm>
          <a:prstGeom prst="rect">
            <a:avLst/>
          </a:prstGeom>
        </p:spPr>
      </p:pic>
      <p:sp>
        <p:nvSpPr>
          <p:cNvPr id="4" name="textruta 3">
            <a:extLst>
              <a:ext uri="{FF2B5EF4-FFF2-40B4-BE49-F238E27FC236}">
                <a16:creationId xmlns:a16="http://schemas.microsoft.com/office/drawing/2014/main" id="{F694E6A1-50AD-0D3D-C356-39BCF7AB83BB}"/>
              </a:ext>
            </a:extLst>
          </p:cNvPr>
          <p:cNvSpPr txBox="1"/>
          <p:nvPr/>
        </p:nvSpPr>
        <p:spPr>
          <a:xfrm>
            <a:off x="-11970" y="6436741"/>
            <a:ext cx="11067097" cy="369332"/>
          </a:xfrm>
          <a:prstGeom prst="rect">
            <a:avLst/>
          </a:prstGeom>
          <a:noFill/>
        </p:spPr>
        <p:txBody>
          <a:bodyPr wrap="square">
            <a:spAutoFit/>
          </a:bodyPr>
          <a:lstStyle/>
          <a:p>
            <a:r>
              <a:rPr lang="sv-SE" dirty="0">
                <a:hlinkClick r:id="rId12"/>
              </a:rPr>
              <a:t>Det handlar om livet – Nationell strategi inom området psykisk hälsa och suicidprevention 2025–2034</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1024</TotalTime>
  <Words>9202</Words>
  <Application>Microsoft Office PowerPoint</Application>
  <PresentationFormat>Bredbild</PresentationFormat>
  <Paragraphs>601</Paragraphs>
  <Slides>81</Slides>
  <Notes>81</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81</vt:i4>
      </vt:variant>
    </vt:vector>
  </HeadingPairs>
  <TitlesOfParts>
    <vt:vector size="93" baseType="lpstr">
      <vt:lpstr>Aptos</vt:lpstr>
      <vt:lpstr>Arial</vt:lpstr>
      <vt:lpstr>Arial MT</vt:lpstr>
      <vt:lpstr>Calibri</vt:lpstr>
      <vt:lpstr>Genty Sans</vt:lpstr>
      <vt:lpstr>Inter</vt:lpstr>
      <vt:lpstr>Montserrat Medium</vt:lpstr>
      <vt:lpstr>One Little Font</vt:lpstr>
      <vt:lpstr>One Little Font Bold</vt:lpstr>
      <vt:lpstr>Segoe UI</vt:lpstr>
      <vt:lpstr>Times New Roman</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Svedala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Gigja</dc:creator>
  <cp:lastModifiedBy>Sara Gigja</cp:lastModifiedBy>
  <cp:revision>22</cp:revision>
  <dcterms:created xsi:type="dcterms:W3CDTF">2025-02-28T06:06:20Z</dcterms:created>
  <dcterms:modified xsi:type="dcterms:W3CDTF">2025-03-19T15:42:49Z</dcterms:modified>
</cp:coreProperties>
</file>